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6" r:id="rId9"/>
    <p:sldId id="271" r:id="rId10"/>
    <p:sldId id="267" r:id="rId11"/>
    <p:sldId id="273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7EB"/>
    <a:srgbClr val="FF9900"/>
    <a:srgbClr val="FFFF66"/>
    <a:srgbClr val="E87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5FE42-E7E4-4688-B43C-1DA85A021D0D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FC9BA-CBB6-4D01-AEF7-70EC514F32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85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FC9BA-CBB6-4D01-AEF7-70EC514F320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999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FC9BA-CBB6-4D01-AEF7-70EC514F320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986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FC9BA-CBB6-4D01-AEF7-70EC514F320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20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FC9BA-CBB6-4D01-AEF7-70EC514F320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40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FC9BA-CBB6-4D01-AEF7-70EC514F320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53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FC9BA-CBB6-4D01-AEF7-70EC514F320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02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FC9BA-CBB6-4D01-AEF7-70EC514F320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96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FC9BA-CBB6-4D01-AEF7-70EC514F320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42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FC9BA-CBB6-4D01-AEF7-70EC514F320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77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FC9BA-CBB6-4D01-AEF7-70EC514F320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228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FC9BA-CBB6-4D01-AEF7-70EC514F320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04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79A4-76DD-474B-90C0-51A9BAF3BC13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66-EB97-45B3-9DA8-CF7B9B82ED4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299" r="24356"/>
          <a:stretch/>
        </p:blipFill>
        <p:spPr>
          <a:xfrm>
            <a:off x="0" y="0"/>
            <a:ext cx="12192000" cy="69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2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79A4-76DD-474B-90C0-51A9BAF3BC13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66-EB97-45B3-9DA8-CF7B9B82ED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91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79A4-76DD-474B-90C0-51A9BAF3BC13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66-EB97-45B3-9DA8-CF7B9B82ED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07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79A4-76DD-474B-90C0-51A9BAF3BC13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66-EB97-45B3-9DA8-CF7B9B82ED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10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66-EB97-45B3-9DA8-CF7B9B82ED4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85517" y="102637"/>
            <a:ext cx="5084410" cy="737831"/>
            <a:chOff x="64503" y="5999584"/>
            <a:chExt cx="5084410" cy="737831"/>
          </a:xfrm>
        </p:grpSpPr>
        <p:sp>
          <p:nvSpPr>
            <p:cNvPr id="8" name="流程圖: 接點 7"/>
            <p:cNvSpPr/>
            <p:nvPr userDrawn="1"/>
          </p:nvSpPr>
          <p:spPr>
            <a:xfrm>
              <a:off x="64503" y="5999584"/>
              <a:ext cx="775252" cy="721891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algn="ctr" defTabSz="914400" rtl="0" eaLnBrk="1" latinLnBrk="0" hangingPunct="1"/>
              <a:r>
                <a:rPr lang="en-US" altLang="zh-TW" sz="2000" kern="1200" dirty="0" smtClean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ea typeface="文鼎新藝體" panose="02010609010101010101" pitchFamily="49" charset="-120"/>
                  <a:cs typeface="+mn-cs"/>
                </a:rPr>
                <a:t>112</a:t>
              </a:r>
              <a:endParaRPr lang="zh-TW" altLang="en-US" sz="2000" kern="1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新藝體" panose="02010609010101010101" pitchFamily="49" charset="-120"/>
                <a:cs typeface="+mn-cs"/>
              </a:endParaRPr>
            </a:p>
          </p:txBody>
        </p:sp>
        <p:sp>
          <p:nvSpPr>
            <p:cNvPr id="9" name="流程圖: 接點 8"/>
            <p:cNvSpPr/>
            <p:nvPr userDrawn="1"/>
          </p:nvSpPr>
          <p:spPr>
            <a:xfrm>
              <a:off x="839754" y="6198960"/>
              <a:ext cx="537287" cy="522515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400" kern="1200" dirty="0" smtClean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文鼎新藝體" panose="02010609010101010101" pitchFamily="49" charset="-120"/>
                  <a:cs typeface="+mn-cs"/>
                </a:rPr>
                <a:t>年</a:t>
              </a:r>
              <a:endParaRPr lang="zh-TW" altLang="en-US" sz="2400" kern="1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文鼎新藝體" panose="02010609010101010101" pitchFamily="49" charset="-120"/>
                <a:cs typeface="+mn-cs"/>
              </a:endParaRPr>
            </a:p>
          </p:txBody>
        </p:sp>
        <p:sp>
          <p:nvSpPr>
            <p:cNvPr id="10" name="流程圖: 接點 9"/>
            <p:cNvSpPr/>
            <p:nvPr userDrawn="1"/>
          </p:nvSpPr>
          <p:spPr>
            <a:xfrm>
              <a:off x="1377041" y="6198960"/>
              <a:ext cx="537287" cy="522515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新藝體" panose="02010609010101010101" pitchFamily="49" charset="-120"/>
                </a:rPr>
                <a:t>麥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新藝體" panose="02010609010101010101" pitchFamily="49" charset="-120"/>
              </a:endParaRPr>
            </a:p>
          </p:txBody>
        </p:sp>
        <p:sp>
          <p:nvSpPr>
            <p:cNvPr id="11" name="流程圖: 接點 10"/>
            <p:cNvSpPr/>
            <p:nvPr userDrawn="1"/>
          </p:nvSpPr>
          <p:spPr>
            <a:xfrm>
              <a:off x="1914328" y="6210494"/>
              <a:ext cx="537287" cy="522515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新藝體" panose="02010609010101010101" pitchFamily="49" charset="-120"/>
                </a:rPr>
                <a:t>哲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新藝體" panose="02010609010101010101" pitchFamily="49" charset="-120"/>
              </a:endParaRPr>
            </a:p>
          </p:txBody>
        </p:sp>
        <p:sp>
          <p:nvSpPr>
            <p:cNvPr id="12" name="流程圖: 接點 11"/>
            <p:cNvSpPr/>
            <p:nvPr userDrawn="1"/>
          </p:nvSpPr>
          <p:spPr>
            <a:xfrm>
              <a:off x="2458611" y="6214900"/>
              <a:ext cx="537287" cy="522515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新藝體" panose="02010609010101010101" pitchFamily="49" charset="-120"/>
                </a:rPr>
                <a:t>倫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新藝體" panose="02010609010101010101" pitchFamily="49" charset="-120"/>
              </a:endParaRPr>
            </a:p>
          </p:txBody>
        </p:sp>
        <p:sp>
          <p:nvSpPr>
            <p:cNvPr id="13" name="流程圖: 接點 12"/>
            <p:cNvSpPr/>
            <p:nvPr userDrawn="1"/>
          </p:nvSpPr>
          <p:spPr>
            <a:xfrm>
              <a:off x="3003665" y="6210494"/>
              <a:ext cx="537287" cy="522515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新藝體" panose="02010609010101010101" pitchFamily="49" charset="-120"/>
                </a:rPr>
                <a:t>圓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新藝體" panose="02010609010101010101" pitchFamily="49" charset="-120"/>
              </a:endParaRPr>
            </a:p>
          </p:txBody>
        </p:sp>
        <p:sp>
          <p:nvSpPr>
            <p:cNvPr id="14" name="流程圖: 接點 13"/>
            <p:cNvSpPr/>
            <p:nvPr userDrawn="1"/>
          </p:nvSpPr>
          <p:spPr>
            <a:xfrm>
              <a:off x="3526189" y="6212697"/>
              <a:ext cx="537287" cy="522515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新藝體" panose="02010609010101010101" pitchFamily="49" charset="-120"/>
                </a:rPr>
                <a:t>夢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新藝體" panose="02010609010101010101" pitchFamily="49" charset="-120"/>
              </a:endParaRPr>
            </a:p>
          </p:txBody>
        </p:sp>
        <p:sp>
          <p:nvSpPr>
            <p:cNvPr id="15" name="流程圖: 接點 14"/>
            <p:cNvSpPr/>
            <p:nvPr userDrawn="1"/>
          </p:nvSpPr>
          <p:spPr>
            <a:xfrm>
              <a:off x="4059576" y="6198959"/>
              <a:ext cx="537287" cy="522515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新藝體" panose="02010609010101010101" pitchFamily="49" charset="-120"/>
                </a:rPr>
                <a:t>計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新藝體" panose="02010609010101010101" pitchFamily="49" charset="-120"/>
              </a:endParaRPr>
            </a:p>
          </p:txBody>
        </p:sp>
        <p:sp>
          <p:nvSpPr>
            <p:cNvPr id="16" name="流程圖: 接點 15"/>
            <p:cNvSpPr/>
            <p:nvPr userDrawn="1"/>
          </p:nvSpPr>
          <p:spPr>
            <a:xfrm>
              <a:off x="4611626" y="6198958"/>
              <a:ext cx="537287" cy="522515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新藝體" panose="02010609010101010101" pitchFamily="49" charset="-120"/>
                </a:rPr>
                <a:t>畫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新藝體" panose="02010609010101010101" pitchFamily="49" charset="-120"/>
              </a:endParaRPr>
            </a:p>
          </p:txBody>
        </p:sp>
      </p:grpSp>
      <p:sp>
        <p:nvSpPr>
          <p:cNvPr id="19" name="流程圖: 接點 18"/>
          <p:cNvSpPr/>
          <p:nvPr userDrawn="1"/>
        </p:nvSpPr>
        <p:spPr>
          <a:xfrm>
            <a:off x="206063" y="5983644"/>
            <a:ext cx="775252" cy="721891"/>
          </a:xfrm>
          <a:prstGeom prst="flowChartConnector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zh-TW" altLang="en-US" sz="2800" kern="1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新藝體" panose="02010609010101010101" pitchFamily="49" charset="-120"/>
                <a:cs typeface="+mn-cs"/>
              </a:rPr>
              <a:t>我</a:t>
            </a:r>
            <a:endParaRPr lang="zh-TW" altLang="en-US" sz="2800" kern="1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新藝體" panose="02010609010101010101" pitchFamily="49" charset="-120"/>
              <a:cs typeface="+mn-cs"/>
            </a:endParaRPr>
          </a:p>
        </p:txBody>
      </p:sp>
      <p:sp>
        <p:nvSpPr>
          <p:cNvPr id="20" name="流程圖: 接點 19"/>
          <p:cNvSpPr/>
          <p:nvPr userDrawn="1"/>
        </p:nvSpPr>
        <p:spPr>
          <a:xfrm>
            <a:off x="981314" y="6183020"/>
            <a:ext cx="537287" cy="522515"/>
          </a:xfrm>
          <a:prstGeom prst="flowChartConnector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kern="1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文鼎新藝體" panose="02010609010101010101" pitchFamily="49" charset="-120"/>
                <a:cs typeface="+mn-cs"/>
              </a:rPr>
              <a:t>愛</a:t>
            </a:r>
            <a:endParaRPr lang="zh-TW" altLang="en-US" sz="2400" kern="1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文鼎新藝體" panose="02010609010101010101" pitchFamily="49" charset="-120"/>
              <a:cs typeface="+mn-cs"/>
            </a:endParaRPr>
          </a:p>
        </p:txBody>
      </p:sp>
      <p:sp>
        <p:nvSpPr>
          <p:cNvPr id="21" name="流程圖: 接點 20"/>
          <p:cNvSpPr/>
          <p:nvPr userDrawn="1"/>
        </p:nvSpPr>
        <p:spPr>
          <a:xfrm>
            <a:off x="1518601" y="6183020"/>
            <a:ext cx="537287" cy="522515"/>
          </a:xfrm>
          <a:prstGeom prst="flowChartConnector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新藝體" panose="02010609010101010101" pitchFamily="49" charset="-120"/>
              </a:rPr>
              <a:t>吹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新藝體" panose="02010609010101010101" pitchFamily="49" charset="-120"/>
            </a:endParaRPr>
          </a:p>
        </p:txBody>
      </p:sp>
      <p:sp>
        <p:nvSpPr>
          <p:cNvPr id="22" name="流程圖: 接點 21"/>
          <p:cNvSpPr/>
          <p:nvPr userDrawn="1"/>
        </p:nvSpPr>
        <p:spPr>
          <a:xfrm>
            <a:off x="2055888" y="6194554"/>
            <a:ext cx="537287" cy="522515"/>
          </a:xfrm>
          <a:prstGeom prst="flowChartConnector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新藝體" panose="02010609010101010101" pitchFamily="49" charset="-120"/>
              </a:rPr>
              <a:t>泡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新藝體" panose="02010609010101010101" pitchFamily="49" charset="-120"/>
            </a:endParaRPr>
          </a:p>
        </p:txBody>
      </p:sp>
      <p:sp>
        <p:nvSpPr>
          <p:cNvPr id="23" name="流程圖: 接點 22"/>
          <p:cNvSpPr/>
          <p:nvPr userDrawn="1"/>
        </p:nvSpPr>
        <p:spPr>
          <a:xfrm>
            <a:off x="2600171" y="6198960"/>
            <a:ext cx="537287" cy="522515"/>
          </a:xfrm>
          <a:prstGeom prst="flowChartConnector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新藝體" panose="02010609010101010101" pitchFamily="49" charset="-120"/>
              </a:rPr>
              <a:t>泡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文鼎新藝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16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9331" y="-5898"/>
            <a:ext cx="12192001" cy="70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65000">
                <a:schemeClr val="accent5">
                  <a:lumMod val="40000"/>
                  <a:lumOff val="60000"/>
                </a:schemeClr>
              </a:gs>
              <a:gs pos="8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1080000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4000" dirty="0" smtClean="0">
                <a:solidFill>
                  <a:srgbClr val="002060"/>
                </a:solidFill>
                <a:latin typeface="Arial Black" panose="020B0A04020102020204" pitchFamily="34" charset="0"/>
                <a:ea typeface="文鼎新藝體" panose="02010609010101010101" pitchFamily="49" charset="-120"/>
              </a:rPr>
              <a:t>112</a:t>
            </a:r>
            <a:r>
              <a:rPr lang="zh-TW" altLang="en-US" sz="4000" dirty="0" smtClean="0">
                <a:solidFill>
                  <a:srgbClr val="002060"/>
                </a:solidFill>
                <a:latin typeface="Arial Black" panose="020B0A04020102020204" pitchFamily="34" charset="0"/>
                <a:ea typeface="文鼎新藝體" panose="02010609010101010101" pitchFamily="49" charset="-120"/>
              </a:rPr>
              <a:t> 年麥哲倫築夢計畫</a:t>
            </a:r>
            <a:endParaRPr lang="zh-TW" altLang="en-US" sz="4000" dirty="0">
              <a:solidFill>
                <a:srgbClr val="002060"/>
              </a:solidFill>
              <a:latin typeface="Arial Black" panose="020B0A04020102020204" pitchFamily="34" charset="0"/>
              <a:ea typeface="文鼎新藝體" panose="02010609010101010101" pitchFamily="49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04644" y="6344589"/>
            <a:ext cx="390331" cy="365125"/>
          </a:xfrm>
        </p:spPr>
        <p:txBody>
          <a:bodyPr/>
          <a:lstStyle/>
          <a:p>
            <a:fld id="{92478B66-EB97-45B3-9DA8-CF7B9B82ED4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3" name="群組 2"/>
          <p:cNvGrpSpPr/>
          <p:nvPr userDrawn="1"/>
        </p:nvGrpSpPr>
        <p:grpSpPr>
          <a:xfrm>
            <a:off x="7143444" y="-18662"/>
            <a:ext cx="3890277" cy="721891"/>
            <a:chOff x="186735" y="5964982"/>
            <a:chExt cx="3890277" cy="721891"/>
          </a:xfrm>
        </p:grpSpPr>
        <p:sp>
          <p:nvSpPr>
            <p:cNvPr id="19" name="流程圖: 接點 18"/>
            <p:cNvSpPr/>
            <p:nvPr userDrawn="1"/>
          </p:nvSpPr>
          <p:spPr>
            <a:xfrm>
              <a:off x="186735" y="5964982"/>
              <a:ext cx="775252" cy="721891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algn="ctr" defTabSz="914400" rtl="0" eaLnBrk="1" latinLnBrk="0" hangingPunct="1"/>
              <a:r>
                <a:rPr lang="zh-TW" altLang="en-US" sz="3600" kern="1200" dirty="0" smtClean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ea typeface="文鼎新藝體" panose="02010609010101010101" pitchFamily="49" charset="-120"/>
                  <a:cs typeface="+mn-cs"/>
                </a:rPr>
                <a:t>我</a:t>
              </a:r>
              <a:endParaRPr lang="zh-TW" altLang="en-US" sz="3600" kern="1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新藝體" panose="02010609010101010101" pitchFamily="49" charset="-120"/>
                <a:cs typeface="+mn-cs"/>
              </a:endParaRPr>
            </a:p>
          </p:txBody>
        </p:sp>
        <p:sp>
          <p:nvSpPr>
            <p:cNvPr id="20" name="流程圖: 接點 19"/>
            <p:cNvSpPr/>
            <p:nvPr userDrawn="1"/>
          </p:nvSpPr>
          <p:spPr>
            <a:xfrm>
              <a:off x="1153252" y="5987077"/>
              <a:ext cx="537287" cy="522515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400" kern="1200" dirty="0" smtClean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文鼎新藝體" panose="02010609010101010101" pitchFamily="49" charset="-120"/>
                  <a:cs typeface="+mn-cs"/>
                </a:rPr>
                <a:t>愛</a:t>
              </a:r>
              <a:endParaRPr lang="zh-TW" altLang="en-US" sz="2400" kern="1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文鼎新藝體" panose="02010609010101010101" pitchFamily="49" charset="-120"/>
                <a:cs typeface="+mn-cs"/>
              </a:endParaRPr>
            </a:p>
          </p:txBody>
        </p:sp>
        <p:sp>
          <p:nvSpPr>
            <p:cNvPr id="21" name="流程圖: 接點 20"/>
            <p:cNvSpPr/>
            <p:nvPr userDrawn="1"/>
          </p:nvSpPr>
          <p:spPr>
            <a:xfrm>
              <a:off x="1880222" y="6083331"/>
              <a:ext cx="501721" cy="535279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新藝體" panose="02010609010101010101" pitchFamily="49" charset="-120"/>
                </a:rPr>
                <a:t>吹</a:t>
              </a:r>
              <a:endPara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新藝體" panose="02010609010101010101" pitchFamily="49" charset="-120"/>
              </a:endParaRPr>
            </a:p>
          </p:txBody>
        </p:sp>
        <p:sp>
          <p:nvSpPr>
            <p:cNvPr id="22" name="流程圖: 接點 21"/>
            <p:cNvSpPr/>
            <p:nvPr userDrawn="1"/>
          </p:nvSpPr>
          <p:spPr>
            <a:xfrm>
              <a:off x="2646211" y="6089712"/>
              <a:ext cx="537287" cy="522515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新藝體" panose="02010609010101010101" pitchFamily="49" charset="-120"/>
                </a:rPr>
                <a:t>泡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新藝體" panose="02010609010101010101" pitchFamily="49" charset="-120"/>
              </a:endParaRPr>
            </a:p>
          </p:txBody>
        </p:sp>
        <p:sp>
          <p:nvSpPr>
            <p:cNvPr id="23" name="流程圖: 接點 22"/>
            <p:cNvSpPr/>
            <p:nvPr userDrawn="1"/>
          </p:nvSpPr>
          <p:spPr>
            <a:xfrm>
              <a:off x="3539725" y="6083331"/>
              <a:ext cx="537287" cy="522515"/>
            </a:xfrm>
            <a:prstGeom prst="flowChartConnector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文鼎新藝體" panose="02010609010101010101" pitchFamily="49" charset="-120"/>
                </a:rPr>
                <a:t>泡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文鼎新藝體" panose="02010609010101010101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62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79A4-76DD-474B-90C0-51A9BAF3BC13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66-EB97-45B3-9DA8-CF7B9B82ED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23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79A4-76DD-474B-90C0-51A9BAF3BC13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66-EB97-45B3-9DA8-CF7B9B82ED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00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79A4-76DD-474B-90C0-51A9BAF3BC13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66-EB97-45B3-9DA8-CF7B9B82ED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14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79A4-76DD-474B-90C0-51A9BAF3BC13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66-EB97-45B3-9DA8-CF7B9B82ED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43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79A4-76DD-474B-90C0-51A9BAF3BC13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66-EB97-45B3-9DA8-CF7B9B82ED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91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79A4-76DD-474B-90C0-51A9BAF3BC13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8B66-EB97-45B3-9DA8-CF7B9B82ED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50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C79A4-76DD-474B-90C0-51A9BAF3BC13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8B66-EB97-45B3-9DA8-CF7B9B82ED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52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548465" cy="877078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文鼎新藝體" panose="02010609010101010101" pitchFamily="49" charset="-120"/>
              </a:rPr>
              <a:t>112</a:t>
            </a:r>
            <a:r>
              <a:rPr lang="zh-TW" altLang="en-US" sz="54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文鼎新藝體" panose="02010609010101010101" pitchFamily="49" charset="-120"/>
              </a:rPr>
              <a:t>年</a:t>
            </a:r>
            <a:r>
              <a:rPr lang="zh-TW" altLang="en-US" sz="54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文鼎新藝體" panose="02010609010101010101" pitchFamily="49" charset="-120"/>
              </a:rPr>
              <a:t>麥哲倫築夢</a:t>
            </a:r>
            <a:r>
              <a:rPr lang="zh-TW" altLang="en-US" sz="54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文鼎新藝體" panose="02010609010101010101" pitchFamily="49" charset="-120"/>
              </a:rPr>
              <a:t>計畫</a:t>
            </a:r>
            <a:endParaRPr lang="zh-TW" altLang="en-US" sz="5400" dirty="0">
              <a:solidFill>
                <a:schemeClr val="bg1"/>
              </a:solidFill>
              <a:latin typeface="Adobe 繁黑體 Std B" panose="020B0700000000000000" pitchFamily="34" charset="-120"/>
              <a:ea typeface="文鼎新藝體" panose="02010609010101010101" pitchFamily="49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50777" y="1259632"/>
            <a:ext cx="7144138" cy="2006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bliqueTopRigh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9600" i="1" dirty="0" smtClean="0">
                <a:solidFill>
                  <a:srgbClr val="F5C7EB"/>
                </a:solidFill>
                <a:latin typeface="Adobe 繁黑體 Std B" panose="020B0700000000000000" pitchFamily="34" charset="-120"/>
                <a:ea typeface="文鼎新藝體" panose="02010609010101010101" pitchFamily="49" charset="-120"/>
              </a:rPr>
              <a:t>我愛吹泡泡</a:t>
            </a:r>
            <a:endParaRPr lang="zh-TW" altLang="en-US" sz="9600" i="1" dirty="0">
              <a:solidFill>
                <a:srgbClr val="F5C7EB"/>
              </a:solidFill>
              <a:latin typeface="Adobe 繁黑體 Std B" panose="020B0700000000000000" pitchFamily="34" charset="-120"/>
              <a:ea typeface="文鼎新藝體" panose="02010609010101010101" pitchFamily="49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941974" y="5358883"/>
            <a:ext cx="4674637" cy="877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文鼎新藝體" panose="02010609010101010101" pitchFamily="49" charset="-120"/>
              </a:rPr>
              <a:t>三年仁班 萬沛柔</a:t>
            </a:r>
            <a:endParaRPr lang="zh-TW" altLang="en-US" sz="4800" dirty="0">
              <a:solidFill>
                <a:schemeClr val="bg1"/>
              </a:solidFill>
              <a:latin typeface="Adobe 繁黑體 Std B" panose="020B0700000000000000" pitchFamily="34" charset="-120"/>
              <a:ea typeface="文鼎新藝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53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275998" y="909109"/>
            <a:ext cx="5104028" cy="776033"/>
            <a:chOff x="2537323" y="1645938"/>
            <a:chExt cx="5104028" cy="776033"/>
          </a:xfrm>
        </p:grpSpPr>
        <p:sp>
          <p:nvSpPr>
            <p:cNvPr id="7" name="圓角矩形 6"/>
            <p:cNvSpPr/>
            <p:nvPr/>
          </p:nvSpPr>
          <p:spPr>
            <a:xfrm>
              <a:off x="3143492" y="1645938"/>
              <a:ext cx="4497859" cy="766991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心得與感想</a:t>
              </a:r>
              <a:endPara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2537323" y="1645938"/>
              <a:ext cx="803875" cy="776033"/>
            </a:xfrm>
            <a:prstGeom prst="flowChartConnector">
              <a:avLst/>
            </a:prstGeom>
            <a:solidFill>
              <a:srgbClr val="F5C7EB"/>
            </a:solidFill>
            <a:ln w="38100">
              <a:solidFill>
                <a:srgbClr val="E87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>
                  <a:solidFill>
                    <a:srgbClr val="7030A0"/>
                  </a:solidFill>
                </a:rPr>
                <a:t>4</a:t>
              </a:r>
              <a:endParaRPr lang="zh-TW" altLang="en-US" sz="36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882167" y="1685142"/>
            <a:ext cx="106971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原本以為只要將洗碗精之類的加水就可以了</a:t>
            </a:r>
            <a:endParaRPr lang="en-US" altLang="zh-TW" sz="2800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但是吹出來的泡泡不是很好，查資料之後才知道要加入膠水跟甘油</a:t>
            </a:r>
            <a:endParaRPr lang="en-US" altLang="zh-TW" sz="2800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膠水可以讓</a:t>
            </a: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泡泡</a:t>
            </a: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更有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彈性</a:t>
            </a:r>
            <a:endParaRPr lang="en-US" altLang="zh-TW" sz="2800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甘油可以保濕，讓泡泡不容易破</a:t>
            </a:r>
            <a:endParaRPr lang="en-US" altLang="zh-TW" sz="2800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53190" y="5017272"/>
            <a:ext cx="47773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文鼎新藝體" panose="02010609010101010101" pitchFamily="49" charset="-120"/>
              </a:rPr>
              <a:t>開心玩泡泡</a:t>
            </a:r>
            <a:endParaRPr lang="zh-TW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文鼎新藝體" panose="02010609010101010101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2167" y="4362798"/>
            <a:ext cx="10042217" cy="130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我找出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我覺得最棒的比例跟大家</a:t>
            </a: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分享</a:t>
            </a: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en-US" sz="28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希望大家也可以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流程圖: 接點 2"/>
          <p:cNvSpPr/>
          <p:nvPr/>
        </p:nvSpPr>
        <p:spPr>
          <a:xfrm>
            <a:off x="7904042" y="5186420"/>
            <a:ext cx="936798" cy="845733"/>
          </a:xfrm>
          <a:prstGeom prst="flowChartConnector">
            <a:avLst/>
          </a:prstGeom>
          <a:gradFill>
            <a:gsLst>
              <a:gs pos="0">
                <a:srgbClr val="F5C7EB"/>
              </a:gs>
              <a:gs pos="61000">
                <a:schemeClr val="accent6">
                  <a:lumMod val="20000"/>
                  <a:lumOff val="80000"/>
                </a:schemeClr>
              </a:gs>
              <a:gs pos="8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接點 9"/>
          <p:cNvSpPr/>
          <p:nvPr/>
        </p:nvSpPr>
        <p:spPr>
          <a:xfrm>
            <a:off x="10963325" y="4644533"/>
            <a:ext cx="458372" cy="372739"/>
          </a:xfrm>
          <a:prstGeom prst="flowChartConnector">
            <a:avLst/>
          </a:prstGeom>
          <a:gradFill>
            <a:gsLst>
              <a:gs pos="0">
                <a:srgbClr val="F5C7EB"/>
              </a:gs>
              <a:gs pos="61000">
                <a:schemeClr val="accent6">
                  <a:lumMod val="20000"/>
                  <a:lumOff val="80000"/>
                </a:schemeClr>
              </a:gs>
              <a:gs pos="8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接點 10"/>
          <p:cNvSpPr/>
          <p:nvPr/>
        </p:nvSpPr>
        <p:spPr>
          <a:xfrm>
            <a:off x="9060317" y="5696497"/>
            <a:ext cx="596887" cy="625636"/>
          </a:xfrm>
          <a:prstGeom prst="flowChartConnector">
            <a:avLst/>
          </a:prstGeom>
          <a:gradFill>
            <a:gsLst>
              <a:gs pos="0">
                <a:srgbClr val="F5C7EB"/>
              </a:gs>
              <a:gs pos="61000">
                <a:schemeClr val="accent6">
                  <a:lumMod val="20000"/>
                  <a:lumOff val="80000"/>
                </a:schemeClr>
              </a:gs>
              <a:gs pos="8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接點 12"/>
          <p:cNvSpPr/>
          <p:nvPr/>
        </p:nvSpPr>
        <p:spPr>
          <a:xfrm>
            <a:off x="9673223" y="4706599"/>
            <a:ext cx="504480" cy="503853"/>
          </a:xfrm>
          <a:prstGeom prst="flowChartConnector">
            <a:avLst/>
          </a:prstGeom>
          <a:gradFill>
            <a:gsLst>
              <a:gs pos="0">
                <a:srgbClr val="F5C7EB"/>
              </a:gs>
              <a:gs pos="61000">
                <a:schemeClr val="accent6">
                  <a:lumMod val="20000"/>
                  <a:lumOff val="80000"/>
                </a:schemeClr>
              </a:gs>
              <a:gs pos="8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流程圖: 接點 13"/>
          <p:cNvSpPr/>
          <p:nvPr/>
        </p:nvSpPr>
        <p:spPr>
          <a:xfrm>
            <a:off x="10617290" y="5611124"/>
            <a:ext cx="406136" cy="348342"/>
          </a:xfrm>
          <a:prstGeom prst="flowChartConnector">
            <a:avLst/>
          </a:prstGeom>
          <a:gradFill>
            <a:gsLst>
              <a:gs pos="0">
                <a:srgbClr val="F5C7EB"/>
              </a:gs>
              <a:gs pos="61000">
                <a:schemeClr val="accent6">
                  <a:lumMod val="20000"/>
                  <a:lumOff val="80000"/>
                </a:schemeClr>
              </a:gs>
              <a:gs pos="8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流程圖: 接點 15"/>
          <p:cNvSpPr/>
          <p:nvPr/>
        </p:nvSpPr>
        <p:spPr>
          <a:xfrm>
            <a:off x="11421697" y="3612967"/>
            <a:ext cx="315186" cy="314253"/>
          </a:xfrm>
          <a:prstGeom prst="flowChartConnector">
            <a:avLst/>
          </a:prstGeom>
          <a:gradFill>
            <a:gsLst>
              <a:gs pos="0">
                <a:srgbClr val="F5C7EB"/>
              </a:gs>
              <a:gs pos="61000">
                <a:schemeClr val="accent6">
                  <a:lumMod val="20000"/>
                  <a:lumOff val="80000"/>
                </a:schemeClr>
              </a:gs>
              <a:gs pos="8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乘號 16"/>
          <p:cNvSpPr/>
          <p:nvPr/>
        </p:nvSpPr>
        <p:spPr>
          <a:xfrm>
            <a:off x="7826628" y="1873672"/>
            <a:ext cx="728617" cy="49452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24011"/>
              </p:ext>
            </p:extLst>
          </p:nvPr>
        </p:nvGraphicFramePr>
        <p:xfrm>
          <a:off x="7142594" y="3105880"/>
          <a:ext cx="4029585" cy="113182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7361">
                  <a:extLst>
                    <a:ext uri="{9D8B030D-6E8A-4147-A177-3AD203B41FA5}">
                      <a16:colId xmlns="" xmlns:a16="http://schemas.microsoft.com/office/drawing/2014/main" val="3682823011"/>
                    </a:ext>
                  </a:extLst>
                </a:gridCol>
                <a:gridCol w="854964">
                  <a:extLst>
                    <a:ext uri="{9D8B030D-6E8A-4147-A177-3AD203B41FA5}">
                      <a16:colId xmlns="" xmlns:a16="http://schemas.microsoft.com/office/drawing/2014/main" val="685576896"/>
                    </a:ext>
                  </a:extLst>
                </a:gridCol>
                <a:gridCol w="854964">
                  <a:extLst>
                    <a:ext uri="{9D8B030D-6E8A-4147-A177-3AD203B41FA5}">
                      <a16:colId xmlns="" xmlns:a16="http://schemas.microsoft.com/office/drawing/2014/main" val="1203257155"/>
                    </a:ext>
                  </a:extLst>
                </a:gridCol>
                <a:gridCol w="856148">
                  <a:extLst>
                    <a:ext uri="{9D8B030D-6E8A-4147-A177-3AD203B41FA5}">
                      <a16:colId xmlns="" xmlns:a16="http://schemas.microsoft.com/office/drawing/2014/main" val="4248741103"/>
                    </a:ext>
                  </a:extLst>
                </a:gridCol>
                <a:gridCol w="856148">
                  <a:extLst>
                    <a:ext uri="{9D8B030D-6E8A-4147-A177-3AD203B41FA5}">
                      <a16:colId xmlns="" xmlns:a16="http://schemas.microsoft.com/office/drawing/2014/main" val="105010955"/>
                    </a:ext>
                  </a:extLst>
                </a:gridCol>
              </a:tblGrid>
              <a:tr h="3351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材料比例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5497476"/>
                  </a:ext>
                </a:extLst>
              </a:tr>
              <a:tr h="3959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膠水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洗碗精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甘油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8394926"/>
                  </a:ext>
                </a:extLst>
              </a:tr>
              <a:tr h="4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883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8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58620" y="0"/>
            <a:ext cx="7548465" cy="877078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文鼎新藝體" panose="02010609010101010101" pitchFamily="49" charset="-120"/>
              </a:rPr>
              <a:t>112</a:t>
            </a:r>
            <a:r>
              <a:rPr lang="zh-TW" altLang="en-US" sz="54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文鼎新藝體" panose="02010609010101010101" pitchFamily="49" charset="-120"/>
              </a:rPr>
              <a:t>年</a:t>
            </a:r>
            <a:r>
              <a:rPr lang="zh-TW" altLang="en-US" sz="54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文鼎新藝體" panose="02010609010101010101" pitchFamily="49" charset="-120"/>
              </a:rPr>
              <a:t>麥哲倫築夢</a:t>
            </a:r>
            <a:r>
              <a:rPr lang="zh-TW" altLang="en-US" sz="54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文鼎新藝體" panose="02010609010101010101" pitchFamily="49" charset="-120"/>
              </a:rPr>
              <a:t>計畫</a:t>
            </a:r>
            <a:endParaRPr lang="zh-TW" altLang="en-US" sz="5400" dirty="0">
              <a:solidFill>
                <a:schemeClr val="bg1"/>
              </a:solidFill>
              <a:latin typeface="Adobe 繁黑體 Std B" panose="020B0700000000000000" pitchFamily="34" charset="-120"/>
              <a:ea typeface="文鼎新藝體" panose="02010609010101010101" pitchFamily="49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116353" y="877078"/>
            <a:ext cx="5333999" cy="2006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bliqueTopRigh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9600" dirty="0" smtClean="0">
                <a:solidFill>
                  <a:srgbClr val="F5C7EB"/>
                </a:solidFill>
                <a:latin typeface="Adobe 繁黑體 Std B" panose="020B0700000000000000" pitchFamily="34" charset="-120"/>
                <a:ea typeface="文鼎新藝體" panose="02010609010101010101" pitchFamily="49" charset="-120"/>
              </a:rPr>
              <a:t>謝謝聆聽</a:t>
            </a:r>
            <a:endParaRPr lang="en-US" altLang="zh-TW" sz="9600" dirty="0" smtClean="0">
              <a:solidFill>
                <a:srgbClr val="F5C7EB"/>
              </a:solidFill>
              <a:latin typeface="Adobe 繁黑體 Std B" panose="020B0700000000000000" pitchFamily="34" charset="-120"/>
              <a:ea typeface="文鼎新藝體" panose="02010609010101010101" pitchFamily="49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941974" y="5358883"/>
            <a:ext cx="4674637" cy="877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文鼎新藝體" panose="02010609010101010101" pitchFamily="49" charset="-120"/>
              </a:rPr>
              <a:t>三年仁班 萬沛柔</a:t>
            </a:r>
            <a:endParaRPr lang="zh-TW" altLang="en-US" sz="4800" dirty="0">
              <a:solidFill>
                <a:schemeClr val="bg1"/>
              </a:solidFill>
              <a:latin typeface="Adobe 繁黑體 Std B" panose="020B0700000000000000" pitchFamily="34" charset="-120"/>
              <a:ea typeface="文鼎新藝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13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796"/>
            <a:ext cx="12192000" cy="6158203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2756432" y="2806173"/>
            <a:ext cx="5104024" cy="817054"/>
            <a:chOff x="2537325" y="3138131"/>
            <a:chExt cx="5104024" cy="817054"/>
          </a:xfrm>
        </p:grpSpPr>
        <p:sp>
          <p:nvSpPr>
            <p:cNvPr id="8" name="圓角矩形 7"/>
            <p:cNvSpPr/>
            <p:nvPr/>
          </p:nvSpPr>
          <p:spPr>
            <a:xfrm>
              <a:off x="3143490" y="3138131"/>
              <a:ext cx="4497859" cy="798148"/>
            </a:xfrm>
            <a:prstGeom prst="round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我的目標</a:t>
              </a:r>
              <a:endPara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537325" y="3179152"/>
              <a:ext cx="803875" cy="776033"/>
            </a:xfrm>
            <a:prstGeom prst="flowChartConnec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/>
                <a:t>2</a:t>
              </a:r>
              <a:endParaRPr lang="zh-TW" altLang="en-US" sz="3600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533084" y="4010548"/>
            <a:ext cx="5104027" cy="776033"/>
            <a:chOff x="2537324" y="4748959"/>
            <a:chExt cx="5104027" cy="776033"/>
          </a:xfrm>
        </p:grpSpPr>
        <p:sp>
          <p:nvSpPr>
            <p:cNvPr id="9" name="圓角矩形 8"/>
            <p:cNvSpPr/>
            <p:nvPr/>
          </p:nvSpPr>
          <p:spPr>
            <a:xfrm>
              <a:off x="3143490" y="4748959"/>
              <a:ext cx="4497861" cy="776033"/>
            </a:xfrm>
            <a:prstGeom prst="round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執行方式</a:t>
              </a:r>
              <a:endPara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537324" y="4748959"/>
              <a:ext cx="803875" cy="776033"/>
            </a:xfrm>
            <a:prstGeom prst="flowChartConnec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/>
                <a:t>3</a:t>
              </a:r>
              <a:endParaRPr lang="zh-TW" altLang="en-US" sz="3600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576151" y="5192809"/>
            <a:ext cx="5104027" cy="776033"/>
            <a:chOff x="2537324" y="4748959"/>
            <a:chExt cx="5104027" cy="776033"/>
          </a:xfrm>
        </p:grpSpPr>
        <p:sp>
          <p:nvSpPr>
            <p:cNvPr id="17" name="圓角矩形 16"/>
            <p:cNvSpPr/>
            <p:nvPr/>
          </p:nvSpPr>
          <p:spPr>
            <a:xfrm>
              <a:off x="3143490" y="4748959"/>
              <a:ext cx="4497861" cy="776033"/>
            </a:xfrm>
            <a:prstGeom prst="round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心得與感想</a:t>
              </a:r>
              <a:endPara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流程圖: 接點 17"/>
            <p:cNvSpPr/>
            <p:nvPr/>
          </p:nvSpPr>
          <p:spPr>
            <a:xfrm>
              <a:off x="2537324" y="4748959"/>
              <a:ext cx="803875" cy="776033"/>
            </a:xfrm>
            <a:prstGeom prst="flowChartConnec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/>
                <a:t>4</a:t>
              </a:r>
              <a:endParaRPr lang="zh-TW" altLang="en-US" sz="3600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784947" y="1487977"/>
            <a:ext cx="5104024" cy="817055"/>
            <a:chOff x="2537325" y="3138130"/>
            <a:chExt cx="5104024" cy="817055"/>
          </a:xfrm>
        </p:grpSpPr>
        <p:sp>
          <p:nvSpPr>
            <p:cNvPr id="22" name="圓角矩形 21"/>
            <p:cNvSpPr/>
            <p:nvPr/>
          </p:nvSpPr>
          <p:spPr>
            <a:xfrm>
              <a:off x="3143490" y="3138130"/>
              <a:ext cx="4497859" cy="817055"/>
            </a:xfrm>
            <a:prstGeom prst="round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chemeClr val="dk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我的動機</a:t>
              </a:r>
              <a:endPara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流程圖: 接點 22"/>
            <p:cNvSpPr/>
            <p:nvPr/>
          </p:nvSpPr>
          <p:spPr>
            <a:xfrm>
              <a:off x="2537325" y="3179152"/>
              <a:ext cx="803875" cy="776033"/>
            </a:xfrm>
            <a:prstGeom prst="flowChartConnec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/>
                <a:t>1</a:t>
              </a:r>
              <a:endParaRPr lang="zh-TW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28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275998" y="909109"/>
            <a:ext cx="5104028" cy="776033"/>
            <a:chOff x="2537323" y="1645938"/>
            <a:chExt cx="5104028" cy="776033"/>
          </a:xfrm>
        </p:grpSpPr>
        <p:sp>
          <p:nvSpPr>
            <p:cNvPr id="7" name="圓角矩形 6"/>
            <p:cNvSpPr/>
            <p:nvPr/>
          </p:nvSpPr>
          <p:spPr>
            <a:xfrm>
              <a:off x="3143492" y="1645938"/>
              <a:ext cx="4497859" cy="766991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我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動機</a:t>
              </a:r>
              <a:endPara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2537323" y="1645938"/>
              <a:ext cx="803875" cy="776033"/>
            </a:xfrm>
            <a:prstGeom prst="flowChartConnector">
              <a:avLst/>
            </a:prstGeom>
            <a:solidFill>
              <a:srgbClr val="F5C7EB"/>
            </a:solidFill>
            <a:ln w="38100">
              <a:solidFill>
                <a:srgbClr val="E87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>
                  <a:solidFill>
                    <a:srgbClr val="7030A0"/>
                  </a:solidFill>
                </a:rPr>
                <a:t>1</a:t>
              </a:r>
              <a:endParaRPr lang="zh-TW" altLang="en-US" sz="36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53" y="1987420"/>
            <a:ext cx="3554963" cy="355496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77935" y="1855934"/>
            <a:ext cx="72168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en-US" sz="4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我在經常看到小朋友吹出又大又堅固的泡泡，令我很羨慕，我也要想辦法吹出又大又堅固的泡泡。</a:t>
            </a:r>
            <a:endParaRPr lang="zh-TW" altLang="zh-TW" sz="44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275998" y="909109"/>
            <a:ext cx="5104028" cy="776033"/>
            <a:chOff x="2537323" y="1645938"/>
            <a:chExt cx="5104028" cy="776033"/>
          </a:xfrm>
        </p:grpSpPr>
        <p:sp>
          <p:nvSpPr>
            <p:cNvPr id="7" name="圓角矩形 6"/>
            <p:cNvSpPr/>
            <p:nvPr/>
          </p:nvSpPr>
          <p:spPr>
            <a:xfrm>
              <a:off x="3143492" y="1645938"/>
              <a:ext cx="4497859" cy="766991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我</a:t>
              </a:r>
              <a:r>
                <a:rPr lang="zh-TW" altLang="en-US" sz="3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目標</a:t>
              </a:r>
              <a:endPara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2537323" y="1645938"/>
              <a:ext cx="803875" cy="776033"/>
            </a:xfrm>
            <a:prstGeom prst="flowChartConnector">
              <a:avLst/>
            </a:prstGeom>
            <a:solidFill>
              <a:srgbClr val="F5C7EB"/>
            </a:solidFill>
            <a:ln w="38100">
              <a:solidFill>
                <a:srgbClr val="E87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>
                  <a:solidFill>
                    <a:srgbClr val="7030A0"/>
                  </a:solidFill>
                </a:rPr>
                <a:t>2</a:t>
              </a:r>
              <a:endParaRPr lang="zh-TW" altLang="en-US" sz="36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12620" y="2329966"/>
            <a:ext cx="58721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TW" altLang="en-US" sz="4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我要找出又大又不容易破的泡泡水配方吹出</a:t>
            </a:r>
            <a:endParaRPr lang="zh-TW" altLang="zh-TW" sz="44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52" y="2220686"/>
            <a:ext cx="5036588" cy="3467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矩形 20"/>
          <p:cNvSpPr/>
          <p:nvPr/>
        </p:nvSpPr>
        <p:spPr>
          <a:xfrm>
            <a:off x="491323" y="4590616"/>
            <a:ext cx="65823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文鼎新藝體" panose="02010609010101010101" pitchFamily="49" charset="-120"/>
              </a:rPr>
              <a:t>又大又堅固的泡泡</a:t>
            </a:r>
            <a:endParaRPr lang="zh-TW" alt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文鼎新藝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45370" y="843794"/>
            <a:ext cx="5104028" cy="776033"/>
            <a:chOff x="2537323" y="1645938"/>
            <a:chExt cx="5104028" cy="776033"/>
          </a:xfrm>
        </p:grpSpPr>
        <p:sp>
          <p:nvSpPr>
            <p:cNvPr id="7" name="圓角矩形 6"/>
            <p:cNvSpPr/>
            <p:nvPr/>
          </p:nvSpPr>
          <p:spPr>
            <a:xfrm>
              <a:off x="3143492" y="1645938"/>
              <a:ext cx="4497859" cy="766991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執行方式</a:t>
              </a:r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2537323" y="1645938"/>
              <a:ext cx="803875" cy="776033"/>
            </a:xfrm>
            <a:prstGeom prst="flowChartConnector">
              <a:avLst/>
            </a:prstGeom>
            <a:solidFill>
              <a:srgbClr val="F5C7EB"/>
            </a:solidFill>
            <a:ln w="38100">
              <a:solidFill>
                <a:srgbClr val="E87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>
                  <a:solidFill>
                    <a:srgbClr val="7030A0"/>
                  </a:solidFill>
                </a:rPr>
                <a:t>3</a:t>
              </a:r>
              <a:endParaRPr lang="zh-TW" altLang="en-US" sz="3600" dirty="0">
                <a:solidFill>
                  <a:srgbClr val="7030A0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712893" y="2627849"/>
            <a:ext cx="22364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洗碗精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</a:t>
            </a:r>
            <a:endParaRPr lang="zh-TW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5695539" y="3290389"/>
            <a:ext cx="671804" cy="766445"/>
          </a:xfrm>
          <a:prstGeom prst="rightArrow">
            <a:avLst/>
          </a:prstGeom>
          <a:solidFill>
            <a:srgbClr val="F5C7EB"/>
          </a:solidFill>
          <a:ln w="28575">
            <a:solidFill>
              <a:srgbClr val="E87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2712892" y="3200825"/>
            <a:ext cx="235514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沐浴</a:t>
            </a:r>
            <a:r>
              <a:rPr lang="zh-TW" altLang="en-US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乳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</a:t>
            </a:r>
            <a:endParaRPr lang="zh-TW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712892" y="3754823"/>
            <a:ext cx="235514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洗髮</a:t>
            </a:r>
            <a:r>
              <a:rPr lang="zh-TW" altLang="en-US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</a:t>
            </a:r>
            <a:endParaRPr lang="zh-TW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49245" y="1781287"/>
            <a:ext cx="426298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600" u="sng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我以為的泡泡水</a:t>
            </a:r>
            <a:endParaRPr lang="zh-TW" altLang="zh-TW" sz="3600" u="sng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278980" y="1537039"/>
            <a:ext cx="426298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600" u="sng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上網找資料</a:t>
            </a:r>
            <a:endParaRPr lang="zh-TW" altLang="zh-TW" sz="3600" u="sng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60632" y="5244261"/>
            <a:ext cx="465162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600" kern="1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原來要加膠水跟甘油</a:t>
            </a:r>
            <a:endParaRPr lang="en-US" altLang="zh-TW" sz="3600" kern="1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en-US" sz="3600" kern="1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泡泡比較持久不會破掉</a:t>
            </a:r>
            <a:endParaRPr lang="zh-TW" altLang="zh-TW" sz="3600" kern="1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436783" y="5414899"/>
            <a:ext cx="5496524" cy="554913"/>
            <a:chOff x="810558" y="4650951"/>
            <a:chExt cx="3803831" cy="554913"/>
          </a:xfrm>
        </p:grpSpPr>
        <p:sp>
          <p:nvSpPr>
            <p:cNvPr id="21" name="矩形 20"/>
            <p:cNvSpPr/>
            <p:nvPr/>
          </p:nvSpPr>
          <p:spPr>
            <a:xfrm>
              <a:off x="1314793" y="4650951"/>
              <a:ext cx="3299596" cy="5549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600" kern="1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泡泡吹出來很快就破了</a:t>
              </a:r>
              <a:endParaRPr lang="zh-TW" altLang="zh-TW" sz="3600" kern="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乘號 7"/>
            <p:cNvSpPr/>
            <p:nvPr/>
          </p:nvSpPr>
          <p:spPr>
            <a:xfrm>
              <a:off x="810558" y="4711341"/>
              <a:ext cx="504234" cy="494523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6367343" y="515147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ˇ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4" name="圖片 5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2"/>
          <a:stretch/>
        </p:blipFill>
        <p:spPr bwMode="auto">
          <a:xfrm>
            <a:off x="697028" y="2505787"/>
            <a:ext cx="1688848" cy="253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80" y="2325516"/>
            <a:ext cx="3454520" cy="259147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831105" y="4308821"/>
            <a:ext cx="24351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華康抖抖體W5(P)" panose="040B0500000000000000" pitchFamily="82" charset="-120"/>
                <a:ea typeface="華康抖抖體W5(P)" panose="040B0500000000000000" pitchFamily="82" charset="-120"/>
              </a:rPr>
              <a:t>失敗！</a:t>
            </a:r>
            <a:endParaRPr lang="zh-TW" altLang="en-US" sz="60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華康抖抖體W5(P)" panose="040B0500000000000000" pitchFamily="82" charset="-120"/>
              <a:ea typeface="華康抖抖體W5(P)" panose="040B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95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45370" y="843794"/>
            <a:ext cx="5104028" cy="776033"/>
            <a:chOff x="2537323" y="1645938"/>
            <a:chExt cx="5104028" cy="776033"/>
          </a:xfrm>
        </p:grpSpPr>
        <p:sp>
          <p:nvSpPr>
            <p:cNvPr id="7" name="圓角矩形 6"/>
            <p:cNvSpPr/>
            <p:nvPr/>
          </p:nvSpPr>
          <p:spPr>
            <a:xfrm>
              <a:off x="3143492" y="1645938"/>
              <a:ext cx="4497859" cy="766991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執行方式</a:t>
              </a:r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2537323" y="1645938"/>
              <a:ext cx="803875" cy="776033"/>
            </a:xfrm>
            <a:prstGeom prst="flowChartConnector">
              <a:avLst/>
            </a:prstGeom>
            <a:solidFill>
              <a:srgbClr val="F5C7EB"/>
            </a:solidFill>
            <a:ln w="38100">
              <a:solidFill>
                <a:srgbClr val="E87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>
                  <a:solidFill>
                    <a:srgbClr val="7030A0"/>
                  </a:solidFill>
                </a:rPr>
                <a:t>3</a:t>
              </a:r>
              <a:endParaRPr lang="zh-TW" altLang="en-US" sz="3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81447" y="1884138"/>
            <a:ext cx="2645524" cy="615876"/>
            <a:chOff x="1105382" y="1996105"/>
            <a:chExt cx="2645524" cy="615876"/>
          </a:xfrm>
        </p:grpSpPr>
        <p:sp>
          <p:nvSpPr>
            <p:cNvPr id="19" name="矩形 18"/>
            <p:cNvSpPr/>
            <p:nvPr/>
          </p:nvSpPr>
          <p:spPr>
            <a:xfrm>
              <a:off x="1609957" y="1996105"/>
              <a:ext cx="2140949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準</a:t>
              </a:r>
              <a:r>
                <a:rPr lang="zh-TW" altLang="en-US" sz="3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備</a:t>
              </a: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材料</a:t>
              </a:r>
              <a:endPara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1105382" y="1996428"/>
              <a:ext cx="401938" cy="615553"/>
            </a:xfrm>
            <a:prstGeom prst="flowChartConnector">
              <a:avLst/>
            </a:prstGeom>
            <a:solidFill>
              <a:srgbClr val="F5C7EB"/>
            </a:solidFill>
            <a:ln w="38100">
              <a:solidFill>
                <a:srgbClr val="E87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>
                  <a:solidFill>
                    <a:srgbClr val="7030A0"/>
                  </a:solidFill>
                </a:rPr>
                <a:t>1</a:t>
              </a:r>
              <a:endParaRPr lang="zh-TW" altLang="en-US" sz="3600" dirty="0">
                <a:solidFill>
                  <a:srgbClr val="7030A0"/>
                </a:solidFill>
              </a:endParaRPr>
            </a:p>
          </p:txBody>
        </p:sp>
        <p:cxnSp>
          <p:nvCxnSpPr>
            <p:cNvPr id="3" name="直線接點 2"/>
            <p:cNvCxnSpPr/>
            <p:nvPr/>
          </p:nvCxnSpPr>
          <p:spPr>
            <a:xfrm flipV="1">
              <a:off x="1507320" y="2488548"/>
              <a:ext cx="1833039" cy="17748"/>
            </a:xfrm>
            <a:prstGeom prst="line">
              <a:avLst/>
            </a:prstGeom>
            <a:ln w="38100" cmpd="thickThin">
              <a:solidFill>
                <a:srgbClr val="7030A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0" name="圖片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/>
          <a:stretch/>
        </p:blipFill>
        <p:spPr bwMode="auto">
          <a:xfrm>
            <a:off x="585819" y="2802971"/>
            <a:ext cx="4218077" cy="3140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24" y="1347316"/>
            <a:ext cx="1485337" cy="198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1" name="矩形 20"/>
          <p:cNvSpPr/>
          <p:nvPr/>
        </p:nvSpPr>
        <p:spPr>
          <a:xfrm>
            <a:off x="5559961" y="3286710"/>
            <a:ext cx="123062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甘油</a:t>
            </a:r>
            <a:endParaRPr lang="zh-TW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80" y="1349916"/>
            <a:ext cx="1485335" cy="198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3" name="矩形 22"/>
          <p:cNvSpPr/>
          <p:nvPr/>
        </p:nvSpPr>
        <p:spPr>
          <a:xfrm>
            <a:off x="8726416" y="3281336"/>
            <a:ext cx="141956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洗碗精</a:t>
            </a:r>
            <a:endParaRPr lang="zh-TW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13832" r="21259" b="11690"/>
          <a:stretch/>
        </p:blipFill>
        <p:spPr>
          <a:xfrm>
            <a:off x="7099047" y="1347316"/>
            <a:ext cx="1438467" cy="198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5" name="矩形 24"/>
          <p:cNvSpPr/>
          <p:nvPr/>
        </p:nvSpPr>
        <p:spPr>
          <a:xfrm>
            <a:off x="7356116" y="3270762"/>
            <a:ext cx="100699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膠水</a:t>
            </a:r>
            <a:endParaRPr lang="zh-TW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26" y="4079118"/>
            <a:ext cx="1485335" cy="198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7" name="矩形 26"/>
          <p:cNvSpPr/>
          <p:nvPr/>
        </p:nvSpPr>
        <p:spPr>
          <a:xfrm>
            <a:off x="5364714" y="6059118"/>
            <a:ext cx="159081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小杯</a:t>
            </a:r>
            <a:r>
              <a:rPr lang="zh-TW" altLang="en-US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子</a:t>
            </a:r>
            <a:endParaRPr lang="zh-TW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20" y="4079118"/>
            <a:ext cx="1485335" cy="198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9" name="矩形 28"/>
          <p:cNvSpPr/>
          <p:nvPr/>
        </p:nvSpPr>
        <p:spPr>
          <a:xfrm>
            <a:off x="7314000" y="6020529"/>
            <a:ext cx="92829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吸管</a:t>
            </a:r>
            <a:endParaRPr lang="zh-TW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" name="圖片 2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9" t="70996" r="13869"/>
          <a:stretch/>
        </p:blipFill>
        <p:spPr bwMode="auto">
          <a:xfrm>
            <a:off x="8944762" y="4067697"/>
            <a:ext cx="1441293" cy="155900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31" name="矩形 30"/>
          <p:cNvSpPr/>
          <p:nvPr/>
        </p:nvSpPr>
        <p:spPr>
          <a:xfrm>
            <a:off x="9118377" y="6020529"/>
            <a:ext cx="94709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量</a:t>
            </a:r>
            <a:r>
              <a:rPr lang="zh-TW" altLang="en-US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杯</a:t>
            </a:r>
            <a:endParaRPr lang="zh-TW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222" b="10065"/>
          <a:stretch/>
        </p:blipFill>
        <p:spPr>
          <a:xfrm>
            <a:off x="10375088" y="1355290"/>
            <a:ext cx="1473866" cy="198797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34" name="矩形 33"/>
          <p:cNvSpPr/>
          <p:nvPr/>
        </p:nvSpPr>
        <p:spPr>
          <a:xfrm>
            <a:off x="10884798" y="3286710"/>
            <a:ext cx="44968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</a:t>
            </a:r>
            <a:endParaRPr lang="zh-TW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649747" y="568116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感冒藥水的量杯蓋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爆炸 1 36"/>
          <p:cNvSpPr/>
          <p:nvPr/>
        </p:nvSpPr>
        <p:spPr>
          <a:xfrm rot="987528">
            <a:off x="9149372" y="881333"/>
            <a:ext cx="1113997" cy="724308"/>
          </a:xfrm>
          <a:prstGeom prst="irregularSeal1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贈品免費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爆炸 1 37"/>
          <p:cNvSpPr/>
          <p:nvPr/>
        </p:nvSpPr>
        <p:spPr>
          <a:xfrm rot="987528">
            <a:off x="5882898" y="4088480"/>
            <a:ext cx="1032159" cy="588320"/>
          </a:xfrm>
          <a:prstGeom prst="irregularSeal1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</a:p>
        </p:txBody>
      </p:sp>
      <p:sp>
        <p:nvSpPr>
          <p:cNvPr id="39" name="爆炸 1 38"/>
          <p:cNvSpPr/>
          <p:nvPr/>
        </p:nvSpPr>
        <p:spPr>
          <a:xfrm rot="987528">
            <a:off x="7588252" y="4017906"/>
            <a:ext cx="1032159" cy="588320"/>
          </a:xfrm>
          <a:prstGeom prst="irregularSeal1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</a:p>
        </p:txBody>
      </p:sp>
      <p:sp>
        <p:nvSpPr>
          <p:cNvPr id="40" name="爆炸 1 39"/>
          <p:cNvSpPr/>
          <p:nvPr/>
        </p:nvSpPr>
        <p:spPr>
          <a:xfrm rot="987528">
            <a:off x="9850170" y="4049795"/>
            <a:ext cx="1032159" cy="588320"/>
          </a:xfrm>
          <a:prstGeom prst="irregularSeal1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</a:p>
        </p:txBody>
      </p:sp>
      <p:sp>
        <p:nvSpPr>
          <p:cNvPr id="43" name="雲朵形 42"/>
          <p:cNvSpPr/>
          <p:nvPr/>
        </p:nvSpPr>
        <p:spPr>
          <a:xfrm rot="902675">
            <a:off x="5941131" y="1031313"/>
            <a:ext cx="939153" cy="573031"/>
          </a:xfrm>
          <a:prstGeom prst="cloud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雲朵形 43"/>
          <p:cNvSpPr/>
          <p:nvPr/>
        </p:nvSpPr>
        <p:spPr>
          <a:xfrm rot="902675">
            <a:off x="10886506" y="1099237"/>
            <a:ext cx="1270528" cy="437186"/>
          </a:xfrm>
          <a:prstGeom prst="cloud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我爸付的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" name="雲朵形 47"/>
          <p:cNvSpPr/>
          <p:nvPr/>
        </p:nvSpPr>
        <p:spPr>
          <a:xfrm rot="902675">
            <a:off x="7696725" y="989608"/>
            <a:ext cx="939153" cy="573031"/>
          </a:xfrm>
          <a:prstGeom prst="cloud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9" name="爆炸 1 48"/>
          <p:cNvSpPr/>
          <p:nvPr/>
        </p:nvSpPr>
        <p:spPr>
          <a:xfrm rot="987528">
            <a:off x="10335459" y="2767044"/>
            <a:ext cx="1032159" cy="588320"/>
          </a:xfrm>
          <a:prstGeom prst="irregularSeal1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</a:p>
        </p:txBody>
      </p:sp>
    </p:spTree>
    <p:extLst>
      <p:ext uri="{BB962C8B-B14F-4D97-AF65-F5344CB8AC3E}">
        <p14:creationId xmlns:p14="http://schemas.microsoft.com/office/powerpoint/2010/main" val="27257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93118" y="772904"/>
            <a:ext cx="5104028" cy="776033"/>
            <a:chOff x="2537323" y="1645938"/>
            <a:chExt cx="5104028" cy="776033"/>
          </a:xfrm>
        </p:grpSpPr>
        <p:sp>
          <p:nvSpPr>
            <p:cNvPr id="7" name="圓角矩形 6"/>
            <p:cNvSpPr/>
            <p:nvPr/>
          </p:nvSpPr>
          <p:spPr>
            <a:xfrm>
              <a:off x="3143492" y="1645938"/>
              <a:ext cx="4497859" cy="766991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執行方式</a:t>
              </a:r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2537323" y="1645938"/>
              <a:ext cx="803875" cy="776033"/>
            </a:xfrm>
            <a:prstGeom prst="flowChartConnector">
              <a:avLst/>
            </a:prstGeom>
            <a:solidFill>
              <a:srgbClr val="F5C7EB"/>
            </a:solidFill>
            <a:ln w="38100">
              <a:solidFill>
                <a:srgbClr val="E87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>
                  <a:solidFill>
                    <a:srgbClr val="7030A0"/>
                  </a:solidFill>
                </a:rPr>
                <a:t>3</a:t>
              </a:r>
              <a:endParaRPr lang="zh-TW" altLang="en-US" sz="3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471590" y="1081791"/>
            <a:ext cx="2645524" cy="615553"/>
            <a:chOff x="1105382" y="1996428"/>
            <a:chExt cx="2645524" cy="615553"/>
          </a:xfrm>
        </p:grpSpPr>
        <p:sp>
          <p:nvSpPr>
            <p:cNvPr id="19" name="矩形 18"/>
            <p:cNvSpPr/>
            <p:nvPr/>
          </p:nvSpPr>
          <p:spPr>
            <a:xfrm>
              <a:off x="1609957" y="2012630"/>
              <a:ext cx="2140949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測試過</a:t>
              </a:r>
              <a:r>
                <a:rPr lang="zh-TW" altLang="en-US" sz="3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程</a:t>
              </a:r>
              <a:endPara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1105382" y="1996428"/>
              <a:ext cx="401938" cy="615553"/>
            </a:xfrm>
            <a:prstGeom prst="flowChartConnector">
              <a:avLst/>
            </a:prstGeom>
            <a:solidFill>
              <a:srgbClr val="F5C7EB"/>
            </a:solidFill>
            <a:ln w="38100">
              <a:solidFill>
                <a:srgbClr val="E87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>
                  <a:solidFill>
                    <a:srgbClr val="7030A0"/>
                  </a:solidFill>
                </a:rPr>
                <a:t>2</a:t>
              </a:r>
              <a:endParaRPr lang="zh-TW" altLang="en-US" sz="3600" dirty="0">
                <a:solidFill>
                  <a:srgbClr val="7030A0"/>
                </a:solidFill>
              </a:endParaRPr>
            </a:p>
          </p:txBody>
        </p:sp>
        <p:cxnSp>
          <p:nvCxnSpPr>
            <p:cNvPr id="3" name="直線接點 2"/>
            <p:cNvCxnSpPr/>
            <p:nvPr/>
          </p:nvCxnSpPr>
          <p:spPr>
            <a:xfrm>
              <a:off x="1530714" y="2505073"/>
              <a:ext cx="2045748" cy="0"/>
            </a:xfrm>
            <a:prstGeom prst="line">
              <a:avLst/>
            </a:prstGeom>
            <a:ln w="38100" cmpd="thickThin">
              <a:solidFill>
                <a:srgbClr val="7030A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六角星形 1"/>
          <p:cNvSpPr/>
          <p:nvPr/>
        </p:nvSpPr>
        <p:spPr>
          <a:xfrm>
            <a:off x="390515" y="1944370"/>
            <a:ext cx="526503" cy="57849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向右箭號 3"/>
          <p:cNvSpPr/>
          <p:nvPr/>
        </p:nvSpPr>
        <p:spPr>
          <a:xfrm>
            <a:off x="5471590" y="3422333"/>
            <a:ext cx="671804" cy="766445"/>
          </a:xfrm>
          <a:prstGeom prst="rightArrow">
            <a:avLst/>
          </a:prstGeom>
          <a:solidFill>
            <a:srgbClr val="F5C7EB"/>
          </a:solidFill>
          <a:ln w="28575">
            <a:solidFill>
              <a:srgbClr val="E87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六角星形 45"/>
          <p:cNvSpPr/>
          <p:nvPr/>
        </p:nvSpPr>
        <p:spPr>
          <a:xfrm>
            <a:off x="5994308" y="1843769"/>
            <a:ext cx="526503" cy="57849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1046823" y="1940338"/>
            <a:ext cx="4145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200" u="sng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我以為</a:t>
            </a:r>
            <a:endParaRPr lang="en-US" altLang="zh-TW" sz="3200" u="sng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en-US" sz="3200" u="sng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加了膠水跟甘油就可以</a:t>
            </a:r>
            <a:endParaRPr lang="zh-TW" altLang="zh-TW" sz="3600" u="sng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641847" y="1874051"/>
            <a:ext cx="426298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200" u="sng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既然太濃</a:t>
            </a:r>
            <a:endParaRPr lang="en-US" altLang="zh-TW" sz="3200" u="sng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en-US" sz="3200" u="sng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洗碗精跟水就多一點</a:t>
            </a:r>
            <a:endParaRPr lang="en-US" altLang="zh-TW" sz="3200" u="sng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3988"/>
              </p:ext>
            </p:extLst>
          </p:nvPr>
        </p:nvGraphicFramePr>
        <p:xfrm>
          <a:off x="1071977" y="3041627"/>
          <a:ext cx="4029585" cy="114131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7361">
                  <a:extLst>
                    <a:ext uri="{9D8B030D-6E8A-4147-A177-3AD203B41FA5}">
                      <a16:colId xmlns="" xmlns:a16="http://schemas.microsoft.com/office/drawing/2014/main" val="3682823011"/>
                    </a:ext>
                  </a:extLst>
                </a:gridCol>
                <a:gridCol w="854964">
                  <a:extLst>
                    <a:ext uri="{9D8B030D-6E8A-4147-A177-3AD203B41FA5}">
                      <a16:colId xmlns="" xmlns:a16="http://schemas.microsoft.com/office/drawing/2014/main" val="685576896"/>
                    </a:ext>
                  </a:extLst>
                </a:gridCol>
                <a:gridCol w="854964">
                  <a:extLst>
                    <a:ext uri="{9D8B030D-6E8A-4147-A177-3AD203B41FA5}">
                      <a16:colId xmlns="" xmlns:a16="http://schemas.microsoft.com/office/drawing/2014/main" val="1203257155"/>
                    </a:ext>
                  </a:extLst>
                </a:gridCol>
                <a:gridCol w="856148">
                  <a:extLst>
                    <a:ext uri="{9D8B030D-6E8A-4147-A177-3AD203B41FA5}">
                      <a16:colId xmlns="" xmlns:a16="http://schemas.microsoft.com/office/drawing/2014/main" val="4248741103"/>
                    </a:ext>
                  </a:extLst>
                </a:gridCol>
                <a:gridCol w="856148">
                  <a:extLst>
                    <a:ext uri="{9D8B030D-6E8A-4147-A177-3AD203B41FA5}">
                      <a16:colId xmlns="" xmlns:a16="http://schemas.microsoft.com/office/drawing/2014/main" val="105010955"/>
                    </a:ext>
                  </a:extLst>
                </a:gridCol>
              </a:tblGrid>
              <a:tr h="3351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材料比例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5497476"/>
                  </a:ext>
                </a:extLst>
              </a:tr>
              <a:tr h="3959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膠水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洗碗精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甘油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8394926"/>
                  </a:ext>
                </a:extLst>
              </a:tr>
              <a:tr h="41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8837038"/>
                  </a:ext>
                </a:extLst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046823" y="4332589"/>
            <a:ext cx="4342354" cy="587446"/>
            <a:chOff x="949245" y="4789603"/>
            <a:chExt cx="4342354" cy="587446"/>
          </a:xfrm>
        </p:grpSpPr>
        <p:sp>
          <p:nvSpPr>
            <p:cNvPr id="48" name="矩形 47"/>
            <p:cNvSpPr/>
            <p:nvPr/>
          </p:nvSpPr>
          <p:spPr>
            <a:xfrm>
              <a:off x="1564444" y="4850223"/>
              <a:ext cx="3727155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有吹出泡泡了</a:t>
              </a:r>
              <a:endParaRPr lang="en-US" altLang="zh-TW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45" y="4789603"/>
              <a:ext cx="615199" cy="587446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1730292" y="5170127"/>
            <a:ext cx="39660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可是太濃很難吹</a:t>
            </a:r>
            <a:endParaRPr lang="en-US" altLang="zh-TW" sz="3200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00" y="5109748"/>
            <a:ext cx="602528" cy="568342"/>
          </a:xfrm>
          <a:prstGeom prst="rect">
            <a:avLst/>
          </a:prstGeom>
        </p:spPr>
      </p:pic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24892"/>
              </p:ext>
            </p:extLst>
          </p:nvPr>
        </p:nvGraphicFramePr>
        <p:xfrm>
          <a:off x="6641847" y="3056285"/>
          <a:ext cx="4029585" cy="114131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7361">
                  <a:extLst>
                    <a:ext uri="{9D8B030D-6E8A-4147-A177-3AD203B41FA5}">
                      <a16:colId xmlns="" xmlns:a16="http://schemas.microsoft.com/office/drawing/2014/main" val="3682823011"/>
                    </a:ext>
                  </a:extLst>
                </a:gridCol>
                <a:gridCol w="854964">
                  <a:extLst>
                    <a:ext uri="{9D8B030D-6E8A-4147-A177-3AD203B41FA5}">
                      <a16:colId xmlns="" xmlns:a16="http://schemas.microsoft.com/office/drawing/2014/main" val="685576896"/>
                    </a:ext>
                  </a:extLst>
                </a:gridCol>
                <a:gridCol w="854964">
                  <a:extLst>
                    <a:ext uri="{9D8B030D-6E8A-4147-A177-3AD203B41FA5}">
                      <a16:colId xmlns="" xmlns:a16="http://schemas.microsoft.com/office/drawing/2014/main" val="1203257155"/>
                    </a:ext>
                  </a:extLst>
                </a:gridCol>
                <a:gridCol w="856148">
                  <a:extLst>
                    <a:ext uri="{9D8B030D-6E8A-4147-A177-3AD203B41FA5}">
                      <a16:colId xmlns="" xmlns:a16="http://schemas.microsoft.com/office/drawing/2014/main" val="4248741103"/>
                    </a:ext>
                  </a:extLst>
                </a:gridCol>
                <a:gridCol w="856148">
                  <a:extLst>
                    <a:ext uri="{9D8B030D-6E8A-4147-A177-3AD203B41FA5}">
                      <a16:colId xmlns="" xmlns:a16="http://schemas.microsoft.com/office/drawing/2014/main" val="105010955"/>
                    </a:ext>
                  </a:extLst>
                </a:gridCol>
              </a:tblGrid>
              <a:tr h="3351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材料比例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5497476"/>
                  </a:ext>
                </a:extLst>
              </a:tr>
              <a:tr h="3959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膠水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洗碗精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甘油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8394926"/>
                  </a:ext>
                </a:extLst>
              </a:tr>
              <a:tr h="41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8837038"/>
                  </a:ext>
                </a:extLst>
              </a:tr>
            </a:tbl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6632553" y="4352613"/>
            <a:ext cx="4342354" cy="587446"/>
            <a:chOff x="949245" y="4789603"/>
            <a:chExt cx="4342354" cy="587446"/>
          </a:xfrm>
        </p:grpSpPr>
        <p:sp>
          <p:nvSpPr>
            <p:cNvPr id="28" name="矩形 27"/>
            <p:cNvSpPr/>
            <p:nvPr/>
          </p:nvSpPr>
          <p:spPr>
            <a:xfrm>
              <a:off x="1564444" y="4850223"/>
              <a:ext cx="3727155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有吹出泡泡了</a:t>
              </a:r>
              <a:endParaRPr lang="en-US" altLang="zh-TW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45" y="4789603"/>
              <a:ext cx="615199" cy="587446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/>
        </p:nvSpPr>
        <p:spPr>
          <a:xfrm>
            <a:off x="1708328" y="5892864"/>
            <a:ext cx="39660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泡泡很快就破掉了</a:t>
            </a:r>
            <a:endParaRPr lang="zh-TW" altLang="zh-TW" sz="32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5" y="5823492"/>
            <a:ext cx="646457" cy="631186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6632553" y="5823492"/>
            <a:ext cx="4840452" cy="631186"/>
            <a:chOff x="6632553" y="5944606"/>
            <a:chExt cx="4840452" cy="631186"/>
          </a:xfrm>
        </p:grpSpPr>
        <p:sp>
          <p:nvSpPr>
            <p:cNvPr id="37" name="矩形 36"/>
            <p:cNvSpPr/>
            <p:nvPr/>
          </p:nvSpPr>
          <p:spPr>
            <a:xfrm>
              <a:off x="7257046" y="6013978"/>
              <a:ext cx="4215959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可是泡泡很快就破掉了</a:t>
              </a:r>
              <a:endPara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553" y="5944606"/>
              <a:ext cx="646457" cy="631186"/>
            </a:xfrm>
            <a:prstGeom prst="rect">
              <a:avLst/>
            </a:prstGeom>
          </p:spPr>
        </p:pic>
      </p:grpSp>
      <p:grpSp>
        <p:nvGrpSpPr>
          <p:cNvPr id="22" name="群組 21"/>
          <p:cNvGrpSpPr/>
          <p:nvPr/>
        </p:nvGrpSpPr>
        <p:grpSpPr>
          <a:xfrm>
            <a:off x="6641847" y="5075680"/>
            <a:ext cx="4590506" cy="587446"/>
            <a:chOff x="6632553" y="5226098"/>
            <a:chExt cx="4590506" cy="587446"/>
          </a:xfrm>
        </p:grpSpPr>
        <p:sp>
          <p:nvSpPr>
            <p:cNvPr id="35" name="矩形 34"/>
            <p:cNvSpPr/>
            <p:nvPr/>
          </p:nvSpPr>
          <p:spPr>
            <a:xfrm>
              <a:off x="7257046" y="5279597"/>
              <a:ext cx="396601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泡泡好吹了</a:t>
              </a:r>
              <a:endParaRPr lang="en-US" altLang="zh-TW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553" y="5226098"/>
              <a:ext cx="615199" cy="587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07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93118" y="772904"/>
            <a:ext cx="5104028" cy="776033"/>
            <a:chOff x="2537323" y="1645938"/>
            <a:chExt cx="5104028" cy="776033"/>
          </a:xfrm>
        </p:grpSpPr>
        <p:sp>
          <p:nvSpPr>
            <p:cNvPr id="7" name="圓角矩形 6"/>
            <p:cNvSpPr/>
            <p:nvPr/>
          </p:nvSpPr>
          <p:spPr>
            <a:xfrm>
              <a:off x="3143492" y="1645938"/>
              <a:ext cx="4497859" cy="766991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執行方式</a:t>
              </a:r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2537323" y="1645938"/>
              <a:ext cx="803875" cy="776033"/>
            </a:xfrm>
            <a:prstGeom prst="flowChartConnector">
              <a:avLst/>
            </a:prstGeom>
            <a:solidFill>
              <a:srgbClr val="F5C7EB"/>
            </a:solidFill>
            <a:ln w="38100">
              <a:solidFill>
                <a:srgbClr val="E87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>
                  <a:solidFill>
                    <a:srgbClr val="7030A0"/>
                  </a:solidFill>
                </a:rPr>
                <a:t>3</a:t>
              </a:r>
              <a:endParaRPr lang="zh-TW" altLang="en-US" sz="3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022642" y="1603816"/>
            <a:ext cx="2645524" cy="615553"/>
            <a:chOff x="1105382" y="1996428"/>
            <a:chExt cx="2645524" cy="615553"/>
          </a:xfrm>
        </p:grpSpPr>
        <p:sp>
          <p:nvSpPr>
            <p:cNvPr id="19" name="矩形 18"/>
            <p:cNvSpPr/>
            <p:nvPr/>
          </p:nvSpPr>
          <p:spPr>
            <a:xfrm>
              <a:off x="1609957" y="2012630"/>
              <a:ext cx="2140949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測試</a:t>
              </a: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過程</a:t>
              </a:r>
              <a:endPara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1105382" y="1996428"/>
              <a:ext cx="401938" cy="615553"/>
            </a:xfrm>
            <a:prstGeom prst="flowChartConnector">
              <a:avLst/>
            </a:prstGeom>
            <a:solidFill>
              <a:srgbClr val="F5C7EB"/>
            </a:solidFill>
            <a:ln w="38100">
              <a:solidFill>
                <a:srgbClr val="E87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>
                  <a:solidFill>
                    <a:srgbClr val="7030A0"/>
                  </a:solidFill>
                </a:rPr>
                <a:t>2</a:t>
              </a:r>
              <a:endParaRPr lang="zh-TW" altLang="en-US" sz="3600" dirty="0">
                <a:solidFill>
                  <a:srgbClr val="7030A0"/>
                </a:solidFill>
              </a:endParaRPr>
            </a:p>
          </p:txBody>
        </p:sp>
        <p:cxnSp>
          <p:nvCxnSpPr>
            <p:cNvPr id="3" name="直線接點 2"/>
            <p:cNvCxnSpPr/>
            <p:nvPr/>
          </p:nvCxnSpPr>
          <p:spPr>
            <a:xfrm>
              <a:off x="1530714" y="2505073"/>
              <a:ext cx="2045748" cy="0"/>
            </a:xfrm>
            <a:prstGeom prst="line">
              <a:avLst/>
            </a:prstGeom>
            <a:ln w="38100" cmpd="thickThin">
              <a:solidFill>
                <a:srgbClr val="7030A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六角星形 1"/>
          <p:cNvSpPr/>
          <p:nvPr/>
        </p:nvSpPr>
        <p:spPr>
          <a:xfrm>
            <a:off x="354767" y="2351656"/>
            <a:ext cx="526503" cy="57849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996993" y="2394684"/>
            <a:ext cx="414595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200" u="sng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再調整一下</a:t>
            </a:r>
            <a:endParaRPr lang="en-US" altLang="zh-TW" sz="3200" u="sng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17054"/>
              </p:ext>
            </p:extLst>
          </p:nvPr>
        </p:nvGraphicFramePr>
        <p:xfrm>
          <a:off x="1046823" y="3115210"/>
          <a:ext cx="4029585" cy="113182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7361">
                  <a:extLst>
                    <a:ext uri="{9D8B030D-6E8A-4147-A177-3AD203B41FA5}">
                      <a16:colId xmlns="" xmlns:a16="http://schemas.microsoft.com/office/drawing/2014/main" val="3682823011"/>
                    </a:ext>
                  </a:extLst>
                </a:gridCol>
                <a:gridCol w="854964">
                  <a:extLst>
                    <a:ext uri="{9D8B030D-6E8A-4147-A177-3AD203B41FA5}">
                      <a16:colId xmlns="" xmlns:a16="http://schemas.microsoft.com/office/drawing/2014/main" val="685576896"/>
                    </a:ext>
                  </a:extLst>
                </a:gridCol>
                <a:gridCol w="854964">
                  <a:extLst>
                    <a:ext uri="{9D8B030D-6E8A-4147-A177-3AD203B41FA5}">
                      <a16:colId xmlns="" xmlns:a16="http://schemas.microsoft.com/office/drawing/2014/main" val="1203257155"/>
                    </a:ext>
                  </a:extLst>
                </a:gridCol>
                <a:gridCol w="856148">
                  <a:extLst>
                    <a:ext uri="{9D8B030D-6E8A-4147-A177-3AD203B41FA5}">
                      <a16:colId xmlns="" xmlns:a16="http://schemas.microsoft.com/office/drawing/2014/main" val="4248741103"/>
                    </a:ext>
                  </a:extLst>
                </a:gridCol>
                <a:gridCol w="856148">
                  <a:extLst>
                    <a:ext uri="{9D8B030D-6E8A-4147-A177-3AD203B41FA5}">
                      <a16:colId xmlns="" xmlns:a16="http://schemas.microsoft.com/office/drawing/2014/main" val="105010955"/>
                    </a:ext>
                  </a:extLst>
                </a:gridCol>
              </a:tblGrid>
              <a:tr h="3351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材料比例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5497476"/>
                  </a:ext>
                </a:extLst>
              </a:tr>
              <a:tr h="3959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膠水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洗碗精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甘油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8394926"/>
                  </a:ext>
                </a:extLst>
              </a:tr>
              <a:tr h="4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8837038"/>
                  </a:ext>
                </a:extLst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046823" y="4368865"/>
            <a:ext cx="4342354" cy="587446"/>
            <a:chOff x="949245" y="4789603"/>
            <a:chExt cx="4342354" cy="587446"/>
          </a:xfrm>
        </p:grpSpPr>
        <p:sp>
          <p:nvSpPr>
            <p:cNvPr id="48" name="矩形 47"/>
            <p:cNvSpPr/>
            <p:nvPr/>
          </p:nvSpPr>
          <p:spPr>
            <a:xfrm>
              <a:off x="1564444" y="4850223"/>
              <a:ext cx="3727155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可以吹出很多泡泡</a:t>
              </a:r>
              <a:endParaRPr lang="en-US" altLang="zh-TW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45" y="4789603"/>
              <a:ext cx="615199" cy="587446"/>
            </a:xfrm>
            <a:prstGeom prst="rect">
              <a:avLst/>
            </a:prstGeom>
          </p:spPr>
        </p:pic>
      </p:grpSp>
      <p:grpSp>
        <p:nvGrpSpPr>
          <p:cNvPr id="22" name="群組 21"/>
          <p:cNvGrpSpPr/>
          <p:nvPr/>
        </p:nvGrpSpPr>
        <p:grpSpPr>
          <a:xfrm>
            <a:off x="1046823" y="5034640"/>
            <a:ext cx="4590506" cy="587446"/>
            <a:chOff x="6632553" y="5226098"/>
            <a:chExt cx="4590506" cy="587446"/>
          </a:xfrm>
        </p:grpSpPr>
        <p:sp>
          <p:nvSpPr>
            <p:cNvPr id="35" name="矩形 34"/>
            <p:cNvSpPr/>
            <p:nvPr/>
          </p:nvSpPr>
          <p:spPr>
            <a:xfrm>
              <a:off x="7257046" y="5279597"/>
              <a:ext cx="396601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泡泡很好吹</a:t>
              </a:r>
              <a:endParaRPr lang="en-US" altLang="zh-TW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553" y="5226098"/>
              <a:ext cx="615199" cy="587446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1046823" y="5709372"/>
            <a:ext cx="4582994" cy="587446"/>
            <a:chOff x="1091347" y="5823492"/>
            <a:chExt cx="4582994" cy="587446"/>
          </a:xfrm>
        </p:grpSpPr>
        <p:sp>
          <p:nvSpPr>
            <p:cNvPr id="33" name="矩形 32"/>
            <p:cNvSpPr/>
            <p:nvPr/>
          </p:nvSpPr>
          <p:spPr>
            <a:xfrm>
              <a:off x="1708328" y="5892864"/>
              <a:ext cx="396601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泡泡可以飛很久</a:t>
              </a:r>
              <a:endPara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347" y="5823492"/>
              <a:ext cx="615199" cy="587446"/>
            </a:xfrm>
            <a:prstGeom prst="rect">
              <a:avLst/>
            </a:prstGeom>
          </p:spPr>
        </p:pic>
      </p:grpSp>
      <p:pic>
        <p:nvPicPr>
          <p:cNvPr id="41" name="圖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t="9437"/>
          <a:stretch/>
        </p:blipFill>
        <p:spPr bwMode="auto">
          <a:xfrm>
            <a:off x="5297146" y="2489180"/>
            <a:ext cx="3569829" cy="281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圖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7874"/>
          <a:stretch/>
        </p:blipFill>
        <p:spPr bwMode="auto">
          <a:xfrm>
            <a:off x="8478448" y="3648234"/>
            <a:ext cx="3464674" cy="2713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矩形 46"/>
          <p:cNvSpPr/>
          <p:nvPr/>
        </p:nvSpPr>
        <p:spPr>
          <a:xfrm>
            <a:off x="5142951" y="1563081"/>
            <a:ext cx="70411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9525">
                  <a:solidFill>
                    <a:srgbClr val="E87ED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文鼎新藝體" panose="02010609010101010101" pitchFamily="49" charset="-120"/>
              </a:rPr>
              <a:t>感覺這個比例很不錯呦</a:t>
            </a:r>
            <a:r>
              <a:rPr lang="en-US" altLang="zh-TW" sz="4400" b="1" cap="none" spc="0" dirty="0" smtClean="0">
                <a:ln w="9525">
                  <a:solidFill>
                    <a:srgbClr val="E87ED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文鼎新藝體" panose="02010609010101010101" pitchFamily="49" charset="-120"/>
              </a:rPr>
              <a:t>~~</a:t>
            </a:r>
            <a:endParaRPr lang="zh-TW" altLang="en-US" sz="4400" b="1" cap="none" spc="0" dirty="0">
              <a:ln w="9525">
                <a:solidFill>
                  <a:srgbClr val="E87ED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文鼎新藝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22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93118" y="772904"/>
            <a:ext cx="5104028" cy="776033"/>
            <a:chOff x="2537323" y="1645938"/>
            <a:chExt cx="5104028" cy="776033"/>
          </a:xfrm>
        </p:grpSpPr>
        <p:sp>
          <p:nvSpPr>
            <p:cNvPr id="7" name="圓角矩形 6"/>
            <p:cNvSpPr/>
            <p:nvPr/>
          </p:nvSpPr>
          <p:spPr>
            <a:xfrm>
              <a:off x="3143492" y="1645938"/>
              <a:ext cx="4497859" cy="766991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執行方式</a:t>
              </a:r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2537323" y="1645938"/>
              <a:ext cx="803875" cy="776033"/>
            </a:xfrm>
            <a:prstGeom prst="flowChartConnector">
              <a:avLst/>
            </a:prstGeom>
            <a:solidFill>
              <a:srgbClr val="F5C7EB"/>
            </a:solidFill>
            <a:ln w="38100">
              <a:solidFill>
                <a:srgbClr val="E87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>
                  <a:solidFill>
                    <a:srgbClr val="7030A0"/>
                  </a:solidFill>
                </a:rPr>
                <a:t>3</a:t>
              </a:r>
              <a:endParaRPr lang="zh-TW" altLang="en-US" sz="36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022642" y="1603816"/>
            <a:ext cx="2645524" cy="615553"/>
            <a:chOff x="1105382" y="1996428"/>
            <a:chExt cx="2645524" cy="615553"/>
          </a:xfrm>
        </p:grpSpPr>
        <p:sp>
          <p:nvSpPr>
            <p:cNvPr id="19" name="矩形 18"/>
            <p:cNvSpPr/>
            <p:nvPr/>
          </p:nvSpPr>
          <p:spPr>
            <a:xfrm>
              <a:off x="1609957" y="2012630"/>
              <a:ext cx="2140949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測試</a:t>
              </a: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過程</a:t>
              </a:r>
              <a:endPara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流程圖: 接點 8"/>
            <p:cNvSpPr/>
            <p:nvPr/>
          </p:nvSpPr>
          <p:spPr>
            <a:xfrm>
              <a:off x="1105382" y="1996428"/>
              <a:ext cx="401938" cy="615553"/>
            </a:xfrm>
            <a:prstGeom prst="flowChartConnector">
              <a:avLst/>
            </a:prstGeom>
            <a:solidFill>
              <a:srgbClr val="F5C7EB"/>
            </a:solidFill>
            <a:ln w="38100">
              <a:solidFill>
                <a:srgbClr val="E87E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>
                  <a:solidFill>
                    <a:srgbClr val="7030A0"/>
                  </a:solidFill>
                </a:rPr>
                <a:t>2</a:t>
              </a:r>
              <a:endParaRPr lang="zh-TW" altLang="en-US" sz="3600" dirty="0">
                <a:solidFill>
                  <a:srgbClr val="7030A0"/>
                </a:solidFill>
              </a:endParaRPr>
            </a:p>
          </p:txBody>
        </p:sp>
        <p:cxnSp>
          <p:nvCxnSpPr>
            <p:cNvPr id="3" name="直線接點 2"/>
            <p:cNvCxnSpPr/>
            <p:nvPr/>
          </p:nvCxnSpPr>
          <p:spPr>
            <a:xfrm>
              <a:off x="1530714" y="2505073"/>
              <a:ext cx="2045748" cy="0"/>
            </a:xfrm>
            <a:prstGeom prst="line">
              <a:avLst/>
            </a:prstGeom>
            <a:ln w="38100" cmpd="thickThin">
              <a:solidFill>
                <a:srgbClr val="7030A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六角星形 1"/>
          <p:cNvSpPr/>
          <p:nvPr/>
        </p:nvSpPr>
        <p:spPr>
          <a:xfrm>
            <a:off x="354767" y="2351656"/>
            <a:ext cx="526503" cy="57849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996992" y="2394684"/>
            <a:ext cx="328575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200" u="sng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看看還有沒有機會</a:t>
            </a:r>
            <a:endParaRPr lang="en-US" altLang="zh-TW" sz="3600" i="1" u="sng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17054"/>
              </p:ext>
            </p:extLst>
          </p:nvPr>
        </p:nvGraphicFramePr>
        <p:xfrm>
          <a:off x="1046823" y="3115210"/>
          <a:ext cx="4029585" cy="113182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7361">
                  <a:extLst>
                    <a:ext uri="{9D8B030D-6E8A-4147-A177-3AD203B41FA5}">
                      <a16:colId xmlns="" xmlns:a16="http://schemas.microsoft.com/office/drawing/2014/main" val="3682823011"/>
                    </a:ext>
                  </a:extLst>
                </a:gridCol>
                <a:gridCol w="854964">
                  <a:extLst>
                    <a:ext uri="{9D8B030D-6E8A-4147-A177-3AD203B41FA5}">
                      <a16:colId xmlns="" xmlns:a16="http://schemas.microsoft.com/office/drawing/2014/main" val="685576896"/>
                    </a:ext>
                  </a:extLst>
                </a:gridCol>
                <a:gridCol w="854964">
                  <a:extLst>
                    <a:ext uri="{9D8B030D-6E8A-4147-A177-3AD203B41FA5}">
                      <a16:colId xmlns="" xmlns:a16="http://schemas.microsoft.com/office/drawing/2014/main" val="1203257155"/>
                    </a:ext>
                  </a:extLst>
                </a:gridCol>
                <a:gridCol w="856148">
                  <a:extLst>
                    <a:ext uri="{9D8B030D-6E8A-4147-A177-3AD203B41FA5}">
                      <a16:colId xmlns="" xmlns:a16="http://schemas.microsoft.com/office/drawing/2014/main" val="4248741103"/>
                    </a:ext>
                  </a:extLst>
                </a:gridCol>
                <a:gridCol w="856148">
                  <a:extLst>
                    <a:ext uri="{9D8B030D-6E8A-4147-A177-3AD203B41FA5}">
                      <a16:colId xmlns="" xmlns:a16="http://schemas.microsoft.com/office/drawing/2014/main" val="105010955"/>
                    </a:ext>
                  </a:extLst>
                </a:gridCol>
              </a:tblGrid>
              <a:tr h="3351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材料比例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5497476"/>
                  </a:ext>
                </a:extLst>
              </a:tr>
              <a:tr h="3959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膠水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洗碗精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甘油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8394926"/>
                  </a:ext>
                </a:extLst>
              </a:tr>
              <a:tr h="4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8837038"/>
                  </a:ext>
                </a:extLst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046823" y="4368865"/>
            <a:ext cx="4342354" cy="587446"/>
            <a:chOff x="949245" y="4789603"/>
            <a:chExt cx="4342354" cy="587446"/>
          </a:xfrm>
        </p:grpSpPr>
        <p:sp>
          <p:nvSpPr>
            <p:cNvPr id="48" name="矩形 47"/>
            <p:cNvSpPr/>
            <p:nvPr/>
          </p:nvSpPr>
          <p:spPr>
            <a:xfrm>
              <a:off x="1564444" y="4850223"/>
              <a:ext cx="3727155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可以吹出很多泡泡</a:t>
              </a:r>
              <a:endParaRPr lang="en-US" altLang="zh-TW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45" y="4789603"/>
              <a:ext cx="615199" cy="587446"/>
            </a:xfrm>
            <a:prstGeom prst="rect">
              <a:avLst/>
            </a:prstGeom>
          </p:spPr>
        </p:pic>
      </p:grpSp>
      <p:grpSp>
        <p:nvGrpSpPr>
          <p:cNvPr id="22" name="群組 21"/>
          <p:cNvGrpSpPr/>
          <p:nvPr/>
        </p:nvGrpSpPr>
        <p:grpSpPr>
          <a:xfrm>
            <a:off x="1046823" y="5034640"/>
            <a:ext cx="4590506" cy="587446"/>
            <a:chOff x="6632553" y="5226098"/>
            <a:chExt cx="4590506" cy="587446"/>
          </a:xfrm>
        </p:grpSpPr>
        <p:sp>
          <p:nvSpPr>
            <p:cNvPr id="35" name="矩形 34"/>
            <p:cNvSpPr/>
            <p:nvPr/>
          </p:nvSpPr>
          <p:spPr>
            <a:xfrm>
              <a:off x="7257046" y="5279597"/>
              <a:ext cx="396601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泡泡很好吹</a:t>
              </a:r>
              <a:endParaRPr lang="en-US" altLang="zh-TW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553" y="5226098"/>
              <a:ext cx="615199" cy="587446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1046823" y="5709372"/>
            <a:ext cx="4582994" cy="587446"/>
            <a:chOff x="1091347" y="5823492"/>
            <a:chExt cx="4582994" cy="587446"/>
          </a:xfrm>
        </p:grpSpPr>
        <p:sp>
          <p:nvSpPr>
            <p:cNvPr id="33" name="矩形 32"/>
            <p:cNvSpPr/>
            <p:nvPr/>
          </p:nvSpPr>
          <p:spPr>
            <a:xfrm>
              <a:off x="1708328" y="5892864"/>
              <a:ext cx="396601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泡泡可以飛很久</a:t>
              </a:r>
              <a:endPara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347" y="5823492"/>
              <a:ext cx="615199" cy="587446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5536511" y="5181586"/>
            <a:ext cx="4995056" cy="1054257"/>
            <a:chOff x="1091347" y="5823492"/>
            <a:chExt cx="4995056" cy="1054257"/>
          </a:xfrm>
        </p:grpSpPr>
        <p:sp>
          <p:nvSpPr>
            <p:cNvPr id="25" name="矩形 24"/>
            <p:cNvSpPr/>
            <p:nvPr/>
          </p:nvSpPr>
          <p:spPr>
            <a:xfrm>
              <a:off x="1708328" y="5892864"/>
              <a:ext cx="4378075" cy="9848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TW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</a:t>
              </a: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號比</a:t>
              </a:r>
              <a:r>
                <a:rPr lang="en-US" altLang="zh-TW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</a:t>
              </a: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號更多泡泡</a:t>
              </a:r>
              <a:endParaRPr lang="en-US" altLang="zh-TW" sz="32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飛得更高、更久才破掉</a:t>
              </a:r>
              <a:endPara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347" y="5823492"/>
              <a:ext cx="615199" cy="587446"/>
            </a:xfrm>
            <a:prstGeom prst="rect">
              <a:avLst/>
            </a:prstGeom>
          </p:spPr>
        </p:pic>
      </p:grpSp>
      <p:grpSp>
        <p:nvGrpSpPr>
          <p:cNvPr id="27" name="群組 26"/>
          <p:cNvGrpSpPr/>
          <p:nvPr/>
        </p:nvGrpSpPr>
        <p:grpSpPr>
          <a:xfrm>
            <a:off x="5536511" y="4447194"/>
            <a:ext cx="4582994" cy="587446"/>
            <a:chOff x="1091347" y="5823492"/>
            <a:chExt cx="4582994" cy="587446"/>
          </a:xfrm>
        </p:grpSpPr>
        <p:sp>
          <p:nvSpPr>
            <p:cNvPr id="28" name="矩形 27"/>
            <p:cNvSpPr/>
            <p:nvPr/>
          </p:nvSpPr>
          <p:spPr>
            <a:xfrm>
              <a:off x="1708328" y="5892864"/>
              <a:ext cx="396601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TW" altLang="en-US" sz="3200" kern="1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泡泡更堅固了</a:t>
              </a:r>
              <a:endParaRPr lang="zh-TW" altLang="zh-TW" sz="32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347" y="5823492"/>
              <a:ext cx="615199" cy="587446"/>
            </a:xfrm>
            <a:prstGeom prst="rect">
              <a:avLst/>
            </a:prstGeom>
          </p:spPr>
        </p:pic>
      </p:grpSp>
      <p:pic>
        <p:nvPicPr>
          <p:cNvPr id="30" name="圖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04" y="2073616"/>
            <a:ext cx="3008072" cy="227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126" y="2067301"/>
            <a:ext cx="3016758" cy="227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雙波浪線 5"/>
          <p:cNvSpPr/>
          <p:nvPr/>
        </p:nvSpPr>
        <p:spPr>
          <a:xfrm>
            <a:off x="5629817" y="888491"/>
            <a:ext cx="6121202" cy="1125311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5C7E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b="1" i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文鼎新藝體" panose="02010609010101010101" pitchFamily="49" charset="-120"/>
              </a:rPr>
              <a:t>這個比例更棒</a:t>
            </a:r>
            <a:r>
              <a:rPr lang="zh-TW" altLang="en-US" sz="6600" b="1" i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文鼎新藝體" panose="02010609010101010101" pitchFamily="49" charset="-120"/>
              </a:rPr>
              <a:t>！</a:t>
            </a:r>
            <a:endParaRPr lang="zh-TW" altLang="en-US" sz="6600" b="1" i="1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文鼎新藝體" panose="02010609010101010101" pitchFamily="49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00937" y="210724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華康抖抖體W5(P)" panose="040B0500000000000000" pitchFamily="82" charset="-120"/>
                <a:ea typeface="華康抖抖體W5(P)" panose="040B0500000000000000" pitchFamily="82" charset="-120"/>
              </a:rPr>
              <a:t>進化</a:t>
            </a:r>
            <a:endParaRPr lang="zh-TW" altLang="en-US" sz="540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華康抖抖體W5(P)" panose="040B0500000000000000" pitchFamily="82" charset="-120"/>
              <a:ea typeface="華康抖抖體W5(P)" panose="040B0500000000000000" pitchFamily="82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6080">
            <a:off x="409851" y="3614891"/>
            <a:ext cx="694379" cy="5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476</Words>
  <Application>Microsoft Office PowerPoint</Application>
  <PresentationFormat>寬螢幕</PresentationFormat>
  <Paragraphs>168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Adobe 繁黑體 Std B</vt:lpstr>
      <vt:lpstr>文鼎新藝體</vt:lpstr>
      <vt:lpstr>華康抖抖體W5(P)</vt:lpstr>
      <vt:lpstr>新細明體</vt:lpstr>
      <vt:lpstr>標楷體</vt:lpstr>
      <vt:lpstr>Arial</vt:lpstr>
      <vt:lpstr>Arial Black</vt:lpstr>
      <vt:lpstr>Calibri</vt:lpstr>
      <vt:lpstr>Calibri Light</vt:lpstr>
      <vt:lpstr>Times New Roman</vt:lpstr>
      <vt:lpstr>Wingdings</vt:lpstr>
      <vt:lpstr>Office 佈景主題</vt:lpstr>
      <vt:lpstr>112年麥哲倫築夢計畫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112年麥哲倫築夢計畫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112年麥哲倫圓夢計畫</dc:title>
  <dc:creator>USER</dc:creator>
  <cp:lastModifiedBy>USER</cp:lastModifiedBy>
  <cp:revision>66</cp:revision>
  <dcterms:created xsi:type="dcterms:W3CDTF">2023-08-30T01:00:22Z</dcterms:created>
  <dcterms:modified xsi:type="dcterms:W3CDTF">2023-09-05T14:01:40Z</dcterms:modified>
</cp:coreProperties>
</file>