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8" r:id="rId1"/>
  </p:sldMasterIdLst>
  <p:notesMasterIdLst>
    <p:notesMasterId r:id="rId21"/>
  </p:notesMasterIdLst>
  <p:sldIdLst>
    <p:sldId id="256" r:id="rId2"/>
    <p:sldId id="276" r:id="rId3"/>
    <p:sldId id="257" r:id="rId4"/>
    <p:sldId id="258" r:id="rId5"/>
    <p:sldId id="259" r:id="rId6"/>
    <p:sldId id="266" r:id="rId7"/>
    <p:sldId id="281" r:id="rId8"/>
    <p:sldId id="282" r:id="rId9"/>
    <p:sldId id="283" r:id="rId10"/>
    <p:sldId id="284" r:id="rId11"/>
    <p:sldId id="285" r:id="rId12"/>
    <p:sldId id="286" r:id="rId13"/>
    <p:sldId id="269" r:id="rId14"/>
    <p:sldId id="275" r:id="rId15"/>
    <p:sldId id="289" r:id="rId16"/>
    <p:sldId id="279" r:id="rId17"/>
    <p:sldId id="278"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昱偉 陳" initials="昱偉" lastIdx="1" clrIdx="0">
    <p:extLst>
      <p:ext uri="{19B8F6BF-5375-455C-9EA6-DF929625EA0E}">
        <p15:presenceInfo xmlns:p15="http://schemas.microsoft.com/office/powerpoint/2012/main" userId="5da94d23015d35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0000FF"/>
    <a:srgbClr val="003366"/>
    <a:srgbClr val="D7D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5244" autoAdjust="0"/>
  </p:normalViewPr>
  <p:slideViewPr>
    <p:cSldViewPr snapToGrid="0">
      <p:cViewPr varScale="1">
        <p:scale>
          <a:sx n="61" d="100"/>
          <a:sy n="61" d="100"/>
        </p:scale>
        <p:origin x="3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75D0E-7A21-4CA0-9D02-0AF7BE1D1EF3}"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zh-TW" altLang="en-US"/>
        </a:p>
      </dgm:t>
    </dgm:pt>
    <dgm:pt modelId="{BCEC25AE-A815-4B25-9B92-9DC5EF0671BC}">
      <dgm:prSet custT="1"/>
      <dgm:spPr/>
      <dgm:t>
        <a:bodyPr/>
        <a:lstStyle/>
        <a:p>
          <a:r>
            <a:rPr lang="zh-TW" sz="2400" b="1" dirty="0">
              <a:solidFill>
                <a:schemeClr val="accent5">
                  <a:lumMod val="60000"/>
                  <a:lumOff val="40000"/>
                </a:schemeClr>
              </a:solidFill>
            </a:rPr>
            <a:t>水耕</a:t>
          </a:r>
          <a:r>
            <a:rPr lang="en-US" sz="2400" b="1" dirty="0">
              <a:solidFill>
                <a:schemeClr val="accent5">
                  <a:lumMod val="60000"/>
                  <a:lumOff val="40000"/>
                </a:schemeClr>
              </a:solidFill>
            </a:rPr>
            <a:t>(</a:t>
          </a:r>
          <a:r>
            <a:rPr lang="zh-TW" sz="2400" b="1" dirty="0">
              <a:solidFill>
                <a:schemeClr val="accent5">
                  <a:lumMod val="60000"/>
                  <a:lumOff val="40000"/>
                </a:schemeClr>
              </a:solidFill>
            </a:rPr>
            <a:t>盆子</a:t>
          </a:r>
          <a:r>
            <a:rPr lang="en-US" sz="2400" b="1" dirty="0">
              <a:solidFill>
                <a:schemeClr val="accent5">
                  <a:lumMod val="60000"/>
                  <a:lumOff val="40000"/>
                </a:schemeClr>
              </a:solidFill>
            </a:rPr>
            <a:t>)</a:t>
          </a:r>
          <a:r>
            <a:rPr lang="zh-TW" sz="2400" dirty="0"/>
            <a:t>步驟</a:t>
          </a:r>
          <a:r>
            <a:rPr lang="en-US" sz="2000" dirty="0"/>
            <a:t>:</a:t>
          </a:r>
          <a:endParaRPr lang="zh-TW" sz="2000" dirty="0"/>
        </a:p>
      </dgm:t>
    </dgm:pt>
    <dgm:pt modelId="{8442E7C0-2789-45D0-B032-82625C4ACFB7}" type="parTrans" cxnId="{7BE734AD-7B9F-4666-BD5C-265E20B69901}">
      <dgm:prSet/>
      <dgm:spPr/>
      <dgm:t>
        <a:bodyPr/>
        <a:lstStyle/>
        <a:p>
          <a:endParaRPr lang="zh-TW" altLang="en-US"/>
        </a:p>
      </dgm:t>
    </dgm:pt>
    <dgm:pt modelId="{5E2EF189-2BA6-4424-8A93-C38656D36802}" type="sibTrans" cxnId="{7BE734AD-7B9F-4666-BD5C-265E20B69901}">
      <dgm:prSet/>
      <dgm:spPr/>
      <dgm:t>
        <a:bodyPr/>
        <a:lstStyle/>
        <a:p>
          <a:endParaRPr lang="zh-TW" altLang="en-US"/>
        </a:p>
      </dgm:t>
    </dgm:pt>
    <dgm:pt modelId="{957BBAD8-3C7B-4CE3-B8AB-8ED3B3FFEF59}" type="pres">
      <dgm:prSet presAssocID="{18575D0E-7A21-4CA0-9D02-0AF7BE1D1EF3}" presName="Name0" presStyleCnt="0">
        <dgm:presLayoutVars>
          <dgm:dir/>
          <dgm:resizeHandles val="exact"/>
        </dgm:presLayoutVars>
      </dgm:prSet>
      <dgm:spPr/>
    </dgm:pt>
    <dgm:pt modelId="{36E52D67-A674-47F2-9999-0D5D8A15E634}" type="pres">
      <dgm:prSet presAssocID="{BCEC25AE-A815-4B25-9B92-9DC5EF0671BC}" presName="node" presStyleLbl="node1" presStyleIdx="0" presStyleCnt="1" custLinFactNeighborX="-475" custLinFactNeighborY="-9494">
        <dgm:presLayoutVars>
          <dgm:bulletEnabled val="1"/>
        </dgm:presLayoutVars>
      </dgm:prSet>
      <dgm:spPr/>
    </dgm:pt>
  </dgm:ptLst>
  <dgm:cxnLst>
    <dgm:cxn modelId="{EAB7DC07-8D41-411B-A44D-D6D2C3CB7D79}" type="presOf" srcId="{BCEC25AE-A815-4B25-9B92-9DC5EF0671BC}" destId="{36E52D67-A674-47F2-9999-0D5D8A15E634}" srcOrd="0" destOrd="0" presId="urn:microsoft.com/office/officeart/2005/8/layout/process1"/>
    <dgm:cxn modelId="{7BE734AD-7B9F-4666-BD5C-265E20B69901}" srcId="{18575D0E-7A21-4CA0-9D02-0AF7BE1D1EF3}" destId="{BCEC25AE-A815-4B25-9B92-9DC5EF0671BC}" srcOrd="0" destOrd="0" parTransId="{8442E7C0-2789-45D0-B032-82625C4ACFB7}" sibTransId="{5E2EF189-2BA6-4424-8A93-C38656D36802}"/>
    <dgm:cxn modelId="{65FF2AC5-443C-455E-A964-86E37BDE62BB}" type="presOf" srcId="{18575D0E-7A21-4CA0-9D02-0AF7BE1D1EF3}" destId="{957BBAD8-3C7B-4CE3-B8AB-8ED3B3FFEF59}" srcOrd="0" destOrd="0" presId="urn:microsoft.com/office/officeart/2005/8/layout/process1"/>
    <dgm:cxn modelId="{DF3464CA-B223-4151-B273-44FAE30CE3AA}" type="presParOf" srcId="{957BBAD8-3C7B-4CE3-B8AB-8ED3B3FFEF59}" destId="{36E52D67-A674-47F2-9999-0D5D8A15E634}"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52D67-A674-47F2-9999-0D5D8A15E634}">
      <dsp:nvSpPr>
        <dsp:cNvPr id="0" name=""/>
        <dsp:cNvSpPr/>
      </dsp:nvSpPr>
      <dsp:spPr>
        <a:xfrm>
          <a:off x="0" y="0"/>
          <a:ext cx="2419425" cy="6398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sz="2400" b="1" kern="1200" dirty="0">
              <a:solidFill>
                <a:schemeClr val="accent5">
                  <a:lumMod val="60000"/>
                  <a:lumOff val="40000"/>
                </a:schemeClr>
              </a:solidFill>
            </a:rPr>
            <a:t>水耕</a:t>
          </a:r>
          <a:r>
            <a:rPr lang="en-US" sz="2400" b="1" kern="1200" dirty="0">
              <a:solidFill>
                <a:schemeClr val="accent5">
                  <a:lumMod val="60000"/>
                  <a:lumOff val="40000"/>
                </a:schemeClr>
              </a:solidFill>
            </a:rPr>
            <a:t>(</a:t>
          </a:r>
          <a:r>
            <a:rPr lang="zh-TW" sz="2400" b="1" kern="1200" dirty="0">
              <a:solidFill>
                <a:schemeClr val="accent5">
                  <a:lumMod val="60000"/>
                  <a:lumOff val="40000"/>
                </a:schemeClr>
              </a:solidFill>
            </a:rPr>
            <a:t>盆子</a:t>
          </a:r>
          <a:r>
            <a:rPr lang="en-US" sz="2400" b="1" kern="1200" dirty="0">
              <a:solidFill>
                <a:schemeClr val="accent5">
                  <a:lumMod val="60000"/>
                  <a:lumOff val="40000"/>
                </a:schemeClr>
              </a:solidFill>
            </a:rPr>
            <a:t>)</a:t>
          </a:r>
          <a:r>
            <a:rPr lang="zh-TW" sz="2400" kern="1200" dirty="0"/>
            <a:t>步驟</a:t>
          </a:r>
          <a:r>
            <a:rPr lang="en-US" sz="2000" kern="1200" dirty="0"/>
            <a:t>:</a:t>
          </a:r>
          <a:endParaRPr lang="zh-TW" sz="2000" kern="1200" dirty="0"/>
        </a:p>
      </dsp:txBody>
      <dsp:txXfrm>
        <a:off x="18741" y="18741"/>
        <a:ext cx="2381943" cy="6023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1B88C-6E86-4F23-B548-63D84BDADCD5}" type="datetimeFigureOut">
              <a:rPr lang="zh-TW" altLang="en-US" smtClean="0"/>
              <a:t>2021/10/5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B7FE9-30EB-4E84-8349-241C7CA3DE3F}" type="slidenum">
              <a:rPr lang="zh-TW" altLang="en-US" smtClean="0"/>
              <a:t>‹#›</a:t>
            </a:fld>
            <a:endParaRPr lang="zh-TW" altLang="en-US"/>
          </a:p>
        </p:txBody>
      </p:sp>
    </p:spTree>
    <p:extLst>
      <p:ext uri="{BB962C8B-B14F-4D97-AF65-F5344CB8AC3E}">
        <p14:creationId xmlns:p14="http://schemas.microsoft.com/office/powerpoint/2010/main" val="256771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4FB7FE9-30EB-4E84-8349-241C7CA3DE3F}" type="slidenum">
              <a:rPr lang="zh-TW" altLang="en-US" smtClean="0"/>
              <a:t>11</a:t>
            </a:fld>
            <a:endParaRPr lang="zh-TW" altLang="en-US"/>
          </a:p>
        </p:txBody>
      </p:sp>
    </p:spTree>
    <p:extLst>
      <p:ext uri="{BB962C8B-B14F-4D97-AF65-F5344CB8AC3E}">
        <p14:creationId xmlns:p14="http://schemas.microsoft.com/office/powerpoint/2010/main" val="417566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14FB7FE9-30EB-4E84-8349-241C7CA3DE3F}" type="slidenum">
              <a:rPr lang="zh-TW" altLang="en-US" smtClean="0"/>
              <a:t>18</a:t>
            </a:fld>
            <a:endParaRPr lang="zh-TW" altLang="en-US"/>
          </a:p>
        </p:txBody>
      </p:sp>
    </p:spTree>
    <p:extLst>
      <p:ext uri="{BB962C8B-B14F-4D97-AF65-F5344CB8AC3E}">
        <p14:creationId xmlns:p14="http://schemas.microsoft.com/office/powerpoint/2010/main" val="329500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3F36F49-494B-4AD1-A4DB-970F184FDC68}" type="datetimeFigureOut">
              <a:rPr lang="zh-TW" altLang="en-US" smtClean="0"/>
              <a:t>2021/10/5</a:t>
            </a:fld>
            <a:endParaRPr lang="zh-TW" altLang="en-US"/>
          </a:p>
        </p:txBody>
      </p:sp>
      <p:sp>
        <p:nvSpPr>
          <p:cNvPr id="5" name="Footer Placeholder 4"/>
          <p:cNvSpPr>
            <a:spLocks noGrp="1"/>
          </p:cNvSpPr>
          <p:nvPr>
            <p:ph type="ftr" sz="quarter" idx="11"/>
          </p:nvPr>
        </p:nvSpPr>
        <p:spPr>
          <a:xfrm>
            <a:off x="1371600" y="4323845"/>
            <a:ext cx="6400800" cy="365125"/>
          </a:xfrm>
        </p:spPr>
        <p:txBody>
          <a:bodyPr/>
          <a:lstStyle/>
          <a:p>
            <a:endParaRPr lang="zh-TW" altLang="en-US"/>
          </a:p>
        </p:txBody>
      </p:sp>
      <p:sp>
        <p:nvSpPr>
          <p:cNvPr id="6" name="Slide Number Placeholder 5"/>
          <p:cNvSpPr>
            <a:spLocks noGrp="1"/>
          </p:cNvSpPr>
          <p:nvPr>
            <p:ph type="sldNum" sz="quarter" idx="12"/>
          </p:nvPr>
        </p:nvSpPr>
        <p:spPr>
          <a:xfrm>
            <a:off x="8077200" y="1430866"/>
            <a:ext cx="2743200" cy="365125"/>
          </a:xfrm>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474380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174818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標題與輔助字幕">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3F36F49-494B-4AD1-A4DB-970F184FDC68}" type="datetimeFigureOut">
              <a:rPr lang="zh-TW" altLang="en-US" smtClean="0"/>
              <a:t>2021/10/5</a:t>
            </a:fld>
            <a:endParaRPr lang="zh-TW" altLang="en-US"/>
          </a:p>
        </p:txBody>
      </p:sp>
      <p:sp>
        <p:nvSpPr>
          <p:cNvPr id="6" name="Footer Placeholder 5"/>
          <p:cNvSpPr>
            <a:spLocks noGrp="1"/>
          </p:cNvSpPr>
          <p:nvPr>
            <p:ph type="ftr" sz="quarter" idx="11"/>
          </p:nvPr>
        </p:nvSpPr>
        <p:spPr>
          <a:xfrm>
            <a:off x="685800" y="379941"/>
            <a:ext cx="6991492" cy="365125"/>
          </a:xfrm>
        </p:spPr>
        <p:txBody>
          <a:bodyPr/>
          <a:lstStyle/>
          <a:p>
            <a:endParaRPr lang="zh-TW" altLang="en-US"/>
          </a:p>
        </p:txBody>
      </p:sp>
      <p:sp>
        <p:nvSpPr>
          <p:cNvPr id="7" name="Slide Number Placeholder 6"/>
          <p:cNvSpPr>
            <a:spLocks noGrp="1"/>
          </p:cNvSpPr>
          <p:nvPr>
            <p:ph type="sldNum" sz="quarter" idx="12"/>
          </p:nvPr>
        </p:nvSpPr>
        <p:spPr>
          <a:xfrm>
            <a:off x="10862452" y="381000"/>
            <a:ext cx="643748" cy="365125"/>
          </a:xfrm>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1731954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述 (含輔助字幕)">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3F36F49-494B-4AD1-A4DB-970F184FDC68}" type="datetimeFigureOut">
              <a:rPr lang="zh-TW" altLang="en-US" smtClean="0"/>
              <a:t>2021/10/5</a:t>
            </a:fld>
            <a:endParaRPr lang="zh-TW" altLang="en-US"/>
          </a:p>
        </p:txBody>
      </p:sp>
      <p:sp>
        <p:nvSpPr>
          <p:cNvPr id="6" name="Footer Placeholder 5"/>
          <p:cNvSpPr>
            <a:spLocks noGrp="1"/>
          </p:cNvSpPr>
          <p:nvPr>
            <p:ph type="ftr" sz="quarter" idx="11"/>
          </p:nvPr>
        </p:nvSpPr>
        <p:spPr>
          <a:xfrm>
            <a:off x="685800" y="379941"/>
            <a:ext cx="6991492" cy="365125"/>
          </a:xfrm>
        </p:spPr>
        <p:txBody>
          <a:bodyPr/>
          <a:lstStyle/>
          <a:p>
            <a:endParaRPr lang="zh-TW" altLang="en-US"/>
          </a:p>
        </p:txBody>
      </p:sp>
      <p:sp>
        <p:nvSpPr>
          <p:cNvPr id="7" name="Slide Number Placeholder 6"/>
          <p:cNvSpPr>
            <a:spLocks noGrp="1"/>
          </p:cNvSpPr>
          <p:nvPr>
            <p:ph type="sldNum" sz="quarter" idx="12"/>
          </p:nvPr>
        </p:nvSpPr>
        <p:spPr>
          <a:xfrm>
            <a:off x="10862452" y="381000"/>
            <a:ext cx="643748" cy="365125"/>
          </a:xfrm>
        </p:spPr>
        <p:txBody>
          <a:bodyPr/>
          <a:lstStyle/>
          <a:p>
            <a:fld id="{32E0D9EE-FCF0-4C3C-9E4B-59702CCAB73F}" type="slidenum">
              <a:rPr lang="zh-TW" altLang="en-US" smtClean="0"/>
              <a:t>‹#›</a:t>
            </a:fld>
            <a:endParaRPr lang="zh-TW"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48548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3F36F49-494B-4AD1-A4DB-970F184FDC68}" type="datetimeFigureOut">
              <a:rPr lang="zh-TW" altLang="en-US" smtClean="0"/>
              <a:t>2021/10/5</a:t>
            </a:fld>
            <a:endParaRPr lang="zh-TW" altLang="en-US"/>
          </a:p>
        </p:txBody>
      </p:sp>
      <p:sp>
        <p:nvSpPr>
          <p:cNvPr id="6" name="Footer Placeholder 5"/>
          <p:cNvSpPr>
            <a:spLocks noGrp="1"/>
          </p:cNvSpPr>
          <p:nvPr>
            <p:ph type="ftr" sz="quarter" idx="11"/>
          </p:nvPr>
        </p:nvSpPr>
        <p:spPr>
          <a:xfrm>
            <a:off x="685800" y="378883"/>
            <a:ext cx="6991492" cy="365125"/>
          </a:xfrm>
        </p:spPr>
        <p:txBody>
          <a:bodyPr/>
          <a:lstStyle/>
          <a:p>
            <a:endParaRPr lang="zh-TW" altLang="en-US"/>
          </a:p>
        </p:txBody>
      </p:sp>
      <p:sp>
        <p:nvSpPr>
          <p:cNvPr id="7" name="Slide Number Placeholder 6"/>
          <p:cNvSpPr>
            <a:spLocks noGrp="1"/>
          </p:cNvSpPr>
          <p:nvPr>
            <p:ph type="sldNum" sz="quarter" idx="12"/>
          </p:nvPr>
        </p:nvSpPr>
        <p:spPr>
          <a:xfrm>
            <a:off x="10862452" y="381000"/>
            <a:ext cx="643748" cy="365125"/>
          </a:xfrm>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318250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155766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2211951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308258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3F36F49-494B-4AD1-A4DB-970F184FDC68}" type="datetimeFigureOut">
              <a:rPr lang="zh-TW" altLang="en-US" smtClean="0"/>
              <a:t>2021/10/5</a:t>
            </a:fld>
            <a:endParaRPr lang="zh-TW" altLang="en-US"/>
          </a:p>
        </p:txBody>
      </p:sp>
      <p:sp>
        <p:nvSpPr>
          <p:cNvPr id="5" name="Footer Placeholder 4"/>
          <p:cNvSpPr>
            <a:spLocks noGrp="1"/>
          </p:cNvSpPr>
          <p:nvPr>
            <p:ph type="ftr" sz="quarter" idx="11"/>
          </p:nvPr>
        </p:nvSpPr>
        <p:spPr>
          <a:xfrm>
            <a:off x="685800" y="381000"/>
            <a:ext cx="6991492" cy="365125"/>
          </a:xfrm>
        </p:spPr>
        <p:txBody>
          <a:bodyPr/>
          <a:lstStyle/>
          <a:p>
            <a:endParaRPr lang="zh-TW" altLang="en-US"/>
          </a:p>
        </p:txBody>
      </p:sp>
      <p:sp>
        <p:nvSpPr>
          <p:cNvPr id="6" name="Slide Number Placeholder 5"/>
          <p:cNvSpPr>
            <a:spLocks noGrp="1"/>
          </p:cNvSpPr>
          <p:nvPr>
            <p:ph type="sldNum" sz="quarter" idx="12"/>
          </p:nvPr>
        </p:nvSpPr>
        <p:spPr>
          <a:xfrm>
            <a:off x="10862452" y="381000"/>
            <a:ext cx="643748" cy="365125"/>
          </a:xfrm>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35761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105974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zh-TW" altLang="en-US"/>
              <a:t>按一下以編輯母片標題樣式</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3F36F49-494B-4AD1-A4DB-970F184FDC68}" type="datetimeFigureOut">
              <a:rPr lang="zh-TW" altLang="en-US" smtClean="0"/>
              <a:t>2021/10/5</a:t>
            </a:fld>
            <a:endParaRPr lang="zh-TW" altLang="en-US"/>
          </a:p>
        </p:txBody>
      </p:sp>
      <p:sp>
        <p:nvSpPr>
          <p:cNvPr id="5" name="Footer Placeholder 4"/>
          <p:cNvSpPr>
            <a:spLocks noGrp="1"/>
          </p:cNvSpPr>
          <p:nvPr>
            <p:ph type="ftr" sz="quarter" idx="11"/>
          </p:nvPr>
        </p:nvSpPr>
        <p:spPr>
          <a:xfrm>
            <a:off x="685800" y="381001"/>
            <a:ext cx="6991492" cy="364065"/>
          </a:xfrm>
        </p:spPr>
        <p:txBody>
          <a:bodyPr/>
          <a:lstStyle/>
          <a:p>
            <a:endParaRPr lang="zh-TW" altLang="en-US"/>
          </a:p>
        </p:txBody>
      </p:sp>
      <p:sp>
        <p:nvSpPr>
          <p:cNvPr id="6" name="Slide Number Placeholder 5"/>
          <p:cNvSpPr>
            <a:spLocks noGrp="1"/>
          </p:cNvSpPr>
          <p:nvPr>
            <p:ph type="sldNum" sz="quarter" idx="12"/>
          </p:nvPr>
        </p:nvSpPr>
        <p:spPr>
          <a:xfrm>
            <a:off x="10862452" y="381000"/>
            <a:ext cx="643748" cy="365125"/>
          </a:xfrm>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39873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3958360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85800" y="3132666"/>
            <a:ext cx="5311775" cy="308601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3132666"/>
            <a:ext cx="5334000" cy="308601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24899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3359132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2261286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176769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3F36F49-494B-4AD1-A4DB-970F184FDC68}" type="datetimeFigureOut">
              <a:rPr lang="zh-TW" altLang="en-US" smtClean="0"/>
              <a:t>2021/10/5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800958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3F36F49-494B-4AD1-A4DB-970F184FDC68}" type="datetimeFigureOut">
              <a:rPr lang="zh-TW" altLang="en-US" smtClean="0"/>
              <a:t>2021/10/5</a:t>
            </a:fld>
            <a:endParaRPr lang="zh-TW"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2E0D9EE-FCF0-4C3C-9E4B-59702CCAB73F}" type="slidenum">
              <a:rPr lang="zh-TW" altLang="en-US" smtClean="0"/>
              <a:t>‹#›</a:t>
            </a:fld>
            <a:endParaRPr lang="zh-TW" altLang="en-US"/>
          </a:p>
        </p:txBody>
      </p:sp>
    </p:spTree>
    <p:extLst>
      <p:ext uri="{BB962C8B-B14F-4D97-AF65-F5344CB8AC3E}">
        <p14:creationId xmlns:p14="http://schemas.microsoft.com/office/powerpoint/2010/main" val="3694691429"/>
      </p:ext>
    </p:extLst>
  </p:cSld>
  <p:clrMap bg1="dk1" tx1="lt1" bg2="dk2"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0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9.png"/><Relationship Id="rId5" Type="http://schemas.openxmlformats.org/officeDocument/2006/relationships/diagramQuickStyle" Target="../diagrams/quickStyle1.xml"/><Relationship Id="rId10" Type="http://schemas.openxmlformats.org/officeDocument/2006/relationships/image" Target="../media/image38.jpeg"/><Relationship Id="rId4" Type="http://schemas.openxmlformats.org/officeDocument/2006/relationships/diagramLayout" Target="../diagrams/layout1.xml"/><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jp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58.jp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jpg"/></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73.jpe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DD00374-F056-4862-86A5-9ECB8BAF41A0}"/>
              </a:ext>
            </a:extLst>
          </p:cNvPr>
          <p:cNvPicPr>
            <a:picLocks noChangeAspect="1"/>
          </p:cNvPicPr>
          <p:nvPr/>
        </p:nvPicPr>
        <p:blipFill>
          <a:blip r:embed="rId2"/>
          <a:stretch>
            <a:fillRect/>
          </a:stretch>
        </p:blipFill>
        <p:spPr>
          <a:xfrm>
            <a:off x="-2969" y="9534"/>
            <a:ext cx="12192000" cy="6680646"/>
          </a:xfrm>
          <a:prstGeom prst="rect">
            <a:avLst/>
          </a:prstGeom>
        </p:spPr>
      </p:pic>
      <p:pic>
        <p:nvPicPr>
          <p:cNvPr id="2054" name="Picture 6">
            <a:extLst>
              <a:ext uri="{FF2B5EF4-FFF2-40B4-BE49-F238E27FC236}">
                <a16:creationId xmlns:a16="http://schemas.microsoft.com/office/drawing/2014/main" id="{4CA436AA-8E74-4D53-AF02-8F228083F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470" y="0"/>
            <a:ext cx="4163325" cy="6139543"/>
          </a:xfrm>
          <a:prstGeom prst="roundRect">
            <a:avLst>
              <a:gd name="adj" fmla="val 9664"/>
            </a:avLst>
          </a:prstGeom>
          <a:solidFill>
            <a:srgbClr val="FFFFFF">
              <a:shade val="85000"/>
            </a:srgbClr>
          </a:solidFill>
          <a:ln>
            <a:noFill/>
          </a:ln>
          <a:effectLst>
            <a:reflection blurRad="12700" stA="38000" endPos="28000" dist="5000" dir="5400000" sy="-100000" algn="bl" rotWithShape="0"/>
          </a:effectLst>
        </p:spPr>
      </p:pic>
      <p:sp>
        <p:nvSpPr>
          <p:cNvPr id="2" name="標題 1">
            <a:extLst>
              <a:ext uri="{FF2B5EF4-FFF2-40B4-BE49-F238E27FC236}">
                <a16:creationId xmlns:a16="http://schemas.microsoft.com/office/drawing/2014/main" id="{A9EEA7A4-2E8C-4DA1-976D-082C56553DEE}"/>
              </a:ext>
            </a:extLst>
          </p:cNvPr>
          <p:cNvSpPr>
            <a:spLocks noGrp="1"/>
          </p:cNvSpPr>
          <p:nvPr>
            <p:ph type="ctrTitle"/>
          </p:nvPr>
        </p:nvSpPr>
        <p:spPr>
          <a:xfrm>
            <a:off x="369311" y="1308520"/>
            <a:ext cx="10058400" cy="3109793"/>
          </a:xfrm>
        </p:spPr>
        <p:txBody>
          <a:bodyPr>
            <a:normAutofit/>
          </a:bodyPr>
          <a:lstStyle/>
          <a:p>
            <a:r>
              <a:rPr lang="en-US" altLang="zh-TW" b="1" dirty="0">
                <a:solidFill>
                  <a:srgbClr val="7DDDFF"/>
                </a:solidFill>
              </a:rPr>
              <a:t>DIY  </a:t>
            </a:r>
            <a:r>
              <a:rPr lang="zh-TW" altLang="en-US" b="1" dirty="0">
                <a:solidFill>
                  <a:srgbClr val="7DDDFF"/>
                </a:solidFill>
              </a:rPr>
              <a:t>我的芽菜日記</a:t>
            </a:r>
          </a:p>
        </p:txBody>
      </p:sp>
      <p:sp>
        <p:nvSpPr>
          <p:cNvPr id="3" name="副標題 2">
            <a:extLst>
              <a:ext uri="{FF2B5EF4-FFF2-40B4-BE49-F238E27FC236}">
                <a16:creationId xmlns:a16="http://schemas.microsoft.com/office/drawing/2014/main" id="{B8561308-9FF5-4914-B88E-9FB801F770D2}"/>
              </a:ext>
            </a:extLst>
          </p:cNvPr>
          <p:cNvSpPr>
            <a:spLocks noGrp="1"/>
          </p:cNvSpPr>
          <p:nvPr>
            <p:ph type="subTitle" idx="1"/>
          </p:nvPr>
        </p:nvSpPr>
        <p:spPr>
          <a:xfrm>
            <a:off x="484721" y="4571859"/>
            <a:ext cx="5747403" cy="977621"/>
          </a:xfrm>
        </p:spPr>
        <p:txBody>
          <a:bodyPr>
            <a:normAutofit/>
          </a:bodyPr>
          <a:lstStyle/>
          <a:p>
            <a:r>
              <a:rPr lang="en-US" altLang="zh-TW" sz="4800" b="1" dirty="0">
                <a:solidFill>
                  <a:srgbClr val="00B0F0"/>
                </a:solidFill>
              </a:rPr>
              <a:t>502</a:t>
            </a:r>
            <a:r>
              <a:rPr lang="zh-TW" altLang="en-US" sz="4800" b="1" dirty="0">
                <a:solidFill>
                  <a:srgbClr val="00B0F0"/>
                </a:solidFill>
              </a:rPr>
              <a:t>陳柏瑜</a:t>
            </a:r>
          </a:p>
        </p:txBody>
      </p:sp>
      <p:sp>
        <p:nvSpPr>
          <p:cNvPr id="6" name="文字方塊 5">
            <a:extLst>
              <a:ext uri="{FF2B5EF4-FFF2-40B4-BE49-F238E27FC236}">
                <a16:creationId xmlns:a16="http://schemas.microsoft.com/office/drawing/2014/main" id="{84700633-7840-41F7-BBA9-C678D7943ADA}"/>
              </a:ext>
            </a:extLst>
          </p:cNvPr>
          <p:cNvSpPr txBox="1"/>
          <p:nvPr/>
        </p:nvSpPr>
        <p:spPr>
          <a:xfrm>
            <a:off x="11362519" y="5986692"/>
            <a:ext cx="798991" cy="861774"/>
          </a:xfrm>
          <a:prstGeom prst="rect">
            <a:avLst/>
          </a:prstGeom>
          <a:noFill/>
        </p:spPr>
        <p:txBody>
          <a:bodyPr wrap="square" rtlCol="0">
            <a:spAutoFit/>
          </a:bodyPr>
          <a:lstStyle/>
          <a:p>
            <a:r>
              <a:rPr lang="en-US" altLang="zh-TW" sz="5000" dirty="0"/>
              <a:t>1</a:t>
            </a:r>
            <a:endParaRPr lang="zh-TW" altLang="en-US" sz="5000" dirty="0"/>
          </a:p>
        </p:txBody>
      </p:sp>
      <p:pic>
        <p:nvPicPr>
          <p:cNvPr id="2050" name="Picture 2">
            <a:extLst>
              <a:ext uri="{FF2B5EF4-FFF2-40B4-BE49-F238E27FC236}">
                <a16:creationId xmlns:a16="http://schemas.microsoft.com/office/drawing/2014/main" id="{AB083005-4D36-4FFC-9F67-43648069E4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84721" y="9534"/>
            <a:ext cx="6407014" cy="32516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09337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E9A0668-1014-4F64-82A7-9A4D1EEC7817}"/>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683" y="1034280"/>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EC526B5-37FD-48AB-8BC7-594F95F9007F}"/>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41" y="1032644"/>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2211A1A-D988-488A-889B-23140033D804}"/>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660" y="1034281"/>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2EB74F3A-8E83-48FB-8357-E7A270E6A233}"/>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4466" y="1034281"/>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8C499F1C-073C-4E03-A45B-C3820FBEE5DB}"/>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9578808" y="1032644"/>
            <a:ext cx="1800000" cy="2520000"/>
          </a:xfrm>
          <a:prstGeom prst="rect">
            <a:avLst/>
          </a:prstGeom>
        </p:spPr>
      </p:pic>
      <p:sp>
        <p:nvSpPr>
          <p:cNvPr id="13" name="文字方塊 12">
            <a:extLst>
              <a:ext uri="{FF2B5EF4-FFF2-40B4-BE49-F238E27FC236}">
                <a16:creationId xmlns:a16="http://schemas.microsoft.com/office/drawing/2014/main" id="{C33834A2-DDBC-41A1-A593-F9BC33F62D4C}"/>
              </a:ext>
            </a:extLst>
          </p:cNvPr>
          <p:cNvSpPr txBox="1"/>
          <p:nvPr/>
        </p:nvSpPr>
        <p:spPr>
          <a:xfrm>
            <a:off x="1121372" y="3608743"/>
            <a:ext cx="847223" cy="369332"/>
          </a:xfrm>
          <a:prstGeom prst="rect">
            <a:avLst/>
          </a:prstGeom>
          <a:noFill/>
        </p:spPr>
        <p:txBody>
          <a:bodyPr wrap="square" rtlCol="0">
            <a:spAutoFit/>
          </a:bodyPr>
          <a:lstStyle/>
          <a:p>
            <a:r>
              <a:rPr lang="en-US" altLang="zh-TW" dirty="0"/>
              <a:t>DAY1 </a:t>
            </a:r>
            <a:endParaRPr lang="zh-TW" altLang="en-US" dirty="0"/>
          </a:p>
        </p:txBody>
      </p:sp>
      <p:sp>
        <p:nvSpPr>
          <p:cNvPr id="18" name="文字方塊 17">
            <a:extLst>
              <a:ext uri="{FF2B5EF4-FFF2-40B4-BE49-F238E27FC236}">
                <a16:creationId xmlns:a16="http://schemas.microsoft.com/office/drawing/2014/main" id="{59A56F41-F08C-41DB-BC0A-1BD0B11B5FF8}"/>
              </a:ext>
            </a:extLst>
          </p:cNvPr>
          <p:cNvSpPr txBox="1"/>
          <p:nvPr/>
        </p:nvSpPr>
        <p:spPr>
          <a:xfrm>
            <a:off x="3261666" y="3531034"/>
            <a:ext cx="847223" cy="369332"/>
          </a:xfrm>
          <a:prstGeom prst="rect">
            <a:avLst/>
          </a:prstGeom>
          <a:noFill/>
        </p:spPr>
        <p:txBody>
          <a:bodyPr wrap="square" rtlCol="0">
            <a:spAutoFit/>
          </a:bodyPr>
          <a:lstStyle/>
          <a:p>
            <a:r>
              <a:rPr lang="en-US" altLang="zh-TW" dirty="0"/>
              <a:t>DAY2 </a:t>
            </a:r>
            <a:endParaRPr lang="zh-TW" altLang="en-US" dirty="0"/>
          </a:p>
        </p:txBody>
      </p:sp>
      <p:sp>
        <p:nvSpPr>
          <p:cNvPr id="19" name="文字方塊 18">
            <a:extLst>
              <a:ext uri="{FF2B5EF4-FFF2-40B4-BE49-F238E27FC236}">
                <a16:creationId xmlns:a16="http://schemas.microsoft.com/office/drawing/2014/main" id="{73928DDC-3F52-46C5-AA3D-7C6B3E511E4F}"/>
              </a:ext>
            </a:extLst>
          </p:cNvPr>
          <p:cNvSpPr txBox="1"/>
          <p:nvPr/>
        </p:nvSpPr>
        <p:spPr>
          <a:xfrm>
            <a:off x="5502440" y="3531034"/>
            <a:ext cx="847223" cy="369332"/>
          </a:xfrm>
          <a:prstGeom prst="rect">
            <a:avLst/>
          </a:prstGeom>
          <a:noFill/>
        </p:spPr>
        <p:txBody>
          <a:bodyPr wrap="square" rtlCol="0">
            <a:spAutoFit/>
          </a:bodyPr>
          <a:lstStyle/>
          <a:p>
            <a:r>
              <a:rPr lang="en-US" altLang="zh-TW" dirty="0"/>
              <a:t>DAY2</a:t>
            </a:r>
            <a:endParaRPr lang="zh-TW" altLang="en-US" dirty="0"/>
          </a:p>
        </p:txBody>
      </p:sp>
      <p:sp>
        <p:nvSpPr>
          <p:cNvPr id="20" name="文字方塊 19">
            <a:extLst>
              <a:ext uri="{FF2B5EF4-FFF2-40B4-BE49-F238E27FC236}">
                <a16:creationId xmlns:a16="http://schemas.microsoft.com/office/drawing/2014/main" id="{F9EA1961-FD41-4F14-B6EA-43BC71829686}"/>
              </a:ext>
            </a:extLst>
          </p:cNvPr>
          <p:cNvSpPr txBox="1"/>
          <p:nvPr/>
        </p:nvSpPr>
        <p:spPr>
          <a:xfrm>
            <a:off x="7651191" y="3531034"/>
            <a:ext cx="847223" cy="369332"/>
          </a:xfrm>
          <a:prstGeom prst="rect">
            <a:avLst/>
          </a:prstGeom>
          <a:noFill/>
        </p:spPr>
        <p:txBody>
          <a:bodyPr wrap="square" rtlCol="0">
            <a:spAutoFit/>
          </a:bodyPr>
          <a:lstStyle/>
          <a:p>
            <a:r>
              <a:rPr lang="en-US" altLang="zh-TW" dirty="0"/>
              <a:t>DAY3</a:t>
            </a:r>
            <a:endParaRPr lang="zh-TW" altLang="en-US" dirty="0"/>
          </a:p>
        </p:txBody>
      </p:sp>
      <p:sp>
        <p:nvSpPr>
          <p:cNvPr id="21" name="文字方塊 20">
            <a:extLst>
              <a:ext uri="{FF2B5EF4-FFF2-40B4-BE49-F238E27FC236}">
                <a16:creationId xmlns:a16="http://schemas.microsoft.com/office/drawing/2014/main" id="{FB4982BD-3B99-4BF0-83E9-35F6B7BD6AD5}"/>
              </a:ext>
            </a:extLst>
          </p:cNvPr>
          <p:cNvSpPr txBox="1"/>
          <p:nvPr/>
        </p:nvSpPr>
        <p:spPr>
          <a:xfrm>
            <a:off x="9893648" y="3531034"/>
            <a:ext cx="847223" cy="369332"/>
          </a:xfrm>
          <a:prstGeom prst="rect">
            <a:avLst/>
          </a:prstGeom>
          <a:noFill/>
        </p:spPr>
        <p:txBody>
          <a:bodyPr wrap="square" rtlCol="0">
            <a:spAutoFit/>
          </a:bodyPr>
          <a:lstStyle/>
          <a:p>
            <a:r>
              <a:rPr lang="en-US" altLang="zh-TW" dirty="0"/>
              <a:t>DAY4</a:t>
            </a:r>
            <a:endParaRPr lang="zh-TW" altLang="en-US" dirty="0"/>
          </a:p>
        </p:txBody>
      </p:sp>
      <p:pic>
        <p:nvPicPr>
          <p:cNvPr id="17" name="圖片 16">
            <a:extLst>
              <a:ext uri="{FF2B5EF4-FFF2-40B4-BE49-F238E27FC236}">
                <a16:creationId xmlns:a16="http://schemas.microsoft.com/office/drawing/2014/main" id="{7DCBCC6B-FBBA-4A95-A0C1-C35EC36501D6}"/>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3023683" y="4071341"/>
            <a:ext cx="1800000" cy="2391408"/>
          </a:xfrm>
          <a:prstGeom prst="rect">
            <a:avLst/>
          </a:prstGeom>
        </p:spPr>
      </p:pic>
      <p:sp>
        <p:nvSpPr>
          <p:cNvPr id="35" name="文字方塊 34">
            <a:extLst>
              <a:ext uri="{FF2B5EF4-FFF2-40B4-BE49-F238E27FC236}">
                <a16:creationId xmlns:a16="http://schemas.microsoft.com/office/drawing/2014/main" id="{68E25099-4DF6-4CAA-BEFE-5A3099AF42CB}"/>
              </a:ext>
            </a:extLst>
          </p:cNvPr>
          <p:cNvSpPr txBox="1"/>
          <p:nvPr/>
        </p:nvSpPr>
        <p:spPr>
          <a:xfrm>
            <a:off x="1026161" y="6450843"/>
            <a:ext cx="1176114" cy="369332"/>
          </a:xfrm>
          <a:prstGeom prst="rect">
            <a:avLst/>
          </a:prstGeom>
          <a:noFill/>
        </p:spPr>
        <p:txBody>
          <a:bodyPr wrap="square" rtlCol="0">
            <a:spAutoFit/>
          </a:bodyPr>
          <a:lstStyle/>
          <a:p>
            <a:r>
              <a:rPr lang="en-US" altLang="zh-TW" dirty="0"/>
              <a:t>DAY5</a:t>
            </a:r>
            <a:endParaRPr lang="zh-TW" altLang="en-US" dirty="0"/>
          </a:p>
        </p:txBody>
      </p:sp>
      <p:pic>
        <p:nvPicPr>
          <p:cNvPr id="5122" name="Picture 2">
            <a:extLst>
              <a:ext uri="{FF2B5EF4-FFF2-40B4-BE49-F238E27FC236}">
                <a16:creationId xmlns:a16="http://schemas.microsoft.com/office/drawing/2014/main" id="{82E12081-0384-4712-9125-40EC4FFE1F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341" y="4071341"/>
            <a:ext cx="1793556" cy="2391408"/>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3FCFF77F-1364-4799-AAFA-C7432D6C3A75}"/>
              </a:ext>
            </a:extLst>
          </p:cNvPr>
          <p:cNvSpPr txBox="1"/>
          <p:nvPr/>
        </p:nvSpPr>
        <p:spPr>
          <a:xfrm>
            <a:off x="3162512" y="6412999"/>
            <a:ext cx="1176114" cy="369332"/>
          </a:xfrm>
          <a:prstGeom prst="rect">
            <a:avLst/>
          </a:prstGeom>
          <a:noFill/>
        </p:spPr>
        <p:txBody>
          <a:bodyPr wrap="square" rtlCol="0">
            <a:spAutoFit/>
          </a:bodyPr>
          <a:lstStyle/>
          <a:p>
            <a:r>
              <a:rPr lang="en-US" altLang="zh-TW" dirty="0"/>
              <a:t>DAY6</a:t>
            </a:r>
          </a:p>
        </p:txBody>
      </p:sp>
      <p:sp>
        <p:nvSpPr>
          <p:cNvPr id="4" name="文字方塊 3">
            <a:extLst>
              <a:ext uri="{FF2B5EF4-FFF2-40B4-BE49-F238E27FC236}">
                <a16:creationId xmlns:a16="http://schemas.microsoft.com/office/drawing/2014/main" id="{2FD5DD0F-82D0-4291-9F5D-5FBE84329F2B}"/>
              </a:ext>
            </a:extLst>
          </p:cNvPr>
          <p:cNvSpPr txBox="1"/>
          <p:nvPr/>
        </p:nvSpPr>
        <p:spPr>
          <a:xfrm>
            <a:off x="829341" y="193040"/>
            <a:ext cx="4118579" cy="400110"/>
          </a:xfrm>
          <a:prstGeom prst="rect">
            <a:avLst/>
          </a:prstGeom>
          <a:noFill/>
        </p:spPr>
        <p:txBody>
          <a:bodyPr wrap="square" rtlCol="0">
            <a:spAutoFit/>
          </a:bodyPr>
          <a:lstStyle/>
          <a:p>
            <a:r>
              <a:rPr lang="zh-TW" altLang="en-US" sz="2000" b="1" dirty="0">
                <a:solidFill>
                  <a:srgbClr val="00B0F0"/>
                </a:solidFill>
              </a:rPr>
              <a:t>水耕黑芝麻芽菜生長過程</a:t>
            </a:r>
          </a:p>
        </p:txBody>
      </p:sp>
      <p:sp>
        <p:nvSpPr>
          <p:cNvPr id="5" name="文字方塊 4">
            <a:extLst>
              <a:ext uri="{FF2B5EF4-FFF2-40B4-BE49-F238E27FC236}">
                <a16:creationId xmlns:a16="http://schemas.microsoft.com/office/drawing/2014/main" id="{5C354AFA-562C-4FB4-873C-8FB3C007DE7A}"/>
              </a:ext>
            </a:extLst>
          </p:cNvPr>
          <p:cNvSpPr txBox="1"/>
          <p:nvPr/>
        </p:nvSpPr>
        <p:spPr>
          <a:xfrm>
            <a:off x="11165839" y="6013758"/>
            <a:ext cx="1371464" cy="861774"/>
          </a:xfrm>
          <a:prstGeom prst="rect">
            <a:avLst/>
          </a:prstGeom>
          <a:noFill/>
        </p:spPr>
        <p:txBody>
          <a:bodyPr wrap="square" rtlCol="0">
            <a:spAutoFit/>
          </a:bodyPr>
          <a:lstStyle/>
          <a:p>
            <a:r>
              <a:rPr lang="en-US" altLang="zh-TW" sz="5000" dirty="0"/>
              <a:t>10</a:t>
            </a:r>
            <a:endParaRPr lang="zh-TW" altLang="en-US" sz="5000" dirty="0"/>
          </a:p>
        </p:txBody>
      </p:sp>
    </p:spTree>
    <p:extLst>
      <p:ext uri="{BB962C8B-B14F-4D97-AF65-F5344CB8AC3E}">
        <p14:creationId xmlns:p14="http://schemas.microsoft.com/office/powerpoint/2010/main" val="192519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庫圖表 8">
            <a:extLst>
              <a:ext uri="{FF2B5EF4-FFF2-40B4-BE49-F238E27FC236}">
                <a16:creationId xmlns:a16="http://schemas.microsoft.com/office/drawing/2014/main" id="{5FFB6397-86E2-4F95-9E6D-C6B77F237407}"/>
              </a:ext>
            </a:extLst>
          </p:cNvPr>
          <p:cNvGraphicFramePr/>
          <p:nvPr>
            <p:extLst>
              <p:ext uri="{D42A27DB-BD31-4B8C-83A1-F6EECF244321}">
                <p14:modId xmlns:p14="http://schemas.microsoft.com/office/powerpoint/2010/main" val="2188804080"/>
              </p:ext>
            </p:extLst>
          </p:nvPr>
        </p:nvGraphicFramePr>
        <p:xfrm>
          <a:off x="429564" y="383458"/>
          <a:ext cx="2421791" cy="639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字方塊 10">
            <a:extLst>
              <a:ext uri="{FF2B5EF4-FFF2-40B4-BE49-F238E27FC236}">
                <a16:creationId xmlns:a16="http://schemas.microsoft.com/office/drawing/2014/main" id="{CBAB9204-D5AB-4D0F-8ED5-4D48D8171374}"/>
              </a:ext>
            </a:extLst>
          </p:cNvPr>
          <p:cNvSpPr txBox="1"/>
          <p:nvPr/>
        </p:nvSpPr>
        <p:spPr>
          <a:xfrm>
            <a:off x="9493587" y="1251876"/>
            <a:ext cx="4529320" cy="687881"/>
          </a:xfrm>
          <a:prstGeom prst="rect">
            <a:avLst/>
          </a:prstGeom>
          <a:noFill/>
        </p:spPr>
        <p:txBody>
          <a:bodyPr wrap="square" rtlCol="0">
            <a:spAutoFit/>
          </a:bodyPr>
          <a:lstStyle/>
          <a:p>
            <a:pPr defTabSz="889000">
              <a:lnSpc>
                <a:spcPct val="90000"/>
              </a:lnSpc>
              <a:spcBef>
                <a:spcPct val="0"/>
              </a:spcBef>
              <a:spcAft>
                <a:spcPct val="35000"/>
              </a:spcAft>
            </a:pPr>
            <a:r>
              <a:rPr lang="en-US" altLang="zh-TW" sz="1800" kern="1200" dirty="0"/>
              <a:t>3.</a:t>
            </a:r>
            <a:r>
              <a:rPr lang="zh-TW" altLang="en-US" sz="1800" kern="1200" dirty="0"/>
              <a:t>每</a:t>
            </a:r>
            <a:r>
              <a:rPr lang="en-US" altLang="zh-TW" sz="1800" kern="1200" dirty="0"/>
              <a:t>4~6</a:t>
            </a:r>
            <a:r>
              <a:rPr lang="zh-TW" altLang="en-US" sz="1800" kern="1200" dirty="0"/>
              <a:t>小時澆水一次</a:t>
            </a:r>
            <a:endParaRPr lang="zh-TW" altLang="zh-TW" sz="1800" kern="1200" dirty="0"/>
          </a:p>
          <a:p>
            <a:pPr marL="0" lvl="0" indent="0" algn="l" defTabSz="889000">
              <a:lnSpc>
                <a:spcPct val="90000"/>
              </a:lnSpc>
              <a:spcBef>
                <a:spcPct val="0"/>
              </a:spcBef>
              <a:spcAft>
                <a:spcPct val="35000"/>
              </a:spcAft>
              <a:buNone/>
            </a:pPr>
            <a:endParaRPr lang="zh-TW" altLang="zh-TW" sz="1800" kern="1200" dirty="0"/>
          </a:p>
        </p:txBody>
      </p:sp>
      <p:sp>
        <p:nvSpPr>
          <p:cNvPr id="33" name="文字方塊 32">
            <a:extLst>
              <a:ext uri="{FF2B5EF4-FFF2-40B4-BE49-F238E27FC236}">
                <a16:creationId xmlns:a16="http://schemas.microsoft.com/office/drawing/2014/main" id="{B6B5C573-694D-4129-B9A7-CF4A8E7378C4}"/>
              </a:ext>
            </a:extLst>
          </p:cNvPr>
          <p:cNvSpPr txBox="1"/>
          <p:nvPr/>
        </p:nvSpPr>
        <p:spPr>
          <a:xfrm>
            <a:off x="3373422" y="1182214"/>
            <a:ext cx="2722578" cy="590931"/>
          </a:xfrm>
          <a:prstGeom prst="rect">
            <a:avLst/>
          </a:prstGeom>
          <a:noFill/>
        </p:spPr>
        <p:txBody>
          <a:bodyPr wrap="square" rtlCol="0">
            <a:spAutoFit/>
          </a:bodyPr>
          <a:lstStyle/>
          <a:p>
            <a:pPr marL="0" lvl="0" indent="0" algn="l" defTabSz="889000">
              <a:lnSpc>
                <a:spcPct val="90000"/>
              </a:lnSpc>
              <a:spcBef>
                <a:spcPct val="0"/>
              </a:spcBef>
              <a:spcAft>
                <a:spcPct val="35000"/>
              </a:spcAft>
              <a:buNone/>
            </a:pPr>
            <a:r>
              <a:rPr lang="en-US" altLang="zh-TW" sz="1800" kern="1200" dirty="0"/>
              <a:t>1.</a:t>
            </a:r>
            <a:r>
              <a:rPr lang="zh-TW" altLang="zh-TW" sz="1800" kern="1200" dirty="0"/>
              <a:t>種子浸種催芽方法與玻璃瓶種植法相同。</a:t>
            </a:r>
          </a:p>
        </p:txBody>
      </p:sp>
      <p:sp>
        <p:nvSpPr>
          <p:cNvPr id="34" name="文字方塊 33">
            <a:extLst>
              <a:ext uri="{FF2B5EF4-FFF2-40B4-BE49-F238E27FC236}">
                <a16:creationId xmlns:a16="http://schemas.microsoft.com/office/drawing/2014/main" id="{22CE026C-1E64-4DFB-BF1B-6778833C3469}"/>
              </a:ext>
            </a:extLst>
          </p:cNvPr>
          <p:cNvSpPr txBox="1"/>
          <p:nvPr/>
        </p:nvSpPr>
        <p:spPr>
          <a:xfrm>
            <a:off x="3369163" y="3862873"/>
            <a:ext cx="2607368" cy="1186479"/>
          </a:xfrm>
          <a:prstGeom prst="rect">
            <a:avLst/>
          </a:prstGeom>
          <a:noFill/>
        </p:spPr>
        <p:txBody>
          <a:bodyPr wrap="square" rtlCol="0">
            <a:spAutoFit/>
          </a:bodyPr>
          <a:lstStyle/>
          <a:p>
            <a:pPr defTabSz="889000">
              <a:lnSpc>
                <a:spcPct val="90000"/>
              </a:lnSpc>
              <a:spcBef>
                <a:spcPct val="0"/>
              </a:spcBef>
              <a:spcAft>
                <a:spcPct val="35000"/>
              </a:spcAft>
            </a:pPr>
            <a:r>
              <a:rPr lang="en-US" altLang="zh-TW" sz="1800" kern="1200" dirty="0"/>
              <a:t>2.</a:t>
            </a:r>
            <a:r>
              <a:rPr lang="zh-TW" altLang="en-US" sz="1800" kern="1200" dirty="0"/>
              <a:t>出芽後把種子放入排水好且舖上一層廚房紙巾的盆裡平舖。</a:t>
            </a:r>
            <a:endParaRPr lang="zh-TW" altLang="zh-TW" sz="1800" kern="1200" dirty="0"/>
          </a:p>
          <a:p>
            <a:pPr marL="0" lvl="0" indent="0" algn="l" defTabSz="889000">
              <a:lnSpc>
                <a:spcPct val="90000"/>
              </a:lnSpc>
              <a:spcBef>
                <a:spcPct val="0"/>
              </a:spcBef>
              <a:spcAft>
                <a:spcPct val="35000"/>
              </a:spcAft>
              <a:buNone/>
            </a:pPr>
            <a:endParaRPr lang="zh-TW" altLang="zh-TW" sz="1800" kern="1200" dirty="0"/>
          </a:p>
        </p:txBody>
      </p:sp>
      <p:pic>
        <p:nvPicPr>
          <p:cNvPr id="1026" name="Picture 2">
            <a:extLst>
              <a:ext uri="{FF2B5EF4-FFF2-40B4-BE49-F238E27FC236}">
                <a16:creationId xmlns:a16="http://schemas.microsoft.com/office/drawing/2014/main" id="{75C17989-BECC-482E-85F9-53CC2B1680D8}"/>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085" y="1198835"/>
            <a:ext cx="252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3A033CB-A55C-455A-9A6C-91AC291551AF}"/>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168" y="3862872"/>
            <a:ext cx="252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5E152605-91CF-4CA1-A6B1-85BA55D8E141}"/>
              </a:ext>
            </a:extLst>
          </p:cNvPr>
          <p:cNvSpPr txBox="1"/>
          <p:nvPr/>
        </p:nvSpPr>
        <p:spPr>
          <a:xfrm>
            <a:off x="9493587" y="3862873"/>
            <a:ext cx="2336270" cy="646331"/>
          </a:xfrm>
          <a:prstGeom prst="rect">
            <a:avLst/>
          </a:prstGeom>
          <a:noFill/>
        </p:spPr>
        <p:txBody>
          <a:bodyPr wrap="square">
            <a:spAutoFit/>
          </a:bodyPr>
          <a:lstStyle/>
          <a:p>
            <a:r>
              <a:rPr lang="en-US" altLang="zh-TW" dirty="0"/>
              <a:t>4.</a:t>
            </a:r>
            <a:r>
              <a:rPr lang="zh-TW" altLang="en-US" dirty="0"/>
              <a:t>芽菜約</a:t>
            </a:r>
            <a:r>
              <a:rPr lang="en-US" altLang="zh-TW" dirty="0"/>
              <a:t>3~5</a:t>
            </a:r>
            <a:r>
              <a:rPr lang="zh-TW" altLang="en-US" dirty="0"/>
              <a:t>公分就可以收成</a:t>
            </a:r>
          </a:p>
        </p:txBody>
      </p:sp>
      <p:pic>
        <p:nvPicPr>
          <p:cNvPr id="1030" name="Picture 6">
            <a:extLst>
              <a:ext uri="{FF2B5EF4-FFF2-40B4-BE49-F238E27FC236}">
                <a16:creationId xmlns:a16="http://schemas.microsoft.com/office/drawing/2014/main" id="{6EC7D41F-8F6B-45B4-A68D-4F16BB41C7B3}"/>
              </a:ext>
            </a:extLst>
          </p:cNvPr>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3589" y="3862872"/>
            <a:ext cx="252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C201F62A-CFAE-4E6F-A994-4172FE949A9B}"/>
              </a:ext>
            </a:extLst>
          </p:cNvPr>
          <p:cNvSpPr txBox="1"/>
          <p:nvPr/>
        </p:nvSpPr>
        <p:spPr>
          <a:xfrm>
            <a:off x="10960479" y="5951985"/>
            <a:ext cx="1595535" cy="861774"/>
          </a:xfrm>
          <a:prstGeom prst="rect">
            <a:avLst/>
          </a:prstGeom>
          <a:noFill/>
        </p:spPr>
        <p:txBody>
          <a:bodyPr wrap="square" rtlCol="0">
            <a:spAutoFit/>
          </a:bodyPr>
          <a:lstStyle/>
          <a:p>
            <a:r>
              <a:rPr lang="en-US" altLang="zh-TW" sz="5000" dirty="0"/>
              <a:t>11</a:t>
            </a:r>
            <a:endParaRPr lang="zh-TW" altLang="en-US" sz="5000" dirty="0"/>
          </a:p>
        </p:txBody>
      </p:sp>
      <p:pic>
        <p:nvPicPr>
          <p:cNvPr id="3" name="圖片 2">
            <a:extLst>
              <a:ext uri="{FF2B5EF4-FFF2-40B4-BE49-F238E27FC236}">
                <a16:creationId xmlns:a16="http://schemas.microsoft.com/office/drawing/2014/main" id="{C1171364-1404-4B28-A05F-14E053D9C8D4}"/>
              </a:ext>
            </a:extLst>
          </p:cNvPr>
          <p:cNvPicPr>
            <a:picLocks noChangeAspect="1"/>
          </p:cNvPicPr>
          <p:nvPr/>
        </p:nvPicPr>
        <p:blipFill>
          <a:blip r:embed="rId11"/>
          <a:stretch>
            <a:fillRect/>
          </a:stretch>
        </p:blipFill>
        <p:spPr>
          <a:xfrm>
            <a:off x="6693589" y="1182214"/>
            <a:ext cx="2520001" cy="2520000"/>
          </a:xfrm>
          <a:prstGeom prst="rect">
            <a:avLst/>
          </a:prstGeom>
        </p:spPr>
      </p:pic>
    </p:spTree>
    <p:extLst>
      <p:ext uri="{BB962C8B-B14F-4D97-AF65-F5344CB8AC3E}">
        <p14:creationId xmlns:p14="http://schemas.microsoft.com/office/powerpoint/2010/main" val="345789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4471F44-9BDE-41D8-9A5A-6B4D07AC5797}"/>
              </a:ext>
            </a:extLst>
          </p:cNvPr>
          <p:cNvPicPr preferRelativeResize="0">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67" y="703693"/>
            <a:ext cx="28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0E1BD2-5EEF-4D39-9BE1-6879E88865C1}"/>
              </a:ext>
            </a:extLst>
          </p:cNvPr>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21258" y="681536"/>
            <a:ext cx="28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C50D54-4180-4AC1-959A-A04417FFE959}"/>
              </a:ext>
            </a:extLst>
          </p:cNvPr>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9238" y="680256"/>
            <a:ext cx="28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1FE2766-EF36-4FAD-8809-F3FE94DE07DA}"/>
              </a:ext>
            </a:extLst>
          </p:cNvPr>
          <p:cNvPicPr preferRelativeResize="0">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1226" y="3670809"/>
            <a:ext cx="28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3D1B154A-B87A-440A-8300-280A95F373F4}"/>
              </a:ext>
            </a:extLst>
          </p:cNvPr>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4560298" y="3608362"/>
            <a:ext cx="2880000" cy="2520000"/>
          </a:xfrm>
          <a:prstGeom prst="rect">
            <a:avLst/>
          </a:prstGeom>
        </p:spPr>
      </p:pic>
      <p:sp>
        <p:nvSpPr>
          <p:cNvPr id="7" name="文字方塊 6">
            <a:extLst>
              <a:ext uri="{FF2B5EF4-FFF2-40B4-BE49-F238E27FC236}">
                <a16:creationId xmlns:a16="http://schemas.microsoft.com/office/drawing/2014/main" id="{E5535F1D-75FF-412A-81E8-2ABFBC0043AD}"/>
              </a:ext>
            </a:extLst>
          </p:cNvPr>
          <p:cNvSpPr txBox="1"/>
          <p:nvPr/>
        </p:nvSpPr>
        <p:spPr>
          <a:xfrm>
            <a:off x="1570624" y="3230736"/>
            <a:ext cx="1231640" cy="382555"/>
          </a:xfrm>
          <a:prstGeom prst="rect">
            <a:avLst/>
          </a:prstGeom>
          <a:noFill/>
        </p:spPr>
        <p:txBody>
          <a:bodyPr wrap="square" rtlCol="0">
            <a:spAutoFit/>
          </a:bodyPr>
          <a:lstStyle/>
          <a:p>
            <a:r>
              <a:rPr lang="en-US" altLang="zh-TW" dirty="0"/>
              <a:t>DAY 2</a:t>
            </a:r>
            <a:endParaRPr lang="zh-TW" altLang="en-US" dirty="0"/>
          </a:p>
        </p:txBody>
      </p:sp>
      <p:sp>
        <p:nvSpPr>
          <p:cNvPr id="12" name="文字方塊 11">
            <a:extLst>
              <a:ext uri="{FF2B5EF4-FFF2-40B4-BE49-F238E27FC236}">
                <a16:creationId xmlns:a16="http://schemas.microsoft.com/office/drawing/2014/main" id="{0CCF74CD-34E6-427E-A303-853A8BC619FA}"/>
              </a:ext>
            </a:extLst>
          </p:cNvPr>
          <p:cNvSpPr txBox="1"/>
          <p:nvPr/>
        </p:nvSpPr>
        <p:spPr>
          <a:xfrm>
            <a:off x="5727556" y="3230736"/>
            <a:ext cx="1200288" cy="382555"/>
          </a:xfrm>
          <a:prstGeom prst="rect">
            <a:avLst/>
          </a:prstGeom>
          <a:noFill/>
        </p:spPr>
        <p:txBody>
          <a:bodyPr wrap="square" rtlCol="0">
            <a:spAutoFit/>
          </a:bodyPr>
          <a:lstStyle/>
          <a:p>
            <a:r>
              <a:rPr lang="en-US" altLang="zh-TW" dirty="0"/>
              <a:t>DAY 3</a:t>
            </a:r>
            <a:endParaRPr lang="zh-TW" altLang="en-US" dirty="0"/>
          </a:p>
        </p:txBody>
      </p:sp>
      <p:sp>
        <p:nvSpPr>
          <p:cNvPr id="13" name="文字方塊 12">
            <a:extLst>
              <a:ext uri="{FF2B5EF4-FFF2-40B4-BE49-F238E27FC236}">
                <a16:creationId xmlns:a16="http://schemas.microsoft.com/office/drawing/2014/main" id="{DDEA8E29-7A9D-488D-8C39-02BAAD1E0894}"/>
              </a:ext>
            </a:extLst>
          </p:cNvPr>
          <p:cNvSpPr txBox="1"/>
          <p:nvPr/>
        </p:nvSpPr>
        <p:spPr>
          <a:xfrm>
            <a:off x="9803364" y="3230736"/>
            <a:ext cx="1153879" cy="382555"/>
          </a:xfrm>
          <a:prstGeom prst="rect">
            <a:avLst/>
          </a:prstGeom>
          <a:noFill/>
        </p:spPr>
        <p:txBody>
          <a:bodyPr wrap="square" rtlCol="0">
            <a:spAutoFit/>
          </a:bodyPr>
          <a:lstStyle/>
          <a:p>
            <a:r>
              <a:rPr lang="en-US" altLang="zh-TW" dirty="0"/>
              <a:t>DAY 4</a:t>
            </a:r>
            <a:endParaRPr lang="zh-TW" altLang="en-US" dirty="0"/>
          </a:p>
        </p:txBody>
      </p:sp>
      <p:sp>
        <p:nvSpPr>
          <p:cNvPr id="14" name="文字方塊 13">
            <a:extLst>
              <a:ext uri="{FF2B5EF4-FFF2-40B4-BE49-F238E27FC236}">
                <a16:creationId xmlns:a16="http://schemas.microsoft.com/office/drawing/2014/main" id="{5C1628D5-7755-4B3D-B1DF-C8613DA0924A}"/>
              </a:ext>
            </a:extLst>
          </p:cNvPr>
          <p:cNvSpPr txBox="1"/>
          <p:nvPr/>
        </p:nvSpPr>
        <p:spPr>
          <a:xfrm>
            <a:off x="1570624" y="6222896"/>
            <a:ext cx="1141205" cy="382555"/>
          </a:xfrm>
          <a:prstGeom prst="rect">
            <a:avLst/>
          </a:prstGeom>
          <a:noFill/>
        </p:spPr>
        <p:txBody>
          <a:bodyPr wrap="square" rtlCol="0">
            <a:spAutoFit/>
          </a:bodyPr>
          <a:lstStyle/>
          <a:p>
            <a:r>
              <a:rPr lang="en-US" altLang="zh-TW" dirty="0"/>
              <a:t>DAY 5</a:t>
            </a:r>
            <a:endParaRPr lang="zh-TW" altLang="en-US" dirty="0"/>
          </a:p>
        </p:txBody>
      </p:sp>
      <p:sp>
        <p:nvSpPr>
          <p:cNvPr id="15" name="文字方塊 14">
            <a:extLst>
              <a:ext uri="{FF2B5EF4-FFF2-40B4-BE49-F238E27FC236}">
                <a16:creationId xmlns:a16="http://schemas.microsoft.com/office/drawing/2014/main" id="{F31532F2-7F1E-4151-8F5A-040408610FBE}"/>
              </a:ext>
            </a:extLst>
          </p:cNvPr>
          <p:cNvSpPr txBox="1"/>
          <p:nvPr/>
        </p:nvSpPr>
        <p:spPr>
          <a:xfrm>
            <a:off x="5645292" y="6202732"/>
            <a:ext cx="1066332" cy="382555"/>
          </a:xfrm>
          <a:prstGeom prst="rect">
            <a:avLst/>
          </a:prstGeom>
          <a:noFill/>
        </p:spPr>
        <p:txBody>
          <a:bodyPr wrap="square" rtlCol="0">
            <a:spAutoFit/>
          </a:bodyPr>
          <a:lstStyle/>
          <a:p>
            <a:r>
              <a:rPr lang="en-US" altLang="zh-TW" dirty="0"/>
              <a:t>DAY 6</a:t>
            </a:r>
            <a:endParaRPr lang="zh-TW" altLang="en-US" dirty="0"/>
          </a:p>
        </p:txBody>
      </p:sp>
      <p:sp>
        <p:nvSpPr>
          <p:cNvPr id="8" name="文字方塊 7">
            <a:extLst>
              <a:ext uri="{FF2B5EF4-FFF2-40B4-BE49-F238E27FC236}">
                <a16:creationId xmlns:a16="http://schemas.microsoft.com/office/drawing/2014/main" id="{3E6524A6-AF75-432D-9FEA-6B67E1738731}"/>
              </a:ext>
            </a:extLst>
          </p:cNvPr>
          <p:cNvSpPr txBox="1"/>
          <p:nvPr/>
        </p:nvSpPr>
        <p:spPr>
          <a:xfrm>
            <a:off x="610837" y="100007"/>
            <a:ext cx="3151213" cy="400110"/>
          </a:xfrm>
          <a:prstGeom prst="rect">
            <a:avLst/>
          </a:prstGeom>
          <a:noFill/>
        </p:spPr>
        <p:txBody>
          <a:bodyPr wrap="square" rtlCol="0">
            <a:spAutoFit/>
          </a:bodyPr>
          <a:lstStyle/>
          <a:p>
            <a:r>
              <a:rPr lang="zh-TW" altLang="en-US" sz="2000" b="1" dirty="0">
                <a:solidFill>
                  <a:schemeClr val="accent5">
                    <a:lumMod val="60000"/>
                    <a:lumOff val="40000"/>
                  </a:schemeClr>
                </a:solidFill>
              </a:rPr>
              <a:t>紅莖蘿蔔的生長過程</a:t>
            </a:r>
          </a:p>
        </p:txBody>
      </p:sp>
      <p:sp>
        <p:nvSpPr>
          <p:cNvPr id="9" name="文字方塊 8">
            <a:extLst>
              <a:ext uri="{FF2B5EF4-FFF2-40B4-BE49-F238E27FC236}">
                <a16:creationId xmlns:a16="http://schemas.microsoft.com/office/drawing/2014/main" id="{CA420E88-3DA7-4D90-B450-422724EC6C95}"/>
              </a:ext>
            </a:extLst>
          </p:cNvPr>
          <p:cNvSpPr txBox="1"/>
          <p:nvPr/>
        </p:nvSpPr>
        <p:spPr>
          <a:xfrm>
            <a:off x="10903438" y="5958281"/>
            <a:ext cx="1371600" cy="861774"/>
          </a:xfrm>
          <a:prstGeom prst="rect">
            <a:avLst/>
          </a:prstGeom>
          <a:noFill/>
        </p:spPr>
        <p:txBody>
          <a:bodyPr wrap="square" rtlCol="0">
            <a:spAutoFit/>
          </a:bodyPr>
          <a:lstStyle/>
          <a:p>
            <a:r>
              <a:rPr lang="en-US" altLang="zh-TW" sz="5000" dirty="0"/>
              <a:t>12</a:t>
            </a:r>
            <a:endParaRPr lang="zh-TW" altLang="en-US" sz="5000" dirty="0"/>
          </a:p>
        </p:txBody>
      </p:sp>
    </p:spTree>
    <p:extLst>
      <p:ext uri="{BB962C8B-B14F-4D97-AF65-F5344CB8AC3E}">
        <p14:creationId xmlns:p14="http://schemas.microsoft.com/office/powerpoint/2010/main" val="10411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BAE3359-086D-4CB9-B0FD-06C4E38A0305}"/>
              </a:ext>
            </a:extLst>
          </p:cNvPr>
          <p:cNvGraphicFramePr>
            <a:graphicFrameLocks noGrp="1"/>
          </p:cNvGraphicFramePr>
          <p:nvPr>
            <p:extLst>
              <p:ext uri="{D42A27DB-BD31-4B8C-83A1-F6EECF244321}">
                <p14:modId xmlns:p14="http://schemas.microsoft.com/office/powerpoint/2010/main" val="1851575465"/>
              </p:ext>
            </p:extLst>
          </p:nvPr>
        </p:nvGraphicFramePr>
        <p:xfrm>
          <a:off x="75462" y="373224"/>
          <a:ext cx="12041076" cy="5485225"/>
        </p:xfrm>
        <a:graphic>
          <a:graphicData uri="http://schemas.openxmlformats.org/drawingml/2006/table">
            <a:tbl>
              <a:tblPr firstRow="1" firstCol="1" bandRow="1">
                <a:tableStyleId>{5C22544A-7EE6-4342-B048-85BDC9FD1C3A}</a:tableStyleId>
              </a:tblPr>
              <a:tblGrid>
                <a:gridCol w="1110808">
                  <a:extLst>
                    <a:ext uri="{9D8B030D-6E8A-4147-A177-3AD203B41FA5}">
                      <a16:colId xmlns:a16="http://schemas.microsoft.com/office/drawing/2014/main" val="2883408688"/>
                    </a:ext>
                  </a:extLst>
                </a:gridCol>
                <a:gridCol w="546349">
                  <a:extLst>
                    <a:ext uri="{9D8B030D-6E8A-4147-A177-3AD203B41FA5}">
                      <a16:colId xmlns:a16="http://schemas.microsoft.com/office/drawing/2014/main" val="1514233839"/>
                    </a:ext>
                  </a:extLst>
                </a:gridCol>
                <a:gridCol w="546349">
                  <a:extLst>
                    <a:ext uri="{9D8B030D-6E8A-4147-A177-3AD203B41FA5}">
                      <a16:colId xmlns:a16="http://schemas.microsoft.com/office/drawing/2014/main" val="760561207"/>
                    </a:ext>
                  </a:extLst>
                </a:gridCol>
                <a:gridCol w="546349">
                  <a:extLst>
                    <a:ext uri="{9D8B030D-6E8A-4147-A177-3AD203B41FA5}">
                      <a16:colId xmlns:a16="http://schemas.microsoft.com/office/drawing/2014/main" val="1052614445"/>
                    </a:ext>
                  </a:extLst>
                </a:gridCol>
                <a:gridCol w="546349">
                  <a:extLst>
                    <a:ext uri="{9D8B030D-6E8A-4147-A177-3AD203B41FA5}">
                      <a16:colId xmlns:a16="http://schemas.microsoft.com/office/drawing/2014/main" val="1507674681"/>
                    </a:ext>
                  </a:extLst>
                </a:gridCol>
                <a:gridCol w="547171">
                  <a:extLst>
                    <a:ext uri="{9D8B030D-6E8A-4147-A177-3AD203B41FA5}">
                      <a16:colId xmlns:a16="http://schemas.microsoft.com/office/drawing/2014/main" val="1936005028"/>
                    </a:ext>
                  </a:extLst>
                </a:gridCol>
                <a:gridCol w="546349">
                  <a:extLst>
                    <a:ext uri="{9D8B030D-6E8A-4147-A177-3AD203B41FA5}">
                      <a16:colId xmlns:a16="http://schemas.microsoft.com/office/drawing/2014/main" val="318159024"/>
                    </a:ext>
                  </a:extLst>
                </a:gridCol>
                <a:gridCol w="546349">
                  <a:extLst>
                    <a:ext uri="{9D8B030D-6E8A-4147-A177-3AD203B41FA5}">
                      <a16:colId xmlns:a16="http://schemas.microsoft.com/office/drawing/2014/main" val="2942139485"/>
                    </a:ext>
                  </a:extLst>
                </a:gridCol>
                <a:gridCol w="546349">
                  <a:extLst>
                    <a:ext uri="{9D8B030D-6E8A-4147-A177-3AD203B41FA5}">
                      <a16:colId xmlns:a16="http://schemas.microsoft.com/office/drawing/2014/main" val="245260031"/>
                    </a:ext>
                  </a:extLst>
                </a:gridCol>
                <a:gridCol w="546349">
                  <a:extLst>
                    <a:ext uri="{9D8B030D-6E8A-4147-A177-3AD203B41FA5}">
                      <a16:colId xmlns:a16="http://schemas.microsoft.com/office/drawing/2014/main" val="312003890"/>
                    </a:ext>
                  </a:extLst>
                </a:gridCol>
                <a:gridCol w="547171">
                  <a:extLst>
                    <a:ext uri="{9D8B030D-6E8A-4147-A177-3AD203B41FA5}">
                      <a16:colId xmlns:a16="http://schemas.microsoft.com/office/drawing/2014/main" val="2489046703"/>
                    </a:ext>
                  </a:extLst>
                </a:gridCol>
                <a:gridCol w="546349">
                  <a:extLst>
                    <a:ext uri="{9D8B030D-6E8A-4147-A177-3AD203B41FA5}">
                      <a16:colId xmlns:a16="http://schemas.microsoft.com/office/drawing/2014/main" val="532283788"/>
                    </a:ext>
                  </a:extLst>
                </a:gridCol>
                <a:gridCol w="546349">
                  <a:extLst>
                    <a:ext uri="{9D8B030D-6E8A-4147-A177-3AD203B41FA5}">
                      <a16:colId xmlns:a16="http://schemas.microsoft.com/office/drawing/2014/main" val="2372786043"/>
                    </a:ext>
                  </a:extLst>
                </a:gridCol>
                <a:gridCol w="546349">
                  <a:extLst>
                    <a:ext uri="{9D8B030D-6E8A-4147-A177-3AD203B41FA5}">
                      <a16:colId xmlns:a16="http://schemas.microsoft.com/office/drawing/2014/main" val="405678140"/>
                    </a:ext>
                  </a:extLst>
                </a:gridCol>
                <a:gridCol w="546349">
                  <a:extLst>
                    <a:ext uri="{9D8B030D-6E8A-4147-A177-3AD203B41FA5}">
                      <a16:colId xmlns:a16="http://schemas.microsoft.com/office/drawing/2014/main" val="921043515"/>
                    </a:ext>
                  </a:extLst>
                </a:gridCol>
                <a:gridCol w="547171">
                  <a:extLst>
                    <a:ext uri="{9D8B030D-6E8A-4147-A177-3AD203B41FA5}">
                      <a16:colId xmlns:a16="http://schemas.microsoft.com/office/drawing/2014/main" val="292698984"/>
                    </a:ext>
                  </a:extLst>
                </a:gridCol>
                <a:gridCol w="546349">
                  <a:extLst>
                    <a:ext uri="{9D8B030D-6E8A-4147-A177-3AD203B41FA5}">
                      <a16:colId xmlns:a16="http://schemas.microsoft.com/office/drawing/2014/main" val="515468295"/>
                    </a:ext>
                  </a:extLst>
                </a:gridCol>
                <a:gridCol w="546349">
                  <a:extLst>
                    <a:ext uri="{9D8B030D-6E8A-4147-A177-3AD203B41FA5}">
                      <a16:colId xmlns:a16="http://schemas.microsoft.com/office/drawing/2014/main" val="2324010814"/>
                    </a:ext>
                  </a:extLst>
                </a:gridCol>
                <a:gridCol w="546349">
                  <a:extLst>
                    <a:ext uri="{9D8B030D-6E8A-4147-A177-3AD203B41FA5}">
                      <a16:colId xmlns:a16="http://schemas.microsoft.com/office/drawing/2014/main" val="2736919798"/>
                    </a:ext>
                  </a:extLst>
                </a:gridCol>
                <a:gridCol w="546349">
                  <a:extLst>
                    <a:ext uri="{9D8B030D-6E8A-4147-A177-3AD203B41FA5}">
                      <a16:colId xmlns:a16="http://schemas.microsoft.com/office/drawing/2014/main" val="146726391"/>
                    </a:ext>
                  </a:extLst>
                </a:gridCol>
                <a:gridCol w="547171">
                  <a:extLst>
                    <a:ext uri="{9D8B030D-6E8A-4147-A177-3AD203B41FA5}">
                      <a16:colId xmlns:a16="http://schemas.microsoft.com/office/drawing/2014/main" val="897862707"/>
                    </a:ext>
                  </a:extLst>
                </a:gridCol>
              </a:tblGrid>
              <a:tr h="446565">
                <a:tc gridSpan="21">
                  <a:txBody>
                    <a:bodyPr/>
                    <a:lstStyle/>
                    <a:p>
                      <a:pPr algn="dist">
                        <a:lnSpc>
                          <a:spcPct val="115000"/>
                        </a:lnSpc>
                        <a:spcBef>
                          <a:spcPts val="500"/>
                        </a:spcBef>
                        <a:spcAft>
                          <a:spcPts val="1000"/>
                        </a:spcAft>
                      </a:pPr>
                      <a:r>
                        <a:rPr lang="zh-TW" sz="2100" dirty="0">
                          <a:solidFill>
                            <a:schemeClr val="accent6">
                              <a:lumMod val="50000"/>
                            </a:schemeClr>
                          </a:solidFill>
                          <a:effectLst/>
                        </a:rPr>
                        <a:t>芽菜種子生長觀察記錄表</a:t>
                      </a:r>
                      <a:endParaRPr lang="zh-TW" sz="900" dirty="0">
                        <a:solidFill>
                          <a:schemeClr val="accent6">
                            <a:lumMod val="50000"/>
                          </a:schemeClr>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tx2">
                        <a:lumMod val="60000"/>
                        <a:lumOff val="4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21716851"/>
                  </a:ext>
                </a:extLst>
              </a:tr>
              <a:tr h="560653">
                <a:tc>
                  <a:txBody>
                    <a:bodyPr/>
                    <a:lstStyle/>
                    <a:p>
                      <a:pPr algn="ctr">
                        <a:lnSpc>
                          <a:spcPct val="115000"/>
                        </a:lnSpc>
                        <a:spcBef>
                          <a:spcPts val="500"/>
                        </a:spcBef>
                        <a:spcAft>
                          <a:spcPts val="1000"/>
                        </a:spcAft>
                      </a:pPr>
                      <a:r>
                        <a:rPr lang="zh-TW" sz="1200" dirty="0">
                          <a:solidFill>
                            <a:schemeClr val="tx1"/>
                          </a:solidFill>
                          <a:effectLst/>
                        </a:rPr>
                        <a:t>種子名稱</a:t>
                      </a:r>
                      <a:endParaRPr lang="zh-TW" sz="12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gridSpan="2">
                  <a:txBody>
                    <a:bodyPr/>
                    <a:lstStyle/>
                    <a:p>
                      <a:pPr algn="ctr">
                        <a:lnSpc>
                          <a:spcPct val="115000"/>
                        </a:lnSpc>
                        <a:spcBef>
                          <a:spcPts val="500"/>
                        </a:spcBef>
                        <a:spcAft>
                          <a:spcPts val="1000"/>
                        </a:spcAft>
                      </a:pPr>
                      <a:r>
                        <a:rPr lang="zh-TW" sz="1200" b="1" dirty="0">
                          <a:effectLst/>
                        </a:rPr>
                        <a:t>黑芝蔴</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紫莖高麗菜</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苜蓿芽</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黑豆</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葵花子</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青花菜</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豌豆</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空心菜</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蕎麥</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tc gridSpan="2">
                  <a:txBody>
                    <a:bodyPr/>
                    <a:lstStyle/>
                    <a:p>
                      <a:pPr algn="ctr">
                        <a:lnSpc>
                          <a:spcPct val="115000"/>
                        </a:lnSpc>
                        <a:spcBef>
                          <a:spcPts val="500"/>
                        </a:spcBef>
                        <a:spcAft>
                          <a:spcPts val="1000"/>
                        </a:spcAft>
                      </a:pPr>
                      <a:r>
                        <a:rPr lang="zh-TW" sz="1200" b="1" dirty="0">
                          <a:effectLst/>
                        </a:rPr>
                        <a:t>紫莖蘿蔔</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hMerge="1">
                  <a:txBody>
                    <a:bodyPr/>
                    <a:lstStyle/>
                    <a:p>
                      <a:endParaRPr lang="zh-TW" altLang="en-US"/>
                    </a:p>
                  </a:txBody>
                  <a:tcPr/>
                </a:tc>
                <a:extLst>
                  <a:ext uri="{0D108BD9-81ED-4DB2-BD59-A6C34878D82A}">
                    <a16:rowId xmlns:a16="http://schemas.microsoft.com/office/drawing/2014/main" val="384568594"/>
                  </a:ext>
                </a:extLst>
              </a:tr>
              <a:tr h="632335">
                <a:tc>
                  <a:txBody>
                    <a:bodyPr/>
                    <a:lstStyle/>
                    <a:p>
                      <a:pPr algn="r">
                        <a:lnSpc>
                          <a:spcPct val="115000"/>
                        </a:lnSpc>
                        <a:spcBef>
                          <a:spcPts val="500"/>
                        </a:spcBef>
                        <a:spcAft>
                          <a:spcPts val="1000"/>
                        </a:spcAft>
                      </a:pPr>
                      <a:r>
                        <a:rPr lang="zh-TW" sz="1000" dirty="0">
                          <a:solidFill>
                            <a:schemeClr val="tx1"/>
                          </a:solidFill>
                          <a:effectLst/>
                        </a:rPr>
                        <a:t>類別</a:t>
                      </a:r>
                    </a:p>
                    <a:p>
                      <a:pPr>
                        <a:lnSpc>
                          <a:spcPct val="115000"/>
                        </a:lnSpc>
                        <a:spcBef>
                          <a:spcPts val="500"/>
                        </a:spcBef>
                        <a:spcAft>
                          <a:spcPts val="1000"/>
                        </a:spcAft>
                      </a:pPr>
                      <a:r>
                        <a:rPr lang="zh-TW" sz="1000" dirty="0">
                          <a:solidFill>
                            <a:schemeClr val="tx1"/>
                          </a:solidFill>
                          <a:effectLst/>
                        </a:rPr>
                        <a:t>天數</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a:effectLst/>
                        </a:rPr>
                        <a:t>土耕</a:t>
                      </a:r>
                      <a:endParaRPr lang="zh-TW" sz="14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水耕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sz="1400" b="1" dirty="0">
                          <a:effectLst/>
                        </a:rPr>
                        <a:t>土耕</a:t>
                      </a:r>
                      <a:endParaRPr lang="zh-TW" sz="14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extLst>
                  <a:ext uri="{0D108BD9-81ED-4DB2-BD59-A6C34878D82A}">
                    <a16:rowId xmlns:a16="http://schemas.microsoft.com/office/drawing/2014/main" val="3503659900"/>
                  </a:ext>
                </a:extLst>
              </a:tr>
              <a:tr h="519005">
                <a:tc>
                  <a:txBody>
                    <a:bodyPr/>
                    <a:lstStyle/>
                    <a:p>
                      <a:pPr algn="ctr">
                        <a:lnSpc>
                          <a:spcPct val="115000"/>
                        </a:lnSpc>
                        <a:spcBef>
                          <a:spcPts val="500"/>
                        </a:spcBef>
                        <a:spcAft>
                          <a:spcPts val="1000"/>
                        </a:spcAft>
                      </a:pPr>
                      <a:r>
                        <a:rPr lang="zh-TW" sz="1000" dirty="0">
                          <a:solidFill>
                            <a:schemeClr val="tx1"/>
                          </a:solidFill>
                          <a:effectLst/>
                        </a:rPr>
                        <a:t>第</a:t>
                      </a:r>
                      <a:r>
                        <a:rPr lang="en-US" sz="1000" dirty="0">
                          <a:solidFill>
                            <a:schemeClr val="tx1"/>
                          </a:solidFill>
                          <a:effectLst/>
                        </a:rPr>
                        <a:t>1</a:t>
                      </a:r>
                      <a:r>
                        <a:rPr lang="zh-TW" sz="1000" dirty="0">
                          <a:solidFill>
                            <a:schemeClr val="tx1"/>
                          </a:solidFill>
                          <a:effectLst/>
                        </a:rPr>
                        <a:t>天</a:t>
                      </a:r>
                      <a:r>
                        <a:rPr lang="en-US" sz="1000" dirty="0">
                          <a:solidFill>
                            <a:schemeClr val="tx1"/>
                          </a:solidFill>
                          <a:effectLst/>
                        </a:rPr>
                        <a:t>(cm)</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endParaRPr lang="en-US" altLang="zh-TW" sz="1200" dirty="0">
                        <a:effectLst/>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en-US" sz="1200" dirty="0">
                          <a:effectLst/>
                        </a:rPr>
                        <a:t> </a:t>
                      </a: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ts val="900"/>
                        </a:lnSpc>
                        <a:spcBef>
                          <a:spcPts val="500"/>
                        </a:spcBef>
                        <a:spcAft>
                          <a:spcPts val="1000"/>
                        </a:spcAft>
                      </a:pPr>
                      <a:r>
                        <a:rPr lang="zh-TW" altLang="en-US" sz="1200" dirty="0">
                          <a:effectLst/>
                        </a:rPr>
                        <a:t>浸種</a:t>
                      </a:r>
                      <a:endParaRPr lang="en-US" altLang="zh-TW" sz="1200" dirty="0">
                        <a:effectLst/>
                      </a:endParaRPr>
                    </a:p>
                    <a:p>
                      <a:pPr algn="ctr">
                        <a:lnSpc>
                          <a:spcPts val="900"/>
                        </a:lnSpc>
                        <a:spcBef>
                          <a:spcPts val="500"/>
                        </a:spcBef>
                        <a:spcAft>
                          <a:spcPts val="1000"/>
                        </a:spcAft>
                      </a:pPr>
                      <a:r>
                        <a:rPr lang="zh-TW" altLang="en-US" sz="1200" dirty="0">
                          <a:effectLst/>
                        </a:rPr>
                        <a:t>催芽</a:t>
                      </a:r>
                      <a:r>
                        <a:rPr lang="en-US" sz="1200" dirty="0">
                          <a:effectLst/>
                        </a:rPr>
                        <a:t> </a:t>
                      </a:r>
                      <a:endParaRPr lang="zh-TW" sz="12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extLst>
                  <a:ext uri="{0D108BD9-81ED-4DB2-BD59-A6C34878D82A}">
                    <a16:rowId xmlns:a16="http://schemas.microsoft.com/office/drawing/2014/main" val="1184125323"/>
                  </a:ext>
                </a:extLst>
              </a:tr>
              <a:tr h="405067">
                <a:tc>
                  <a:txBody>
                    <a:bodyPr/>
                    <a:lstStyle/>
                    <a:p>
                      <a:pPr algn="ctr">
                        <a:lnSpc>
                          <a:spcPct val="115000"/>
                        </a:lnSpc>
                        <a:spcBef>
                          <a:spcPts val="500"/>
                        </a:spcBef>
                        <a:spcAft>
                          <a:spcPts val="1000"/>
                        </a:spcAft>
                      </a:pPr>
                      <a:r>
                        <a:rPr lang="zh-TW" sz="1000" dirty="0">
                          <a:solidFill>
                            <a:schemeClr val="tx1"/>
                          </a:solidFill>
                          <a:effectLst/>
                        </a:rPr>
                        <a:t>第</a:t>
                      </a:r>
                      <a:r>
                        <a:rPr lang="en-US" sz="1000" dirty="0">
                          <a:solidFill>
                            <a:schemeClr val="tx1"/>
                          </a:solidFill>
                          <a:effectLst/>
                        </a:rPr>
                        <a:t>2</a:t>
                      </a:r>
                      <a:r>
                        <a:rPr lang="zh-TW" sz="1000" dirty="0">
                          <a:solidFill>
                            <a:schemeClr val="tx1"/>
                          </a:solidFill>
                          <a:effectLst/>
                        </a:rPr>
                        <a:t>天</a:t>
                      </a:r>
                      <a:r>
                        <a:rPr lang="en-US" sz="1000" dirty="0">
                          <a:solidFill>
                            <a:schemeClr val="tx1"/>
                          </a:solidFill>
                          <a:effectLst/>
                        </a:rPr>
                        <a:t>(cm)</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endParaRPr lang="zh-TW" sz="10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endParaRPr lang="zh-TW" sz="10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endPar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endPar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000" b="1">
                          <a:effectLst/>
                          <a:latin typeface="Calibri" panose="020F0502020204030204" pitchFamily="34" charset="0"/>
                          <a:ea typeface="新細明體" panose="02020500000000000000" pitchFamily="18" charset="-120"/>
                          <a:cs typeface="Times New Roman" panose="02020603050405020304" pitchFamily="18" charset="0"/>
                        </a:rPr>
                        <a:t>已發芽</a:t>
                      </a:r>
                      <a:endPar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r>
                        <a:rPr lang="zh-TW" altLang="en-US" sz="1000" b="1">
                          <a:effectLst/>
                          <a:latin typeface="Calibri" panose="020F0502020204030204" pitchFamily="34" charset="0"/>
                          <a:ea typeface="新細明體" panose="02020500000000000000" pitchFamily="18" charset="-120"/>
                          <a:cs typeface="Times New Roman" panose="02020603050405020304" pitchFamily="18" charset="0"/>
                        </a:rPr>
                        <a:t>已發芽</a:t>
                      </a:r>
                      <a:endPar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少許發芽</a:t>
                      </a:r>
                    </a:p>
                  </a:txBody>
                  <a:tcPr marL="64361" marR="64361" marT="0" marB="0" anchor="ctr"/>
                </a:tc>
                <a:tc>
                  <a:txBody>
                    <a:bodyPr/>
                    <a:lstStyle/>
                    <a:p>
                      <a:pPr algn="ctr">
                        <a:lnSpc>
                          <a:spcPct val="115000"/>
                        </a:lnSpc>
                        <a:spcBef>
                          <a:spcPts val="500"/>
                        </a:spcBef>
                        <a:spcAft>
                          <a:spcPts val="1000"/>
                        </a:spcAft>
                      </a:pPr>
                      <a:endPar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tc>
                  <a:txBody>
                    <a:bodyPr/>
                    <a:lstStyle/>
                    <a:p>
                      <a:pPr algn="ctr">
                        <a:lnSpc>
                          <a:spcPct val="115000"/>
                        </a:lnSpc>
                        <a:spcBef>
                          <a:spcPts val="500"/>
                        </a:spcBef>
                        <a:spcAft>
                          <a:spcPts val="1000"/>
                        </a:spcAft>
                      </a:pPr>
                      <a:r>
                        <a:rPr lang="zh-TW" altLang="en-US" sz="1000" b="1" dirty="0">
                          <a:effectLst/>
                          <a:latin typeface="Calibri" panose="020F0502020204030204" pitchFamily="34" charset="0"/>
                          <a:ea typeface="新細明體" panose="02020500000000000000" pitchFamily="18" charset="-120"/>
                          <a:cs typeface="Times New Roman" panose="02020603050405020304" pitchFamily="18" charset="0"/>
                        </a:rPr>
                        <a:t>已發芽</a:t>
                      </a:r>
                    </a:p>
                  </a:txBody>
                  <a:tcPr marL="64361" marR="64361" marT="0" marB="0" anchor="ctr"/>
                </a:tc>
                <a:extLst>
                  <a:ext uri="{0D108BD9-81ED-4DB2-BD59-A6C34878D82A}">
                    <a16:rowId xmlns:a16="http://schemas.microsoft.com/office/drawing/2014/main" val="1601015883"/>
                  </a:ext>
                </a:extLst>
              </a:tr>
              <a:tr h="350647">
                <a:tc>
                  <a:txBody>
                    <a:bodyPr/>
                    <a:lstStyle/>
                    <a:p>
                      <a:pPr algn="ctr">
                        <a:lnSpc>
                          <a:spcPct val="115000"/>
                        </a:lnSpc>
                        <a:spcBef>
                          <a:spcPts val="500"/>
                        </a:spcBef>
                        <a:spcAft>
                          <a:spcPts val="1000"/>
                        </a:spcAft>
                      </a:pPr>
                      <a:r>
                        <a:rPr lang="zh-TW" sz="1000" dirty="0">
                          <a:solidFill>
                            <a:schemeClr val="tx1"/>
                          </a:solidFill>
                          <a:effectLst/>
                        </a:rPr>
                        <a:t>第</a:t>
                      </a:r>
                      <a:r>
                        <a:rPr lang="en-US" sz="1000" dirty="0">
                          <a:solidFill>
                            <a:schemeClr val="tx1"/>
                          </a:solidFill>
                          <a:effectLst/>
                        </a:rPr>
                        <a:t>3</a:t>
                      </a:r>
                      <a:r>
                        <a:rPr lang="zh-TW" sz="1000" dirty="0">
                          <a:solidFill>
                            <a:schemeClr val="tx1"/>
                          </a:solidFill>
                          <a:effectLst/>
                        </a:rPr>
                        <a:t>天</a:t>
                      </a:r>
                      <a:r>
                        <a:rPr lang="en-US" sz="1000" dirty="0">
                          <a:solidFill>
                            <a:schemeClr val="tx1"/>
                          </a:solidFill>
                          <a:effectLst/>
                        </a:rPr>
                        <a:t>(cm)</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0.9</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0.5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0.5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0.8</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0.5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extLst>
                  <a:ext uri="{0D108BD9-81ED-4DB2-BD59-A6C34878D82A}">
                    <a16:rowId xmlns:a16="http://schemas.microsoft.com/office/drawing/2014/main" val="2592713656"/>
                  </a:ext>
                </a:extLst>
              </a:tr>
              <a:tr h="350647">
                <a:tc>
                  <a:txBody>
                    <a:bodyPr/>
                    <a:lstStyle/>
                    <a:p>
                      <a:pPr algn="ctr">
                        <a:lnSpc>
                          <a:spcPct val="115000"/>
                        </a:lnSpc>
                        <a:spcBef>
                          <a:spcPts val="500"/>
                        </a:spcBef>
                        <a:spcAft>
                          <a:spcPts val="1000"/>
                        </a:spcAft>
                      </a:pPr>
                      <a:r>
                        <a:rPr lang="zh-TW" sz="1000" dirty="0">
                          <a:solidFill>
                            <a:schemeClr val="tx1"/>
                          </a:solidFill>
                          <a:effectLst/>
                        </a:rPr>
                        <a:t>第</a:t>
                      </a:r>
                      <a:r>
                        <a:rPr lang="en-US" sz="1000" dirty="0">
                          <a:solidFill>
                            <a:schemeClr val="tx1"/>
                          </a:solidFill>
                          <a:effectLst/>
                        </a:rPr>
                        <a:t>4</a:t>
                      </a:r>
                      <a:r>
                        <a:rPr lang="zh-TW" sz="1000" dirty="0">
                          <a:solidFill>
                            <a:schemeClr val="tx1"/>
                          </a:solidFill>
                          <a:effectLst/>
                        </a:rPr>
                        <a:t>天</a:t>
                      </a:r>
                      <a:r>
                        <a:rPr lang="en-US" sz="1000" dirty="0">
                          <a:solidFill>
                            <a:schemeClr val="tx1"/>
                          </a:solidFill>
                          <a:effectLst/>
                        </a:rPr>
                        <a:t>(cm)</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2.3</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1.7</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3</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1.5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extLst>
                  <a:ext uri="{0D108BD9-81ED-4DB2-BD59-A6C34878D82A}">
                    <a16:rowId xmlns:a16="http://schemas.microsoft.com/office/drawing/2014/main" val="894419786"/>
                  </a:ext>
                </a:extLst>
              </a:tr>
              <a:tr h="598476">
                <a:tc>
                  <a:txBody>
                    <a:bodyPr/>
                    <a:lstStyle/>
                    <a:p>
                      <a:pPr algn="ctr">
                        <a:lnSpc>
                          <a:spcPct val="115000"/>
                        </a:lnSpc>
                        <a:spcBef>
                          <a:spcPts val="500"/>
                        </a:spcBef>
                        <a:spcAft>
                          <a:spcPts val="1000"/>
                        </a:spcAft>
                      </a:pPr>
                      <a:r>
                        <a:rPr lang="zh-TW" sz="1000" dirty="0">
                          <a:solidFill>
                            <a:schemeClr val="tx1"/>
                          </a:solidFill>
                          <a:effectLst/>
                        </a:rPr>
                        <a:t>第</a:t>
                      </a:r>
                      <a:r>
                        <a:rPr lang="en-US" sz="1000" dirty="0">
                          <a:solidFill>
                            <a:schemeClr val="tx1"/>
                          </a:solidFill>
                          <a:effectLst/>
                        </a:rPr>
                        <a:t>5</a:t>
                      </a:r>
                      <a:r>
                        <a:rPr lang="zh-TW" sz="1000" dirty="0">
                          <a:solidFill>
                            <a:schemeClr val="tx1"/>
                          </a:solidFill>
                          <a:effectLst/>
                        </a:rPr>
                        <a:t>天</a:t>
                      </a:r>
                      <a:r>
                        <a:rPr lang="en-US" sz="1000" dirty="0">
                          <a:solidFill>
                            <a:schemeClr val="tx1"/>
                          </a:solidFill>
                          <a:effectLst/>
                        </a:rPr>
                        <a:t>(cm)</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4.5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4.8</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2.1</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2.5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3</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4</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3</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4</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3.7</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4.9</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4</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4.5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en-US" altLang="zh-TW" sz="1600" b="1" dirty="0">
                          <a:effectLst/>
                          <a:latin typeface="Calibri" panose="020F0502020204030204" pitchFamily="34" charset="0"/>
                          <a:ea typeface="新細明體" panose="02020500000000000000" pitchFamily="18" charset="-120"/>
                          <a:cs typeface="Times New Roman" panose="02020603050405020304" pitchFamily="18" charset="0"/>
                        </a:rPr>
                        <a:t>5</a:t>
                      </a: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extLst>
                  <a:ext uri="{0D108BD9-81ED-4DB2-BD59-A6C34878D82A}">
                    <a16:rowId xmlns:a16="http://schemas.microsoft.com/office/drawing/2014/main" val="2457884007"/>
                  </a:ext>
                </a:extLst>
              </a:tr>
              <a:tr h="1271183">
                <a:tc>
                  <a:txBody>
                    <a:bodyPr/>
                    <a:lstStyle/>
                    <a:p>
                      <a:pPr algn="ctr">
                        <a:lnSpc>
                          <a:spcPct val="115000"/>
                        </a:lnSpc>
                        <a:spcBef>
                          <a:spcPts val="500"/>
                        </a:spcBef>
                        <a:spcAft>
                          <a:spcPts val="1000"/>
                        </a:spcAft>
                      </a:pPr>
                      <a:r>
                        <a:rPr lang="zh-TW" sz="1000" dirty="0">
                          <a:solidFill>
                            <a:schemeClr val="tx1"/>
                          </a:solidFill>
                          <a:effectLst/>
                        </a:rPr>
                        <a:t>第</a:t>
                      </a:r>
                      <a:r>
                        <a:rPr lang="en-US" sz="1000" dirty="0">
                          <a:solidFill>
                            <a:schemeClr val="tx1"/>
                          </a:solidFill>
                          <a:effectLst/>
                        </a:rPr>
                        <a:t>6</a:t>
                      </a:r>
                      <a:r>
                        <a:rPr lang="zh-TW" sz="1000" dirty="0">
                          <a:solidFill>
                            <a:schemeClr val="tx1"/>
                          </a:solidFill>
                          <a:effectLst/>
                        </a:rPr>
                        <a:t>天</a:t>
                      </a:r>
                      <a:r>
                        <a:rPr lang="en-US" sz="1000" dirty="0">
                          <a:solidFill>
                            <a:schemeClr val="tx1"/>
                          </a:solidFill>
                          <a:effectLst/>
                        </a:rPr>
                        <a:t>(cm)</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a:txBody>
                    <a:bodyPr/>
                    <a:lstStyle/>
                    <a:p>
                      <a:pPr algn="ctr">
                        <a:lnSpc>
                          <a:spcPct val="115000"/>
                        </a:lnSpc>
                        <a:spcBef>
                          <a:spcPts val="500"/>
                        </a:spcBef>
                        <a:spcAft>
                          <a:spcPts val="1000"/>
                        </a:spcAft>
                      </a:pPr>
                      <a:r>
                        <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en-US" altLang="zh-TW" sz="1200" b="1" dirty="0">
                        <a:effectLst/>
                        <a:latin typeface="Calibri" panose="020F0502020204030204" pitchFamily="34" charset="0"/>
                        <a:ea typeface="新細明體" panose="02020500000000000000" pitchFamily="18" charset="-120"/>
                        <a:cs typeface="Times New Roman" panose="02020603050405020304" pitchFamily="18" charset="0"/>
                      </a:endParaRPr>
                    </a:p>
                    <a:p>
                      <a:pPr algn="ctr">
                        <a:lnSpc>
                          <a:spcPct val="115000"/>
                        </a:lnSpc>
                        <a:spcBef>
                          <a:spcPts val="500"/>
                        </a:spcBef>
                        <a:spcAft>
                          <a:spcPts val="1000"/>
                        </a:spcAft>
                      </a:pPr>
                      <a:r>
                        <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rPr>
                        <a:t>採收</a:t>
                      </a:r>
                    </a:p>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en-US" altLang="zh-TW" sz="1200" b="1" dirty="0">
                        <a:effectLst/>
                        <a:latin typeface="Calibri" panose="020F0502020204030204" pitchFamily="34" charset="0"/>
                        <a:ea typeface="+mn-ea"/>
                        <a:cs typeface="Times New Roman" panose="02020603050405020304" pitchFamily="18" charset="0"/>
                      </a:endParaRPr>
                    </a:p>
                    <a:p>
                      <a:pPr algn="ctr">
                        <a:lnSpc>
                          <a:spcPct val="115000"/>
                        </a:lnSpc>
                        <a:spcBef>
                          <a:spcPts val="500"/>
                        </a:spcBef>
                        <a:spcAft>
                          <a:spcPts val="1000"/>
                        </a:spcAft>
                      </a:pPr>
                      <a:r>
                        <a:rPr lang="zh-TW" altLang="en-US" sz="1200" b="1" dirty="0">
                          <a:effectLst/>
                          <a:latin typeface="Calibri" panose="020F0502020204030204" pitchFamily="34" charset="0"/>
                          <a:ea typeface="+mn-ea"/>
                          <a:cs typeface="Times New Roman" panose="02020603050405020304" pitchFamily="18" charset="0"/>
                        </a:rPr>
                        <a:t>採收</a:t>
                      </a:r>
                    </a:p>
                    <a:p>
                      <a:pPr algn="ctr">
                        <a:lnSpc>
                          <a:spcPct val="115000"/>
                        </a:lnSpc>
                        <a:spcBef>
                          <a:spcPts val="500"/>
                        </a:spcBef>
                        <a:spcAft>
                          <a:spcPts val="1000"/>
                        </a:spcAft>
                      </a:pP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rPr>
                        <a:t>第</a:t>
                      </a:r>
                      <a:r>
                        <a:rPr lang="en-US" altLang="zh-TW" sz="1200" b="1" dirty="0">
                          <a:effectLst/>
                          <a:latin typeface="Calibri" panose="020F0502020204030204" pitchFamily="34" charset="0"/>
                          <a:ea typeface="新細明體" panose="02020500000000000000" pitchFamily="18" charset="-120"/>
                          <a:cs typeface="Times New Roman" panose="02020603050405020304" pitchFamily="18" charset="0"/>
                        </a:rPr>
                        <a:t>1</a:t>
                      </a:r>
                      <a:r>
                        <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rPr>
                        <a:t>次採收</a:t>
                      </a: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a:effectLst/>
                          <a:latin typeface="Calibri" panose="020F0502020204030204" pitchFamily="34" charset="0"/>
                          <a:ea typeface="新細明體" panose="02020500000000000000" pitchFamily="18" charset="-120"/>
                          <a:cs typeface="Times New Roman" panose="02020603050405020304" pitchFamily="18" charset="0"/>
                        </a:rPr>
                        <a:t>採收</a:t>
                      </a:r>
                      <a:endPar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r>
                        <a:rPr lang="zh-TW" altLang="en-US" sz="1200" b="1" dirty="0">
                          <a:effectLst/>
                          <a:latin typeface="Calibri" panose="020F0502020204030204" pitchFamily="34" charset="0"/>
                          <a:ea typeface="新細明體" panose="02020500000000000000" pitchFamily="18" charset="-120"/>
                          <a:cs typeface="Times New Roman" panose="02020603050405020304" pitchFamily="18" charset="0"/>
                        </a:rPr>
                        <a:t>採收</a:t>
                      </a:r>
                    </a:p>
                  </a:txBody>
                  <a:tcPr marL="64361" marR="64361" marT="0" marB="0" anchor="ctr"/>
                </a:tc>
                <a:extLst>
                  <a:ext uri="{0D108BD9-81ED-4DB2-BD59-A6C34878D82A}">
                    <a16:rowId xmlns:a16="http://schemas.microsoft.com/office/drawing/2014/main" val="1830181708"/>
                  </a:ext>
                </a:extLst>
              </a:tr>
              <a:tr h="350647">
                <a:tc>
                  <a:txBody>
                    <a:bodyPr/>
                    <a:lstStyle/>
                    <a:p>
                      <a:pPr algn="ctr">
                        <a:lnSpc>
                          <a:spcPct val="115000"/>
                        </a:lnSpc>
                        <a:spcBef>
                          <a:spcPts val="500"/>
                        </a:spcBef>
                        <a:spcAft>
                          <a:spcPts val="1000"/>
                        </a:spcAft>
                      </a:pPr>
                      <a:r>
                        <a:rPr lang="zh-TW" sz="1000" dirty="0">
                          <a:solidFill>
                            <a:schemeClr val="tx1"/>
                          </a:solidFill>
                          <a:effectLst/>
                        </a:rPr>
                        <a:t>第</a:t>
                      </a:r>
                      <a:r>
                        <a:rPr lang="en-US" sz="1000" dirty="0">
                          <a:solidFill>
                            <a:schemeClr val="tx1"/>
                          </a:solidFill>
                          <a:effectLst/>
                        </a:rPr>
                        <a:t>7</a:t>
                      </a:r>
                      <a:r>
                        <a:rPr lang="zh-TW" sz="1000" dirty="0">
                          <a:solidFill>
                            <a:schemeClr val="tx1"/>
                          </a:solidFill>
                          <a:effectLst/>
                        </a:rPr>
                        <a:t>天</a:t>
                      </a:r>
                      <a:r>
                        <a:rPr lang="en-US" sz="1000" dirty="0">
                          <a:solidFill>
                            <a:schemeClr val="tx1"/>
                          </a:solidFill>
                          <a:effectLst/>
                        </a:rPr>
                        <a:t>(cm)</a:t>
                      </a:r>
                      <a:endParaRPr lang="zh-TW" sz="10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solidFill>
                      <a:schemeClr val="accent1">
                        <a:lumMod val="40000"/>
                        <a:lumOff val="60000"/>
                      </a:schemeClr>
                    </a:solidFill>
                  </a:tcP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tc>
                  <a:txBody>
                    <a:bodyPr/>
                    <a:lstStyle/>
                    <a:p>
                      <a:pPr algn="ctr">
                        <a:lnSpc>
                          <a:spcPct val="115000"/>
                        </a:lnSpc>
                        <a:spcBef>
                          <a:spcPts val="500"/>
                        </a:spcBef>
                        <a:spcAft>
                          <a:spcPts val="1000"/>
                        </a:spcAft>
                      </a:pPr>
                      <a:endParaRPr lang="zh-TW" sz="1600" b="1"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4361" marR="64361" marT="0" marB="0" anchor="ctr"/>
                </a:tc>
                <a:extLst>
                  <a:ext uri="{0D108BD9-81ED-4DB2-BD59-A6C34878D82A}">
                    <a16:rowId xmlns:a16="http://schemas.microsoft.com/office/drawing/2014/main" val="2560992905"/>
                  </a:ext>
                </a:extLst>
              </a:tr>
            </a:tbl>
          </a:graphicData>
        </a:graphic>
      </p:graphicFrame>
      <p:cxnSp>
        <p:nvCxnSpPr>
          <p:cNvPr id="4" name="直線接點 3">
            <a:extLst>
              <a:ext uri="{FF2B5EF4-FFF2-40B4-BE49-F238E27FC236}">
                <a16:creationId xmlns:a16="http://schemas.microsoft.com/office/drawing/2014/main" id="{8B520332-B136-4896-94F7-B019564432A6}"/>
              </a:ext>
            </a:extLst>
          </p:cNvPr>
          <p:cNvCxnSpPr>
            <a:cxnSpLocks/>
          </p:cNvCxnSpPr>
          <p:nvPr/>
        </p:nvCxnSpPr>
        <p:spPr>
          <a:xfrm>
            <a:off x="75462" y="1381760"/>
            <a:ext cx="1092938" cy="60960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文字方塊 2">
            <a:extLst>
              <a:ext uri="{FF2B5EF4-FFF2-40B4-BE49-F238E27FC236}">
                <a16:creationId xmlns:a16="http://schemas.microsoft.com/office/drawing/2014/main" id="{CCB845EA-A828-43B6-A80A-CB3DAE795F04}"/>
              </a:ext>
            </a:extLst>
          </p:cNvPr>
          <p:cNvSpPr txBox="1"/>
          <p:nvPr/>
        </p:nvSpPr>
        <p:spPr>
          <a:xfrm>
            <a:off x="11136085" y="5996226"/>
            <a:ext cx="1055915" cy="861774"/>
          </a:xfrm>
          <a:prstGeom prst="rect">
            <a:avLst/>
          </a:prstGeom>
          <a:noFill/>
        </p:spPr>
        <p:txBody>
          <a:bodyPr wrap="square" rtlCol="0">
            <a:spAutoFit/>
          </a:bodyPr>
          <a:lstStyle/>
          <a:p>
            <a:r>
              <a:rPr lang="en-US" altLang="zh-TW" sz="5000" dirty="0"/>
              <a:t>13</a:t>
            </a:r>
            <a:endParaRPr lang="zh-TW" altLang="en-US" sz="5000" dirty="0"/>
          </a:p>
        </p:txBody>
      </p:sp>
    </p:spTree>
    <p:extLst>
      <p:ext uri="{BB962C8B-B14F-4D97-AF65-F5344CB8AC3E}">
        <p14:creationId xmlns:p14="http://schemas.microsoft.com/office/powerpoint/2010/main" val="16745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BA9FFDB-4E9F-4393-B6B2-1102EEA1EDC6}"/>
              </a:ext>
            </a:extLst>
          </p:cNvPr>
          <p:cNvPicPr>
            <a:picLocks noChangeAspect="1"/>
          </p:cNvPicPr>
          <p:nvPr/>
        </p:nvPicPr>
        <p:blipFill>
          <a:blip r:embed="rId2"/>
          <a:stretch>
            <a:fillRect/>
          </a:stretch>
        </p:blipFill>
        <p:spPr>
          <a:xfrm>
            <a:off x="3131536" y="-240566"/>
            <a:ext cx="5450296" cy="1764566"/>
          </a:xfrm>
          <a:prstGeom prst="rect">
            <a:avLst/>
          </a:prstGeom>
        </p:spPr>
      </p:pic>
      <p:sp>
        <p:nvSpPr>
          <p:cNvPr id="3" name="文字方塊 2">
            <a:extLst>
              <a:ext uri="{FF2B5EF4-FFF2-40B4-BE49-F238E27FC236}">
                <a16:creationId xmlns:a16="http://schemas.microsoft.com/office/drawing/2014/main" id="{741A1263-3F4E-416B-97C8-F0E043658EBB}"/>
              </a:ext>
            </a:extLst>
          </p:cNvPr>
          <p:cNvSpPr txBox="1"/>
          <p:nvPr/>
        </p:nvSpPr>
        <p:spPr>
          <a:xfrm>
            <a:off x="5205273" y="241249"/>
            <a:ext cx="2086253" cy="584775"/>
          </a:xfrm>
          <a:prstGeom prst="rect">
            <a:avLst/>
          </a:prstGeom>
          <a:noFill/>
        </p:spPr>
        <p:txBody>
          <a:bodyPr wrap="square" rtlCol="0">
            <a:spAutoFit/>
          </a:bodyPr>
          <a:lstStyle/>
          <a:p>
            <a:r>
              <a:rPr lang="zh-TW" altLang="en-US" sz="3200" dirty="0">
                <a:solidFill>
                  <a:schemeClr val="bg1">
                    <a:lumMod val="95000"/>
                  </a:schemeClr>
                </a:solidFill>
              </a:rPr>
              <a:t>結果</a:t>
            </a:r>
          </a:p>
        </p:txBody>
      </p:sp>
      <p:pic>
        <p:nvPicPr>
          <p:cNvPr id="9" name="圖片 8">
            <a:extLst>
              <a:ext uri="{FF2B5EF4-FFF2-40B4-BE49-F238E27FC236}">
                <a16:creationId xmlns:a16="http://schemas.microsoft.com/office/drawing/2014/main" id="{9D2CFE27-37F3-4232-8728-E8ECBF3C3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20" y="2860040"/>
            <a:ext cx="3328035" cy="2960998"/>
          </a:xfrm>
          <a:prstGeom prst="rect">
            <a:avLst/>
          </a:prstGeom>
          <a:ln w="190500" cap="sq">
            <a:solidFill>
              <a:schemeClr val="bg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AutoShape 8">
            <a:extLst>
              <a:ext uri="{FF2B5EF4-FFF2-40B4-BE49-F238E27FC236}">
                <a16:creationId xmlns:a16="http://schemas.microsoft.com/office/drawing/2014/main" id="{388DA846-9A0D-42D9-BDDC-56709BF2E6E0}"/>
              </a:ext>
            </a:extLst>
          </p:cNvPr>
          <p:cNvSpPr>
            <a:spLocks noChangeAspect="1" noChangeArrowheads="1"/>
          </p:cNvSpPr>
          <p:nvPr/>
        </p:nvSpPr>
        <p:spPr bwMode="auto">
          <a:xfrm>
            <a:off x="10914435" y="-2315949"/>
            <a:ext cx="4819650" cy="641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3" name="AutoShape 12">
            <a:extLst>
              <a:ext uri="{FF2B5EF4-FFF2-40B4-BE49-F238E27FC236}">
                <a16:creationId xmlns:a16="http://schemas.microsoft.com/office/drawing/2014/main" id="{1E29A39B-3A75-42CD-8EE1-D6A1576829A8}"/>
              </a:ext>
            </a:extLst>
          </p:cNvPr>
          <p:cNvSpPr>
            <a:spLocks noChangeAspect="1" noChangeArrowheads="1"/>
          </p:cNvSpPr>
          <p:nvPr/>
        </p:nvSpPr>
        <p:spPr bwMode="auto">
          <a:xfrm>
            <a:off x="3838575" y="371475"/>
            <a:ext cx="4819650" cy="6419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4" name="文字方塊 3">
            <a:extLst>
              <a:ext uri="{FF2B5EF4-FFF2-40B4-BE49-F238E27FC236}">
                <a16:creationId xmlns:a16="http://schemas.microsoft.com/office/drawing/2014/main" id="{4A01E4FC-0FFB-487C-96CB-7B7F1A8CCA90}"/>
              </a:ext>
            </a:extLst>
          </p:cNvPr>
          <p:cNvSpPr txBox="1"/>
          <p:nvPr/>
        </p:nvSpPr>
        <p:spPr>
          <a:xfrm>
            <a:off x="970060" y="2070017"/>
            <a:ext cx="2540027" cy="707886"/>
          </a:xfrm>
          <a:prstGeom prst="rect">
            <a:avLst/>
          </a:prstGeom>
          <a:noFill/>
        </p:spPr>
        <p:txBody>
          <a:bodyPr wrap="square" rtlCol="0">
            <a:spAutoFit/>
          </a:bodyPr>
          <a:lstStyle/>
          <a:p>
            <a:r>
              <a:rPr lang="zh-TW" altLang="en-US" sz="4000" u="sng" dirty="0">
                <a:solidFill>
                  <a:schemeClr val="accent6"/>
                </a:solidFill>
                <a:latin typeface="Algerian" panose="04020705040A02060702" pitchFamily="82" charset="0"/>
              </a:rPr>
              <a:t>收成了</a:t>
            </a:r>
          </a:p>
        </p:txBody>
      </p:sp>
      <p:pic>
        <p:nvPicPr>
          <p:cNvPr id="5" name="圖片 4">
            <a:extLst>
              <a:ext uri="{FF2B5EF4-FFF2-40B4-BE49-F238E27FC236}">
                <a16:creationId xmlns:a16="http://schemas.microsoft.com/office/drawing/2014/main" id="{77398AFB-B202-4BD6-AF73-B1F26898F826}"/>
              </a:ext>
            </a:extLst>
          </p:cNvPr>
          <p:cNvPicPr>
            <a:picLocks noChangeAspect="1"/>
          </p:cNvPicPr>
          <p:nvPr/>
        </p:nvPicPr>
        <p:blipFill>
          <a:blip r:embed="rId4"/>
          <a:stretch>
            <a:fillRect/>
          </a:stretch>
        </p:blipFill>
        <p:spPr>
          <a:xfrm>
            <a:off x="3510087" y="1438065"/>
            <a:ext cx="1902117" cy="2462997"/>
          </a:xfrm>
          <a:prstGeom prst="rect">
            <a:avLst/>
          </a:prstGeom>
        </p:spPr>
      </p:pic>
      <p:pic>
        <p:nvPicPr>
          <p:cNvPr id="6" name="圖片 5">
            <a:extLst>
              <a:ext uri="{FF2B5EF4-FFF2-40B4-BE49-F238E27FC236}">
                <a16:creationId xmlns:a16="http://schemas.microsoft.com/office/drawing/2014/main" id="{3CB80638-4986-47A6-ABD6-8BD6A49EB4B0}"/>
              </a:ext>
            </a:extLst>
          </p:cNvPr>
          <p:cNvPicPr>
            <a:picLocks noChangeAspect="1"/>
          </p:cNvPicPr>
          <p:nvPr/>
        </p:nvPicPr>
        <p:blipFill>
          <a:blip r:embed="rId5"/>
          <a:stretch>
            <a:fillRect/>
          </a:stretch>
        </p:blipFill>
        <p:spPr>
          <a:xfrm>
            <a:off x="3517435" y="4127394"/>
            <a:ext cx="1853345" cy="2475191"/>
          </a:xfrm>
          <a:prstGeom prst="rect">
            <a:avLst/>
          </a:prstGeom>
        </p:spPr>
      </p:pic>
      <p:pic>
        <p:nvPicPr>
          <p:cNvPr id="11" name="圖片 10">
            <a:extLst>
              <a:ext uri="{FF2B5EF4-FFF2-40B4-BE49-F238E27FC236}">
                <a16:creationId xmlns:a16="http://schemas.microsoft.com/office/drawing/2014/main" id="{F87979C1-6EE3-42B0-97D2-95F670DE782D}"/>
              </a:ext>
            </a:extLst>
          </p:cNvPr>
          <p:cNvPicPr>
            <a:picLocks noChangeAspect="1"/>
          </p:cNvPicPr>
          <p:nvPr/>
        </p:nvPicPr>
        <p:blipFill>
          <a:blip r:embed="rId6"/>
          <a:stretch>
            <a:fillRect/>
          </a:stretch>
        </p:blipFill>
        <p:spPr>
          <a:xfrm>
            <a:off x="5586201" y="1425871"/>
            <a:ext cx="1859441" cy="2475191"/>
          </a:xfrm>
          <a:prstGeom prst="rect">
            <a:avLst/>
          </a:prstGeom>
        </p:spPr>
      </p:pic>
      <p:pic>
        <p:nvPicPr>
          <p:cNvPr id="14" name="圖片 13">
            <a:extLst>
              <a:ext uri="{FF2B5EF4-FFF2-40B4-BE49-F238E27FC236}">
                <a16:creationId xmlns:a16="http://schemas.microsoft.com/office/drawing/2014/main" id="{054AEB1D-35B4-4C6E-B778-52D64CF8AA34}"/>
              </a:ext>
            </a:extLst>
          </p:cNvPr>
          <p:cNvPicPr>
            <a:picLocks noChangeAspect="1"/>
          </p:cNvPicPr>
          <p:nvPr/>
        </p:nvPicPr>
        <p:blipFill>
          <a:blip r:embed="rId7"/>
          <a:stretch>
            <a:fillRect/>
          </a:stretch>
        </p:blipFill>
        <p:spPr>
          <a:xfrm>
            <a:off x="5596921" y="4127394"/>
            <a:ext cx="1908213" cy="2475191"/>
          </a:xfrm>
          <a:prstGeom prst="rect">
            <a:avLst/>
          </a:prstGeom>
        </p:spPr>
      </p:pic>
      <p:pic>
        <p:nvPicPr>
          <p:cNvPr id="16" name="圖片 15">
            <a:extLst>
              <a:ext uri="{FF2B5EF4-FFF2-40B4-BE49-F238E27FC236}">
                <a16:creationId xmlns:a16="http://schemas.microsoft.com/office/drawing/2014/main" id="{EE07CBCA-9534-4661-A64B-1CCDCA4E59B3}"/>
              </a:ext>
            </a:extLst>
          </p:cNvPr>
          <p:cNvPicPr>
            <a:picLocks noChangeAspect="1"/>
          </p:cNvPicPr>
          <p:nvPr/>
        </p:nvPicPr>
        <p:blipFill>
          <a:blip r:embed="rId8"/>
          <a:stretch>
            <a:fillRect/>
          </a:stretch>
        </p:blipFill>
        <p:spPr>
          <a:xfrm>
            <a:off x="7627725" y="1438065"/>
            <a:ext cx="1908213" cy="2542252"/>
          </a:xfrm>
          <a:prstGeom prst="rect">
            <a:avLst/>
          </a:prstGeom>
        </p:spPr>
      </p:pic>
      <p:pic>
        <p:nvPicPr>
          <p:cNvPr id="17" name="圖片 16">
            <a:extLst>
              <a:ext uri="{FF2B5EF4-FFF2-40B4-BE49-F238E27FC236}">
                <a16:creationId xmlns:a16="http://schemas.microsoft.com/office/drawing/2014/main" id="{41E479BD-50E6-428E-9060-DC444327F1B3}"/>
              </a:ext>
            </a:extLst>
          </p:cNvPr>
          <p:cNvPicPr>
            <a:picLocks noChangeAspect="1"/>
          </p:cNvPicPr>
          <p:nvPr/>
        </p:nvPicPr>
        <p:blipFill>
          <a:blip r:embed="rId9"/>
          <a:stretch>
            <a:fillRect/>
          </a:stretch>
        </p:blipFill>
        <p:spPr>
          <a:xfrm>
            <a:off x="7681894" y="4130433"/>
            <a:ext cx="1908213" cy="2542252"/>
          </a:xfrm>
          <a:prstGeom prst="rect">
            <a:avLst/>
          </a:prstGeom>
        </p:spPr>
      </p:pic>
      <p:pic>
        <p:nvPicPr>
          <p:cNvPr id="19" name="圖片 18">
            <a:extLst>
              <a:ext uri="{FF2B5EF4-FFF2-40B4-BE49-F238E27FC236}">
                <a16:creationId xmlns:a16="http://schemas.microsoft.com/office/drawing/2014/main" id="{0EAA2135-4A4F-4F7D-AF4E-9D35C5F79743}"/>
              </a:ext>
            </a:extLst>
          </p:cNvPr>
          <p:cNvPicPr>
            <a:picLocks noChangeAspect="1"/>
          </p:cNvPicPr>
          <p:nvPr/>
        </p:nvPicPr>
        <p:blipFill>
          <a:blip r:embed="rId10"/>
          <a:stretch>
            <a:fillRect/>
          </a:stretch>
        </p:blipFill>
        <p:spPr>
          <a:xfrm>
            <a:off x="9676234" y="1440295"/>
            <a:ext cx="1908213" cy="2542252"/>
          </a:xfrm>
          <a:prstGeom prst="rect">
            <a:avLst/>
          </a:prstGeom>
        </p:spPr>
      </p:pic>
      <p:pic>
        <p:nvPicPr>
          <p:cNvPr id="21" name="圖片 20">
            <a:extLst>
              <a:ext uri="{FF2B5EF4-FFF2-40B4-BE49-F238E27FC236}">
                <a16:creationId xmlns:a16="http://schemas.microsoft.com/office/drawing/2014/main" id="{3933FFEF-9A9D-4F1D-BCE3-1E2C38339F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7598" y="4127394"/>
            <a:ext cx="1868066" cy="2545291"/>
          </a:xfrm>
          <a:prstGeom prst="rect">
            <a:avLst/>
          </a:prstGeom>
        </p:spPr>
      </p:pic>
      <p:sp>
        <p:nvSpPr>
          <p:cNvPr id="7" name="文字方塊 6">
            <a:extLst>
              <a:ext uri="{FF2B5EF4-FFF2-40B4-BE49-F238E27FC236}">
                <a16:creationId xmlns:a16="http://schemas.microsoft.com/office/drawing/2014/main" id="{EAA9FD0A-7B8F-44A8-B28A-D235DBFE7630}"/>
              </a:ext>
            </a:extLst>
          </p:cNvPr>
          <p:cNvSpPr txBox="1"/>
          <p:nvPr/>
        </p:nvSpPr>
        <p:spPr>
          <a:xfrm>
            <a:off x="11365284" y="6075592"/>
            <a:ext cx="1199753" cy="861774"/>
          </a:xfrm>
          <a:prstGeom prst="rect">
            <a:avLst/>
          </a:prstGeom>
          <a:noFill/>
        </p:spPr>
        <p:txBody>
          <a:bodyPr wrap="square" rtlCol="0">
            <a:spAutoFit/>
          </a:bodyPr>
          <a:lstStyle/>
          <a:p>
            <a:r>
              <a:rPr lang="en-US" altLang="zh-TW" sz="5000" dirty="0"/>
              <a:t>14</a:t>
            </a:r>
            <a:endParaRPr lang="zh-TW" altLang="en-US" sz="5000" dirty="0"/>
          </a:p>
        </p:txBody>
      </p:sp>
      <p:sp>
        <p:nvSpPr>
          <p:cNvPr id="10" name="文字方塊 9">
            <a:extLst>
              <a:ext uri="{FF2B5EF4-FFF2-40B4-BE49-F238E27FC236}">
                <a16:creationId xmlns:a16="http://schemas.microsoft.com/office/drawing/2014/main" id="{9FFD4358-D64A-40F8-A829-8F1499B11F00}"/>
              </a:ext>
            </a:extLst>
          </p:cNvPr>
          <p:cNvSpPr txBox="1"/>
          <p:nvPr/>
        </p:nvSpPr>
        <p:spPr>
          <a:xfrm>
            <a:off x="4328913" y="3545939"/>
            <a:ext cx="1178440" cy="369332"/>
          </a:xfrm>
          <a:prstGeom prst="rect">
            <a:avLst/>
          </a:prstGeom>
          <a:noFill/>
        </p:spPr>
        <p:txBody>
          <a:bodyPr wrap="square" rtlCol="0">
            <a:spAutoFit/>
          </a:bodyPr>
          <a:lstStyle/>
          <a:p>
            <a:r>
              <a:rPr lang="zh-TW" altLang="en-US" b="1" dirty="0">
                <a:solidFill>
                  <a:srgbClr val="FFFF00"/>
                </a:solidFill>
              </a:rPr>
              <a:t>蘿蔔芽菜</a:t>
            </a:r>
          </a:p>
        </p:txBody>
      </p:sp>
      <p:sp>
        <p:nvSpPr>
          <p:cNvPr id="12" name="文字方塊 11">
            <a:extLst>
              <a:ext uri="{FF2B5EF4-FFF2-40B4-BE49-F238E27FC236}">
                <a16:creationId xmlns:a16="http://schemas.microsoft.com/office/drawing/2014/main" id="{BEB667EC-E4F4-43B0-8635-22B2ABB6580C}"/>
              </a:ext>
            </a:extLst>
          </p:cNvPr>
          <p:cNvSpPr txBox="1"/>
          <p:nvPr/>
        </p:nvSpPr>
        <p:spPr>
          <a:xfrm>
            <a:off x="6119243" y="3540602"/>
            <a:ext cx="1326399" cy="369332"/>
          </a:xfrm>
          <a:prstGeom prst="rect">
            <a:avLst/>
          </a:prstGeom>
          <a:noFill/>
        </p:spPr>
        <p:txBody>
          <a:bodyPr wrap="square" rtlCol="0">
            <a:spAutoFit/>
          </a:bodyPr>
          <a:lstStyle/>
          <a:p>
            <a:r>
              <a:rPr lang="zh-TW" altLang="en-US" b="1" dirty="0">
                <a:solidFill>
                  <a:srgbClr val="FFFF00"/>
                </a:solidFill>
              </a:rPr>
              <a:t>水耕空心菜</a:t>
            </a:r>
          </a:p>
        </p:txBody>
      </p:sp>
      <p:sp>
        <p:nvSpPr>
          <p:cNvPr id="15" name="文字方塊 14">
            <a:extLst>
              <a:ext uri="{FF2B5EF4-FFF2-40B4-BE49-F238E27FC236}">
                <a16:creationId xmlns:a16="http://schemas.microsoft.com/office/drawing/2014/main" id="{DE6A9E9F-92BC-48AC-AAC4-8B2359125008}"/>
              </a:ext>
            </a:extLst>
          </p:cNvPr>
          <p:cNvSpPr txBox="1"/>
          <p:nvPr/>
        </p:nvSpPr>
        <p:spPr>
          <a:xfrm>
            <a:off x="8481051" y="3613215"/>
            <a:ext cx="1133735" cy="369332"/>
          </a:xfrm>
          <a:prstGeom prst="rect">
            <a:avLst/>
          </a:prstGeom>
          <a:noFill/>
        </p:spPr>
        <p:txBody>
          <a:bodyPr wrap="square" rtlCol="0">
            <a:spAutoFit/>
          </a:bodyPr>
          <a:lstStyle/>
          <a:p>
            <a:r>
              <a:rPr lang="zh-TW" altLang="en-US" b="1" dirty="0">
                <a:solidFill>
                  <a:srgbClr val="FFFF00"/>
                </a:solidFill>
              </a:rPr>
              <a:t>水耕豌豆</a:t>
            </a:r>
          </a:p>
        </p:txBody>
      </p:sp>
      <p:sp>
        <p:nvSpPr>
          <p:cNvPr id="18" name="文字方塊 17">
            <a:extLst>
              <a:ext uri="{FF2B5EF4-FFF2-40B4-BE49-F238E27FC236}">
                <a16:creationId xmlns:a16="http://schemas.microsoft.com/office/drawing/2014/main" id="{2B4810DE-E122-466F-ABC4-2C3A105EC745}"/>
              </a:ext>
            </a:extLst>
          </p:cNvPr>
          <p:cNvSpPr txBox="1"/>
          <p:nvPr/>
        </p:nvSpPr>
        <p:spPr>
          <a:xfrm>
            <a:off x="10677525" y="3790950"/>
            <a:ext cx="781050" cy="369332"/>
          </a:xfrm>
          <a:prstGeom prst="rect">
            <a:avLst/>
          </a:prstGeom>
          <a:noFill/>
        </p:spPr>
        <p:txBody>
          <a:bodyPr wrap="square" rtlCol="0">
            <a:spAutoFit/>
          </a:bodyPr>
          <a:lstStyle/>
          <a:p>
            <a:endParaRPr lang="zh-TW" altLang="en-US" dirty="0"/>
          </a:p>
        </p:txBody>
      </p:sp>
      <p:sp>
        <p:nvSpPr>
          <p:cNvPr id="20" name="文字方塊 19">
            <a:extLst>
              <a:ext uri="{FF2B5EF4-FFF2-40B4-BE49-F238E27FC236}">
                <a16:creationId xmlns:a16="http://schemas.microsoft.com/office/drawing/2014/main" id="{0E8E20F0-F05C-4B98-8556-7102C5257AA1}"/>
              </a:ext>
            </a:extLst>
          </p:cNvPr>
          <p:cNvSpPr txBox="1"/>
          <p:nvPr/>
        </p:nvSpPr>
        <p:spPr>
          <a:xfrm>
            <a:off x="10548460" y="3606284"/>
            <a:ext cx="1306289" cy="369332"/>
          </a:xfrm>
          <a:prstGeom prst="rect">
            <a:avLst/>
          </a:prstGeom>
          <a:noFill/>
        </p:spPr>
        <p:txBody>
          <a:bodyPr wrap="square" rtlCol="0">
            <a:spAutoFit/>
          </a:bodyPr>
          <a:lstStyle/>
          <a:p>
            <a:r>
              <a:rPr lang="zh-TW" altLang="en-US" b="1" dirty="0">
                <a:solidFill>
                  <a:srgbClr val="FFFF00"/>
                </a:solidFill>
              </a:rPr>
              <a:t>青花菜</a:t>
            </a:r>
          </a:p>
        </p:txBody>
      </p:sp>
      <p:sp>
        <p:nvSpPr>
          <p:cNvPr id="22" name="文字方塊 21">
            <a:extLst>
              <a:ext uri="{FF2B5EF4-FFF2-40B4-BE49-F238E27FC236}">
                <a16:creationId xmlns:a16="http://schemas.microsoft.com/office/drawing/2014/main" id="{789E6B80-584A-4D93-B4B2-40124D3761EE}"/>
              </a:ext>
            </a:extLst>
          </p:cNvPr>
          <p:cNvSpPr txBox="1"/>
          <p:nvPr/>
        </p:nvSpPr>
        <p:spPr>
          <a:xfrm>
            <a:off x="4171950" y="6075592"/>
            <a:ext cx="1033324" cy="369332"/>
          </a:xfrm>
          <a:prstGeom prst="rect">
            <a:avLst/>
          </a:prstGeom>
          <a:noFill/>
        </p:spPr>
        <p:txBody>
          <a:bodyPr wrap="square" rtlCol="0">
            <a:spAutoFit/>
          </a:bodyPr>
          <a:lstStyle/>
          <a:p>
            <a:r>
              <a:rPr lang="zh-TW" altLang="en-US" b="1" dirty="0">
                <a:solidFill>
                  <a:srgbClr val="FFFF00"/>
                </a:solidFill>
              </a:rPr>
              <a:t>黑豆芽</a:t>
            </a:r>
          </a:p>
        </p:txBody>
      </p:sp>
      <p:sp>
        <p:nvSpPr>
          <p:cNvPr id="24" name="文字方塊 23">
            <a:extLst>
              <a:ext uri="{FF2B5EF4-FFF2-40B4-BE49-F238E27FC236}">
                <a16:creationId xmlns:a16="http://schemas.microsoft.com/office/drawing/2014/main" id="{0FA08E95-EA07-44D7-B848-89C537B36C5D}"/>
              </a:ext>
            </a:extLst>
          </p:cNvPr>
          <p:cNvSpPr txBox="1"/>
          <p:nvPr/>
        </p:nvSpPr>
        <p:spPr>
          <a:xfrm>
            <a:off x="6379509" y="6209760"/>
            <a:ext cx="1270005" cy="369332"/>
          </a:xfrm>
          <a:prstGeom prst="rect">
            <a:avLst/>
          </a:prstGeom>
          <a:noFill/>
        </p:spPr>
        <p:txBody>
          <a:bodyPr wrap="square" rtlCol="0">
            <a:spAutoFit/>
          </a:bodyPr>
          <a:lstStyle/>
          <a:p>
            <a:r>
              <a:rPr lang="zh-TW" altLang="en-US" b="1" dirty="0">
                <a:solidFill>
                  <a:srgbClr val="FFFF00"/>
                </a:solidFill>
              </a:rPr>
              <a:t>芝麻芽菜</a:t>
            </a:r>
          </a:p>
        </p:txBody>
      </p:sp>
      <p:sp>
        <p:nvSpPr>
          <p:cNvPr id="25" name="文字方塊 24">
            <a:extLst>
              <a:ext uri="{FF2B5EF4-FFF2-40B4-BE49-F238E27FC236}">
                <a16:creationId xmlns:a16="http://schemas.microsoft.com/office/drawing/2014/main" id="{A3ADD89A-A57E-4DE6-99B2-381DB2830D90}"/>
              </a:ext>
            </a:extLst>
          </p:cNvPr>
          <p:cNvSpPr txBox="1"/>
          <p:nvPr/>
        </p:nvSpPr>
        <p:spPr>
          <a:xfrm>
            <a:off x="8287722" y="6324600"/>
            <a:ext cx="1248216" cy="369332"/>
          </a:xfrm>
          <a:prstGeom prst="rect">
            <a:avLst/>
          </a:prstGeom>
          <a:noFill/>
        </p:spPr>
        <p:txBody>
          <a:bodyPr wrap="square" rtlCol="0">
            <a:spAutoFit/>
          </a:bodyPr>
          <a:lstStyle/>
          <a:p>
            <a:r>
              <a:rPr lang="zh-TW" altLang="en-US" b="1" dirty="0">
                <a:solidFill>
                  <a:srgbClr val="FFFF00"/>
                </a:solidFill>
              </a:rPr>
              <a:t>花生芽菜</a:t>
            </a:r>
          </a:p>
        </p:txBody>
      </p:sp>
      <p:sp>
        <p:nvSpPr>
          <p:cNvPr id="26" name="文字方塊 25">
            <a:extLst>
              <a:ext uri="{FF2B5EF4-FFF2-40B4-BE49-F238E27FC236}">
                <a16:creationId xmlns:a16="http://schemas.microsoft.com/office/drawing/2014/main" id="{549DC2F1-81F8-460D-94B7-184A41ECA0CA}"/>
              </a:ext>
            </a:extLst>
          </p:cNvPr>
          <p:cNvSpPr txBox="1"/>
          <p:nvPr/>
        </p:nvSpPr>
        <p:spPr>
          <a:xfrm>
            <a:off x="10195935" y="6324600"/>
            <a:ext cx="1349729" cy="369332"/>
          </a:xfrm>
          <a:prstGeom prst="rect">
            <a:avLst/>
          </a:prstGeom>
          <a:noFill/>
        </p:spPr>
        <p:txBody>
          <a:bodyPr wrap="square" rtlCol="0">
            <a:spAutoFit/>
          </a:bodyPr>
          <a:lstStyle/>
          <a:p>
            <a:r>
              <a:rPr lang="zh-TW" altLang="en-US" b="1" dirty="0">
                <a:solidFill>
                  <a:srgbClr val="FFFF00"/>
                </a:solidFill>
              </a:rPr>
              <a:t>葵花芽菜</a:t>
            </a:r>
          </a:p>
        </p:txBody>
      </p:sp>
    </p:spTree>
    <p:extLst>
      <p:ext uri="{BB962C8B-B14F-4D97-AF65-F5344CB8AC3E}">
        <p14:creationId xmlns:p14="http://schemas.microsoft.com/office/powerpoint/2010/main" val="34999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69D6AB8-A177-48D0-BAB1-CACD57AE2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32" y="3718259"/>
            <a:ext cx="1839775" cy="24530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9C839692-6CB9-4310-8CC4-D6A91ADEF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31" y="732230"/>
            <a:ext cx="1839775" cy="245303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DF1964E8-6C3A-4D7A-ADAF-176EA12E3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6181" y="686708"/>
            <a:ext cx="1839776" cy="2453034"/>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6D622B59-849D-4B0C-8EB8-042705C4D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3520" y="314961"/>
            <a:ext cx="3784793" cy="5740606"/>
          </a:xfrm>
          <a:prstGeom prst="rect">
            <a:avLst/>
          </a:prstGeom>
        </p:spPr>
      </p:pic>
      <p:pic>
        <p:nvPicPr>
          <p:cNvPr id="6" name="圖片 5">
            <a:extLst>
              <a:ext uri="{FF2B5EF4-FFF2-40B4-BE49-F238E27FC236}">
                <a16:creationId xmlns:a16="http://schemas.microsoft.com/office/drawing/2014/main" id="{8568F6F5-9E50-4229-B9BB-052CD56F4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181" y="3690533"/>
            <a:ext cx="1839775" cy="2480759"/>
          </a:xfrm>
          <a:prstGeom prst="rect">
            <a:avLst/>
          </a:prstGeom>
        </p:spPr>
      </p:pic>
      <p:pic>
        <p:nvPicPr>
          <p:cNvPr id="7182" name="Picture 14">
            <a:extLst>
              <a:ext uri="{FF2B5EF4-FFF2-40B4-BE49-F238E27FC236}">
                <a16:creationId xmlns:a16="http://schemas.microsoft.com/office/drawing/2014/main" id="{0941CAC4-9F59-48AE-BCB4-AD98A73D82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7830" y="3690533"/>
            <a:ext cx="1839775" cy="248075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E5B254C3-1648-4EB8-8117-D89A6C08E854}"/>
              </a:ext>
            </a:extLst>
          </p:cNvPr>
          <p:cNvSpPr txBox="1"/>
          <p:nvPr/>
        </p:nvSpPr>
        <p:spPr>
          <a:xfrm>
            <a:off x="10786188" y="6055567"/>
            <a:ext cx="1035698" cy="861774"/>
          </a:xfrm>
          <a:prstGeom prst="rect">
            <a:avLst/>
          </a:prstGeom>
          <a:noFill/>
        </p:spPr>
        <p:txBody>
          <a:bodyPr wrap="square" rtlCol="0">
            <a:spAutoFit/>
          </a:bodyPr>
          <a:lstStyle/>
          <a:p>
            <a:r>
              <a:rPr lang="en-US" altLang="zh-TW" sz="5000" dirty="0"/>
              <a:t>15</a:t>
            </a:r>
            <a:endParaRPr lang="zh-TW" altLang="en-US" sz="5000" dirty="0"/>
          </a:p>
        </p:txBody>
      </p:sp>
      <p:sp>
        <p:nvSpPr>
          <p:cNvPr id="3" name="文字方塊 2">
            <a:extLst>
              <a:ext uri="{FF2B5EF4-FFF2-40B4-BE49-F238E27FC236}">
                <a16:creationId xmlns:a16="http://schemas.microsoft.com/office/drawing/2014/main" id="{965EA8A0-F046-4A4E-A088-D3B761EF6691}"/>
              </a:ext>
            </a:extLst>
          </p:cNvPr>
          <p:cNvSpPr txBox="1"/>
          <p:nvPr/>
        </p:nvSpPr>
        <p:spPr>
          <a:xfrm>
            <a:off x="953729" y="2684206"/>
            <a:ext cx="1209368" cy="369332"/>
          </a:xfrm>
          <a:prstGeom prst="rect">
            <a:avLst/>
          </a:prstGeom>
          <a:noFill/>
        </p:spPr>
        <p:txBody>
          <a:bodyPr wrap="square" rtlCol="0">
            <a:spAutoFit/>
          </a:bodyPr>
          <a:lstStyle/>
          <a:p>
            <a:r>
              <a:rPr lang="zh-TW" altLang="en-US" b="1" dirty="0">
                <a:solidFill>
                  <a:srgbClr val="FFFF00"/>
                </a:solidFill>
              </a:rPr>
              <a:t>蕎麥芽菜</a:t>
            </a:r>
          </a:p>
        </p:txBody>
      </p:sp>
      <p:sp>
        <p:nvSpPr>
          <p:cNvPr id="5" name="文字方塊 4">
            <a:extLst>
              <a:ext uri="{FF2B5EF4-FFF2-40B4-BE49-F238E27FC236}">
                <a16:creationId xmlns:a16="http://schemas.microsoft.com/office/drawing/2014/main" id="{35451FD5-EB67-474E-A040-7A8E3431FAB8}"/>
              </a:ext>
            </a:extLst>
          </p:cNvPr>
          <p:cNvSpPr txBox="1"/>
          <p:nvPr/>
        </p:nvSpPr>
        <p:spPr>
          <a:xfrm>
            <a:off x="2969342" y="2684206"/>
            <a:ext cx="1386348" cy="369332"/>
          </a:xfrm>
          <a:prstGeom prst="rect">
            <a:avLst/>
          </a:prstGeom>
          <a:noFill/>
        </p:spPr>
        <p:txBody>
          <a:bodyPr wrap="square" rtlCol="0">
            <a:spAutoFit/>
          </a:bodyPr>
          <a:lstStyle/>
          <a:p>
            <a:r>
              <a:rPr lang="zh-TW" altLang="en-US" b="1" dirty="0">
                <a:solidFill>
                  <a:srgbClr val="FFFF00"/>
                </a:solidFill>
              </a:rPr>
              <a:t>空心菜芽菜</a:t>
            </a:r>
          </a:p>
        </p:txBody>
      </p:sp>
      <p:sp>
        <p:nvSpPr>
          <p:cNvPr id="7" name="文字方塊 6">
            <a:extLst>
              <a:ext uri="{FF2B5EF4-FFF2-40B4-BE49-F238E27FC236}">
                <a16:creationId xmlns:a16="http://schemas.microsoft.com/office/drawing/2014/main" id="{B705922E-D941-421F-B95B-1FCABCD41DB7}"/>
              </a:ext>
            </a:extLst>
          </p:cNvPr>
          <p:cNvSpPr txBox="1"/>
          <p:nvPr/>
        </p:nvSpPr>
        <p:spPr>
          <a:xfrm>
            <a:off x="953730" y="5565058"/>
            <a:ext cx="1278194" cy="369332"/>
          </a:xfrm>
          <a:prstGeom prst="rect">
            <a:avLst/>
          </a:prstGeom>
          <a:noFill/>
        </p:spPr>
        <p:txBody>
          <a:bodyPr wrap="square" rtlCol="0">
            <a:spAutoFit/>
          </a:bodyPr>
          <a:lstStyle/>
          <a:p>
            <a:r>
              <a:rPr lang="zh-TW" altLang="en-US" b="1" dirty="0">
                <a:solidFill>
                  <a:srgbClr val="FFFF00"/>
                </a:solidFill>
              </a:rPr>
              <a:t>蘿蔔芽菜</a:t>
            </a:r>
          </a:p>
        </p:txBody>
      </p:sp>
      <p:sp>
        <p:nvSpPr>
          <p:cNvPr id="8" name="文字方塊 7">
            <a:extLst>
              <a:ext uri="{FF2B5EF4-FFF2-40B4-BE49-F238E27FC236}">
                <a16:creationId xmlns:a16="http://schemas.microsoft.com/office/drawing/2014/main" id="{AF490373-06C2-43DD-8B18-376DC6A8DEA3}"/>
              </a:ext>
            </a:extLst>
          </p:cNvPr>
          <p:cNvSpPr txBox="1"/>
          <p:nvPr/>
        </p:nvSpPr>
        <p:spPr>
          <a:xfrm>
            <a:off x="3087329" y="5565058"/>
            <a:ext cx="1268361" cy="369332"/>
          </a:xfrm>
          <a:prstGeom prst="rect">
            <a:avLst/>
          </a:prstGeom>
          <a:noFill/>
        </p:spPr>
        <p:txBody>
          <a:bodyPr wrap="square" rtlCol="0">
            <a:spAutoFit/>
          </a:bodyPr>
          <a:lstStyle/>
          <a:p>
            <a:r>
              <a:rPr lang="zh-TW" altLang="en-US" b="1">
                <a:solidFill>
                  <a:srgbClr val="FFFF00"/>
                </a:solidFill>
              </a:rPr>
              <a:t>蘿蔔芽菜</a:t>
            </a:r>
            <a:endParaRPr lang="zh-TW" altLang="en-US" b="1" dirty="0">
              <a:solidFill>
                <a:srgbClr val="FFFF00"/>
              </a:solidFill>
            </a:endParaRPr>
          </a:p>
        </p:txBody>
      </p:sp>
      <p:sp>
        <p:nvSpPr>
          <p:cNvPr id="9" name="文字方塊 8">
            <a:extLst>
              <a:ext uri="{FF2B5EF4-FFF2-40B4-BE49-F238E27FC236}">
                <a16:creationId xmlns:a16="http://schemas.microsoft.com/office/drawing/2014/main" id="{F6BE2E09-671A-49DB-92D6-E3E2A76F17A4}"/>
              </a:ext>
            </a:extLst>
          </p:cNvPr>
          <p:cNvSpPr txBox="1"/>
          <p:nvPr/>
        </p:nvSpPr>
        <p:spPr>
          <a:xfrm>
            <a:off x="5250426" y="5565058"/>
            <a:ext cx="1437179" cy="369332"/>
          </a:xfrm>
          <a:prstGeom prst="rect">
            <a:avLst/>
          </a:prstGeom>
          <a:noFill/>
        </p:spPr>
        <p:txBody>
          <a:bodyPr wrap="square" rtlCol="0">
            <a:spAutoFit/>
          </a:bodyPr>
          <a:lstStyle/>
          <a:p>
            <a:r>
              <a:rPr lang="zh-TW" altLang="en-US" b="1" dirty="0">
                <a:solidFill>
                  <a:srgbClr val="FFFF00"/>
                </a:solidFill>
              </a:rPr>
              <a:t>豌豆芽菜</a:t>
            </a:r>
          </a:p>
        </p:txBody>
      </p:sp>
      <p:sp>
        <p:nvSpPr>
          <p:cNvPr id="10" name="文字方塊 9">
            <a:extLst>
              <a:ext uri="{FF2B5EF4-FFF2-40B4-BE49-F238E27FC236}">
                <a16:creationId xmlns:a16="http://schemas.microsoft.com/office/drawing/2014/main" id="{290849F6-6C90-459A-91F3-CC57A2D5F5EE}"/>
              </a:ext>
            </a:extLst>
          </p:cNvPr>
          <p:cNvSpPr txBox="1"/>
          <p:nvPr/>
        </p:nvSpPr>
        <p:spPr>
          <a:xfrm>
            <a:off x="10318382" y="5565058"/>
            <a:ext cx="1839776" cy="369332"/>
          </a:xfrm>
          <a:prstGeom prst="rect">
            <a:avLst/>
          </a:prstGeom>
          <a:noFill/>
        </p:spPr>
        <p:txBody>
          <a:bodyPr wrap="square" rtlCol="0">
            <a:spAutoFit/>
          </a:bodyPr>
          <a:lstStyle/>
          <a:p>
            <a:r>
              <a:rPr lang="zh-TW" altLang="en-US" b="1" dirty="0">
                <a:solidFill>
                  <a:srgbClr val="FFFF00"/>
                </a:solidFill>
              </a:rPr>
              <a:t>葵花芽菜</a:t>
            </a:r>
          </a:p>
        </p:txBody>
      </p:sp>
    </p:spTree>
    <p:extLst>
      <p:ext uri="{BB962C8B-B14F-4D97-AF65-F5344CB8AC3E}">
        <p14:creationId xmlns:p14="http://schemas.microsoft.com/office/powerpoint/2010/main" val="278274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D39D769-BBBC-4D3E-BA99-97AF557F8105}"/>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0"/>
            <a:ext cx="2520000" cy="3240000"/>
          </a:xfrm>
          <a:prstGeom prst="rect">
            <a:avLst/>
          </a:prstGeom>
        </p:spPr>
      </p:pic>
      <p:pic>
        <p:nvPicPr>
          <p:cNvPr id="27" name="圖片 26">
            <a:extLst>
              <a:ext uri="{FF2B5EF4-FFF2-40B4-BE49-F238E27FC236}">
                <a16:creationId xmlns:a16="http://schemas.microsoft.com/office/drawing/2014/main" id="{FEDEC9C0-A6F3-48A7-B4B1-8866C8742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711" y="3465858"/>
            <a:ext cx="3759720" cy="2819790"/>
          </a:xfrm>
          <a:prstGeom prst="rect">
            <a:avLst/>
          </a:prstGeom>
        </p:spPr>
      </p:pic>
      <p:pic>
        <p:nvPicPr>
          <p:cNvPr id="29" name="圖片 28">
            <a:extLst>
              <a:ext uri="{FF2B5EF4-FFF2-40B4-BE49-F238E27FC236}">
                <a16:creationId xmlns:a16="http://schemas.microsoft.com/office/drawing/2014/main" id="{C308AF4F-AD62-4985-9384-FFCDAFE05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175" y="3362182"/>
            <a:ext cx="2434145" cy="3361329"/>
          </a:xfrm>
          <a:prstGeom prst="rect">
            <a:avLst/>
          </a:prstGeom>
        </p:spPr>
      </p:pic>
      <p:pic>
        <p:nvPicPr>
          <p:cNvPr id="31" name="圖片 30">
            <a:extLst>
              <a:ext uri="{FF2B5EF4-FFF2-40B4-BE49-F238E27FC236}">
                <a16:creationId xmlns:a16="http://schemas.microsoft.com/office/drawing/2014/main" id="{40D1E25B-0DA5-47A4-B072-6489BDC06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451" y="-16524"/>
            <a:ext cx="2434145" cy="3246810"/>
          </a:xfrm>
          <a:prstGeom prst="rect">
            <a:avLst/>
          </a:prstGeom>
        </p:spPr>
      </p:pic>
      <p:pic>
        <p:nvPicPr>
          <p:cNvPr id="33" name="圖片 32">
            <a:extLst>
              <a:ext uri="{FF2B5EF4-FFF2-40B4-BE49-F238E27FC236}">
                <a16:creationId xmlns:a16="http://schemas.microsoft.com/office/drawing/2014/main" id="{21CE3657-6520-4A7B-9954-8CA4FCF45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8618" y="3362182"/>
            <a:ext cx="2520000" cy="3239999"/>
          </a:xfrm>
          <a:prstGeom prst="rect">
            <a:avLst/>
          </a:prstGeom>
        </p:spPr>
      </p:pic>
      <p:pic>
        <p:nvPicPr>
          <p:cNvPr id="35" name="圖片 34">
            <a:extLst>
              <a:ext uri="{FF2B5EF4-FFF2-40B4-BE49-F238E27FC236}">
                <a16:creationId xmlns:a16="http://schemas.microsoft.com/office/drawing/2014/main" id="{8945A97B-9C68-48DD-92BC-501B59B18B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7582" y="-19820"/>
            <a:ext cx="2520000" cy="3212730"/>
          </a:xfrm>
          <a:prstGeom prst="rect">
            <a:avLst/>
          </a:prstGeom>
        </p:spPr>
      </p:pic>
      <p:pic>
        <p:nvPicPr>
          <p:cNvPr id="37" name="圖片 36">
            <a:extLst>
              <a:ext uri="{FF2B5EF4-FFF2-40B4-BE49-F238E27FC236}">
                <a16:creationId xmlns:a16="http://schemas.microsoft.com/office/drawing/2014/main" id="{82B75879-203A-4384-9B34-A7B2013CEE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 y="3348072"/>
            <a:ext cx="2520997" cy="3361329"/>
          </a:xfrm>
          <a:prstGeom prst="rect">
            <a:avLst/>
          </a:prstGeom>
        </p:spPr>
      </p:pic>
      <p:sp>
        <p:nvSpPr>
          <p:cNvPr id="38" name="文字方塊 37">
            <a:extLst>
              <a:ext uri="{FF2B5EF4-FFF2-40B4-BE49-F238E27FC236}">
                <a16:creationId xmlns:a16="http://schemas.microsoft.com/office/drawing/2014/main" id="{A9FB0C1D-ADBF-4836-BD1A-342B113B0636}"/>
              </a:ext>
            </a:extLst>
          </p:cNvPr>
          <p:cNvSpPr txBox="1"/>
          <p:nvPr/>
        </p:nvSpPr>
        <p:spPr>
          <a:xfrm>
            <a:off x="1203386" y="2870667"/>
            <a:ext cx="1419864" cy="369332"/>
          </a:xfrm>
          <a:prstGeom prst="rect">
            <a:avLst/>
          </a:prstGeom>
          <a:noFill/>
        </p:spPr>
        <p:txBody>
          <a:bodyPr wrap="square" rtlCol="0">
            <a:spAutoFit/>
          </a:bodyPr>
          <a:lstStyle/>
          <a:p>
            <a:r>
              <a:rPr lang="zh-TW" altLang="en-US" b="1" dirty="0">
                <a:solidFill>
                  <a:schemeClr val="accent1">
                    <a:lumMod val="75000"/>
                  </a:schemeClr>
                </a:solidFill>
              </a:rPr>
              <a:t>芽菜皮蛋粥</a:t>
            </a:r>
          </a:p>
        </p:txBody>
      </p:sp>
      <p:pic>
        <p:nvPicPr>
          <p:cNvPr id="40" name="圖片 39">
            <a:extLst>
              <a:ext uri="{FF2B5EF4-FFF2-40B4-BE49-F238E27FC236}">
                <a16:creationId xmlns:a16="http://schemas.microsoft.com/office/drawing/2014/main" id="{06F7C359-253C-4537-A986-ABF0382EFA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4784" y="27270"/>
            <a:ext cx="2520000" cy="3239999"/>
          </a:xfrm>
          <a:prstGeom prst="rect">
            <a:avLst/>
          </a:prstGeom>
        </p:spPr>
      </p:pic>
      <p:sp>
        <p:nvSpPr>
          <p:cNvPr id="42" name="文字方塊 41">
            <a:extLst>
              <a:ext uri="{FF2B5EF4-FFF2-40B4-BE49-F238E27FC236}">
                <a16:creationId xmlns:a16="http://schemas.microsoft.com/office/drawing/2014/main" id="{4B95BFC4-8BD1-44D7-B270-73AF73B8C55D}"/>
              </a:ext>
            </a:extLst>
          </p:cNvPr>
          <p:cNvSpPr txBox="1"/>
          <p:nvPr/>
        </p:nvSpPr>
        <p:spPr>
          <a:xfrm>
            <a:off x="3664834" y="2883159"/>
            <a:ext cx="1408922" cy="369332"/>
          </a:xfrm>
          <a:prstGeom prst="rect">
            <a:avLst/>
          </a:prstGeom>
          <a:noFill/>
        </p:spPr>
        <p:txBody>
          <a:bodyPr wrap="square" rtlCol="0">
            <a:spAutoFit/>
          </a:bodyPr>
          <a:lstStyle/>
          <a:p>
            <a:r>
              <a:rPr lang="zh-TW" altLang="en-US" b="1" dirty="0">
                <a:solidFill>
                  <a:srgbClr val="00B0F0"/>
                </a:solidFill>
              </a:rPr>
              <a:t>芽菜素湯麵</a:t>
            </a:r>
          </a:p>
        </p:txBody>
      </p:sp>
      <p:sp>
        <p:nvSpPr>
          <p:cNvPr id="43" name="文字方塊 42">
            <a:extLst>
              <a:ext uri="{FF2B5EF4-FFF2-40B4-BE49-F238E27FC236}">
                <a16:creationId xmlns:a16="http://schemas.microsoft.com/office/drawing/2014/main" id="{ADD9944D-CDE3-4C88-8F5F-BC577A984994}"/>
              </a:ext>
            </a:extLst>
          </p:cNvPr>
          <p:cNvSpPr txBox="1"/>
          <p:nvPr/>
        </p:nvSpPr>
        <p:spPr>
          <a:xfrm rot="16200000">
            <a:off x="6644770" y="2219801"/>
            <a:ext cx="461665" cy="1696046"/>
          </a:xfrm>
          <a:prstGeom prst="rect">
            <a:avLst/>
          </a:prstGeom>
          <a:noFill/>
        </p:spPr>
        <p:txBody>
          <a:bodyPr vert="eaVert" wrap="square" rtlCol="0">
            <a:spAutoFit/>
          </a:bodyPr>
          <a:lstStyle/>
          <a:p>
            <a:r>
              <a:rPr lang="en-US" altLang="zh-TW" b="1" dirty="0">
                <a:solidFill>
                  <a:schemeClr val="accent3">
                    <a:lumMod val="60000"/>
                    <a:lumOff val="40000"/>
                  </a:schemeClr>
                </a:solidFill>
              </a:rPr>
              <a:t>XO</a:t>
            </a:r>
            <a:r>
              <a:rPr lang="zh-TW" altLang="en-US" b="1" dirty="0">
                <a:solidFill>
                  <a:schemeClr val="accent3">
                    <a:lumMod val="60000"/>
                    <a:lumOff val="40000"/>
                  </a:schemeClr>
                </a:solidFill>
              </a:rPr>
              <a:t>醬拌黑豆芽</a:t>
            </a:r>
          </a:p>
        </p:txBody>
      </p:sp>
      <p:sp>
        <p:nvSpPr>
          <p:cNvPr id="44" name="文字方塊 43">
            <a:extLst>
              <a:ext uri="{FF2B5EF4-FFF2-40B4-BE49-F238E27FC236}">
                <a16:creationId xmlns:a16="http://schemas.microsoft.com/office/drawing/2014/main" id="{810DB427-FEF5-4B3C-9C29-9E5E3B97041A}"/>
              </a:ext>
            </a:extLst>
          </p:cNvPr>
          <p:cNvSpPr txBox="1"/>
          <p:nvPr/>
        </p:nvSpPr>
        <p:spPr>
          <a:xfrm>
            <a:off x="9017982" y="2870667"/>
            <a:ext cx="1464906" cy="369332"/>
          </a:xfrm>
          <a:prstGeom prst="rect">
            <a:avLst/>
          </a:prstGeom>
          <a:noFill/>
        </p:spPr>
        <p:txBody>
          <a:bodyPr wrap="square" rtlCol="0">
            <a:spAutoFit/>
          </a:bodyPr>
          <a:lstStyle/>
          <a:p>
            <a:r>
              <a:rPr lang="zh-TW" altLang="en-US" b="1" dirty="0">
                <a:solidFill>
                  <a:schemeClr val="accent2">
                    <a:lumMod val="60000"/>
                    <a:lumOff val="40000"/>
                  </a:schemeClr>
                </a:solidFill>
              </a:rPr>
              <a:t>綜合炒芽菜</a:t>
            </a:r>
          </a:p>
        </p:txBody>
      </p:sp>
      <p:sp>
        <p:nvSpPr>
          <p:cNvPr id="45" name="文字方塊 44">
            <a:extLst>
              <a:ext uri="{FF2B5EF4-FFF2-40B4-BE49-F238E27FC236}">
                <a16:creationId xmlns:a16="http://schemas.microsoft.com/office/drawing/2014/main" id="{169772CE-7E17-4801-BA18-4F5807F55AAA}"/>
              </a:ext>
            </a:extLst>
          </p:cNvPr>
          <p:cNvSpPr txBox="1"/>
          <p:nvPr/>
        </p:nvSpPr>
        <p:spPr>
          <a:xfrm>
            <a:off x="940921" y="6232849"/>
            <a:ext cx="1513030" cy="369332"/>
          </a:xfrm>
          <a:prstGeom prst="rect">
            <a:avLst/>
          </a:prstGeom>
          <a:noFill/>
        </p:spPr>
        <p:txBody>
          <a:bodyPr wrap="square" rtlCol="0">
            <a:spAutoFit/>
          </a:bodyPr>
          <a:lstStyle/>
          <a:p>
            <a:r>
              <a:rPr lang="zh-TW" altLang="en-US" b="1" dirty="0">
                <a:solidFill>
                  <a:srgbClr val="FFFF00"/>
                </a:solidFill>
              </a:rPr>
              <a:t>芽菜炒粄條</a:t>
            </a:r>
          </a:p>
        </p:txBody>
      </p:sp>
      <p:sp>
        <p:nvSpPr>
          <p:cNvPr id="46" name="文字方塊 45">
            <a:extLst>
              <a:ext uri="{FF2B5EF4-FFF2-40B4-BE49-F238E27FC236}">
                <a16:creationId xmlns:a16="http://schemas.microsoft.com/office/drawing/2014/main" id="{1E8F3BEE-2567-426E-A716-ADAEF5CDAA71}"/>
              </a:ext>
            </a:extLst>
          </p:cNvPr>
          <p:cNvSpPr txBox="1"/>
          <p:nvPr/>
        </p:nvSpPr>
        <p:spPr>
          <a:xfrm>
            <a:off x="3705862" y="6234010"/>
            <a:ext cx="1408922" cy="369332"/>
          </a:xfrm>
          <a:prstGeom prst="rect">
            <a:avLst/>
          </a:prstGeom>
          <a:noFill/>
        </p:spPr>
        <p:txBody>
          <a:bodyPr wrap="square" rtlCol="0">
            <a:spAutoFit/>
          </a:bodyPr>
          <a:lstStyle/>
          <a:p>
            <a:r>
              <a:rPr lang="zh-TW" altLang="en-US" b="1" dirty="0">
                <a:solidFill>
                  <a:srgbClr val="0000FF"/>
                </a:solidFill>
              </a:rPr>
              <a:t>芽菜三明治</a:t>
            </a:r>
          </a:p>
        </p:txBody>
      </p:sp>
      <p:sp>
        <p:nvSpPr>
          <p:cNvPr id="2" name="文字方塊 1">
            <a:extLst>
              <a:ext uri="{FF2B5EF4-FFF2-40B4-BE49-F238E27FC236}">
                <a16:creationId xmlns:a16="http://schemas.microsoft.com/office/drawing/2014/main" id="{8FE88129-0A65-4718-9C0F-9AFBD730ECB1}"/>
              </a:ext>
            </a:extLst>
          </p:cNvPr>
          <p:cNvSpPr txBox="1"/>
          <p:nvPr/>
        </p:nvSpPr>
        <p:spPr>
          <a:xfrm>
            <a:off x="7723626" y="5916316"/>
            <a:ext cx="1174568" cy="369332"/>
          </a:xfrm>
          <a:prstGeom prst="rect">
            <a:avLst/>
          </a:prstGeom>
          <a:noFill/>
        </p:spPr>
        <p:txBody>
          <a:bodyPr wrap="square" rtlCol="0">
            <a:spAutoFit/>
          </a:bodyPr>
          <a:lstStyle/>
          <a:p>
            <a:r>
              <a:rPr lang="zh-TW" altLang="en-US" b="1" dirty="0">
                <a:solidFill>
                  <a:srgbClr val="FFFF00"/>
                </a:solidFill>
              </a:rPr>
              <a:t>芽菜貝果</a:t>
            </a:r>
          </a:p>
        </p:txBody>
      </p:sp>
      <p:sp>
        <p:nvSpPr>
          <p:cNvPr id="4" name="文字方塊 3">
            <a:extLst>
              <a:ext uri="{FF2B5EF4-FFF2-40B4-BE49-F238E27FC236}">
                <a16:creationId xmlns:a16="http://schemas.microsoft.com/office/drawing/2014/main" id="{C825A8BB-0D59-4637-8C7A-466747F554AB}"/>
              </a:ext>
            </a:extLst>
          </p:cNvPr>
          <p:cNvSpPr txBox="1"/>
          <p:nvPr/>
        </p:nvSpPr>
        <p:spPr>
          <a:xfrm>
            <a:off x="10814180" y="373223"/>
            <a:ext cx="895738" cy="2800767"/>
          </a:xfrm>
          <a:prstGeom prst="rect">
            <a:avLst/>
          </a:prstGeom>
          <a:noFill/>
        </p:spPr>
        <p:txBody>
          <a:bodyPr wrap="square" rtlCol="0">
            <a:spAutoFit/>
          </a:bodyPr>
          <a:lstStyle/>
          <a:p>
            <a:r>
              <a:rPr lang="zh-TW" altLang="en-US" sz="4400" dirty="0">
                <a:solidFill>
                  <a:schemeClr val="accent1">
                    <a:lumMod val="40000"/>
                    <a:lumOff val="60000"/>
                  </a:schemeClr>
                </a:solidFill>
                <a:latin typeface="Algerian" panose="04020705040A02060702" pitchFamily="82" charset="0"/>
              </a:rPr>
              <a:t>開吃啦          </a:t>
            </a:r>
            <a:r>
              <a:rPr lang="en-US" altLang="zh-TW" sz="4400" dirty="0">
                <a:solidFill>
                  <a:schemeClr val="accent1">
                    <a:lumMod val="40000"/>
                    <a:lumOff val="60000"/>
                  </a:schemeClr>
                </a:solidFill>
                <a:latin typeface="Algerian" panose="04020705040A02060702" pitchFamily="82" charset="0"/>
              </a:rPr>
              <a:t>!!!</a:t>
            </a:r>
            <a:endParaRPr lang="zh-TW" altLang="en-US" sz="4400" dirty="0">
              <a:solidFill>
                <a:schemeClr val="accent1">
                  <a:lumMod val="40000"/>
                  <a:lumOff val="60000"/>
                </a:schemeClr>
              </a:solidFill>
              <a:latin typeface="Algerian" panose="04020705040A02060702" pitchFamily="82" charset="0"/>
            </a:endParaRPr>
          </a:p>
        </p:txBody>
      </p:sp>
      <p:sp>
        <p:nvSpPr>
          <p:cNvPr id="5" name="文字方塊 4">
            <a:extLst>
              <a:ext uri="{FF2B5EF4-FFF2-40B4-BE49-F238E27FC236}">
                <a16:creationId xmlns:a16="http://schemas.microsoft.com/office/drawing/2014/main" id="{E59468F7-4A82-4EA0-B912-35796213C9AC}"/>
              </a:ext>
            </a:extLst>
          </p:cNvPr>
          <p:cNvSpPr txBox="1"/>
          <p:nvPr/>
        </p:nvSpPr>
        <p:spPr>
          <a:xfrm>
            <a:off x="11251079" y="6119138"/>
            <a:ext cx="1408922" cy="861774"/>
          </a:xfrm>
          <a:prstGeom prst="rect">
            <a:avLst/>
          </a:prstGeom>
          <a:noFill/>
        </p:spPr>
        <p:txBody>
          <a:bodyPr wrap="square" rtlCol="0">
            <a:spAutoFit/>
          </a:bodyPr>
          <a:lstStyle/>
          <a:p>
            <a:r>
              <a:rPr lang="en-US" altLang="zh-TW" sz="5000" dirty="0"/>
              <a:t>16</a:t>
            </a:r>
            <a:endParaRPr lang="zh-TW" altLang="en-US" sz="5000" dirty="0"/>
          </a:p>
        </p:txBody>
      </p:sp>
    </p:spTree>
    <p:extLst>
      <p:ext uri="{BB962C8B-B14F-4D97-AF65-F5344CB8AC3E}">
        <p14:creationId xmlns:p14="http://schemas.microsoft.com/office/powerpoint/2010/main" val="246867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4343D1E-4FB3-4DCD-BB55-EE34C2DB4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90" y="357665"/>
            <a:ext cx="2570733" cy="2770628"/>
          </a:xfrm>
          <a:prstGeom prst="rect">
            <a:avLst/>
          </a:prstGeom>
        </p:spPr>
      </p:pic>
      <p:pic>
        <p:nvPicPr>
          <p:cNvPr id="11" name="圖片 10">
            <a:extLst>
              <a:ext uri="{FF2B5EF4-FFF2-40B4-BE49-F238E27FC236}">
                <a16:creationId xmlns:a16="http://schemas.microsoft.com/office/drawing/2014/main" id="{05F0AAB5-A6C8-435D-975A-2C7A9CC28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2744" y="354947"/>
            <a:ext cx="2798826" cy="2770628"/>
          </a:xfrm>
          <a:prstGeom prst="rect">
            <a:avLst/>
          </a:prstGeom>
        </p:spPr>
      </p:pic>
      <p:pic>
        <p:nvPicPr>
          <p:cNvPr id="7" name="圖片 6">
            <a:extLst>
              <a:ext uri="{FF2B5EF4-FFF2-40B4-BE49-F238E27FC236}">
                <a16:creationId xmlns:a16="http://schemas.microsoft.com/office/drawing/2014/main" id="{8C9E133D-5E47-4ABA-BE9E-33CEA2C290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9964" y="357665"/>
            <a:ext cx="2711020" cy="2773346"/>
          </a:xfrm>
          <a:prstGeom prst="rect">
            <a:avLst/>
          </a:prstGeom>
        </p:spPr>
      </p:pic>
      <p:pic>
        <p:nvPicPr>
          <p:cNvPr id="9" name="圖片 8">
            <a:extLst>
              <a:ext uri="{FF2B5EF4-FFF2-40B4-BE49-F238E27FC236}">
                <a16:creationId xmlns:a16="http://schemas.microsoft.com/office/drawing/2014/main" id="{97B897B5-FF3D-4BF0-A202-7EC399BE7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9964" y="3636145"/>
            <a:ext cx="2711020" cy="2773346"/>
          </a:xfrm>
          <a:prstGeom prst="rect">
            <a:avLst/>
          </a:prstGeom>
        </p:spPr>
      </p:pic>
      <p:sp>
        <p:nvSpPr>
          <p:cNvPr id="2" name="文字方塊 1">
            <a:extLst>
              <a:ext uri="{FF2B5EF4-FFF2-40B4-BE49-F238E27FC236}">
                <a16:creationId xmlns:a16="http://schemas.microsoft.com/office/drawing/2014/main" id="{E84B2B10-177B-426A-8463-3588227AD463}"/>
              </a:ext>
            </a:extLst>
          </p:cNvPr>
          <p:cNvSpPr txBox="1"/>
          <p:nvPr/>
        </p:nvSpPr>
        <p:spPr>
          <a:xfrm>
            <a:off x="1558212" y="2724539"/>
            <a:ext cx="1101012" cy="369332"/>
          </a:xfrm>
          <a:prstGeom prst="rect">
            <a:avLst/>
          </a:prstGeom>
          <a:noFill/>
        </p:spPr>
        <p:txBody>
          <a:bodyPr wrap="square" rtlCol="0">
            <a:spAutoFit/>
          </a:bodyPr>
          <a:lstStyle/>
          <a:p>
            <a:r>
              <a:rPr lang="zh-TW" altLang="en-US" b="1" dirty="0">
                <a:solidFill>
                  <a:schemeClr val="accent2">
                    <a:lumMod val="50000"/>
                  </a:schemeClr>
                </a:solidFill>
              </a:rPr>
              <a:t>包芽菜捲</a:t>
            </a:r>
          </a:p>
        </p:txBody>
      </p:sp>
      <p:sp>
        <p:nvSpPr>
          <p:cNvPr id="6" name="文字方塊 5">
            <a:extLst>
              <a:ext uri="{FF2B5EF4-FFF2-40B4-BE49-F238E27FC236}">
                <a16:creationId xmlns:a16="http://schemas.microsoft.com/office/drawing/2014/main" id="{5753133C-4EF0-41F7-B52A-B38AE7CCEACE}"/>
              </a:ext>
            </a:extLst>
          </p:cNvPr>
          <p:cNvSpPr txBox="1"/>
          <p:nvPr/>
        </p:nvSpPr>
        <p:spPr>
          <a:xfrm>
            <a:off x="6095999" y="2758961"/>
            <a:ext cx="1228531" cy="369332"/>
          </a:xfrm>
          <a:prstGeom prst="rect">
            <a:avLst/>
          </a:prstGeom>
          <a:noFill/>
        </p:spPr>
        <p:txBody>
          <a:bodyPr wrap="square" rtlCol="0">
            <a:spAutoFit/>
          </a:bodyPr>
          <a:lstStyle/>
          <a:p>
            <a:r>
              <a:rPr lang="zh-TW" altLang="en-US" b="1" dirty="0"/>
              <a:t>餛飩肉餡</a:t>
            </a:r>
          </a:p>
        </p:txBody>
      </p:sp>
      <p:sp>
        <p:nvSpPr>
          <p:cNvPr id="8" name="文字方塊 7">
            <a:extLst>
              <a:ext uri="{FF2B5EF4-FFF2-40B4-BE49-F238E27FC236}">
                <a16:creationId xmlns:a16="http://schemas.microsoft.com/office/drawing/2014/main" id="{D984ABC1-8CAF-4D02-B220-6B0368373CB3}"/>
              </a:ext>
            </a:extLst>
          </p:cNvPr>
          <p:cNvSpPr txBox="1"/>
          <p:nvPr/>
        </p:nvSpPr>
        <p:spPr>
          <a:xfrm>
            <a:off x="9593020" y="2758961"/>
            <a:ext cx="1889451" cy="369332"/>
          </a:xfrm>
          <a:prstGeom prst="rect">
            <a:avLst/>
          </a:prstGeom>
          <a:noFill/>
        </p:spPr>
        <p:txBody>
          <a:bodyPr wrap="square" rtlCol="0">
            <a:spAutoFit/>
          </a:bodyPr>
          <a:lstStyle/>
          <a:p>
            <a:r>
              <a:rPr lang="zh-TW" altLang="en-US" b="1" dirty="0">
                <a:solidFill>
                  <a:srgbClr val="002060"/>
                </a:solidFill>
              </a:rPr>
              <a:t>可愛的芽菜餛飩</a:t>
            </a:r>
          </a:p>
        </p:txBody>
      </p:sp>
      <p:pic>
        <p:nvPicPr>
          <p:cNvPr id="5" name="圖片 4">
            <a:extLst>
              <a:ext uri="{FF2B5EF4-FFF2-40B4-BE49-F238E27FC236}">
                <a16:creationId xmlns:a16="http://schemas.microsoft.com/office/drawing/2014/main" id="{FC7F9882-44DA-4BC9-AE29-E59E7B8888DE}"/>
              </a:ext>
            </a:extLst>
          </p:cNvPr>
          <p:cNvPicPr>
            <a:picLocks noChangeAspect="1"/>
          </p:cNvPicPr>
          <p:nvPr/>
        </p:nvPicPr>
        <p:blipFill>
          <a:blip r:embed="rId6"/>
          <a:stretch>
            <a:fillRect/>
          </a:stretch>
        </p:blipFill>
        <p:spPr>
          <a:xfrm>
            <a:off x="8501286" y="3636145"/>
            <a:ext cx="2555489" cy="2773346"/>
          </a:xfrm>
          <a:prstGeom prst="rect">
            <a:avLst/>
          </a:prstGeom>
        </p:spPr>
      </p:pic>
      <p:pic>
        <p:nvPicPr>
          <p:cNvPr id="8194" name="Picture 2">
            <a:extLst>
              <a:ext uri="{FF2B5EF4-FFF2-40B4-BE49-F238E27FC236}">
                <a16:creationId xmlns:a16="http://schemas.microsoft.com/office/drawing/2014/main" id="{CE3EBAE0-ED99-45DB-91B2-D84CD82D08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92" y="3636145"/>
            <a:ext cx="2570732" cy="286419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3C63A12C-18D1-4181-9FEC-DD2CE9139BCF}"/>
              </a:ext>
            </a:extLst>
          </p:cNvPr>
          <p:cNvSpPr txBox="1"/>
          <p:nvPr/>
        </p:nvSpPr>
        <p:spPr>
          <a:xfrm>
            <a:off x="1066241" y="6131003"/>
            <a:ext cx="1761082" cy="369332"/>
          </a:xfrm>
          <a:prstGeom prst="rect">
            <a:avLst/>
          </a:prstGeom>
          <a:noFill/>
        </p:spPr>
        <p:txBody>
          <a:bodyPr wrap="square" rtlCol="0">
            <a:spAutoFit/>
          </a:bodyPr>
          <a:lstStyle/>
          <a:p>
            <a:r>
              <a:rPr lang="zh-TW" altLang="en-US" b="1" dirty="0">
                <a:solidFill>
                  <a:srgbClr val="FF0000"/>
                </a:solidFill>
              </a:rPr>
              <a:t>做好的芽菜捲</a:t>
            </a:r>
          </a:p>
        </p:txBody>
      </p:sp>
      <p:sp>
        <p:nvSpPr>
          <p:cNvPr id="12" name="文字方塊 11">
            <a:extLst>
              <a:ext uri="{FF2B5EF4-FFF2-40B4-BE49-F238E27FC236}">
                <a16:creationId xmlns:a16="http://schemas.microsoft.com/office/drawing/2014/main" id="{0948013A-0292-4AD8-953C-017C50FB3B85}"/>
              </a:ext>
            </a:extLst>
          </p:cNvPr>
          <p:cNvSpPr txBox="1"/>
          <p:nvPr/>
        </p:nvSpPr>
        <p:spPr>
          <a:xfrm>
            <a:off x="5337110" y="6131003"/>
            <a:ext cx="1843874" cy="369332"/>
          </a:xfrm>
          <a:prstGeom prst="rect">
            <a:avLst/>
          </a:prstGeom>
          <a:noFill/>
        </p:spPr>
        <p:txBody>
          <a:bodyPr wrap="square" rtlCol="0">
            <a:spAutoFit/>
          </a:bodyPr>
          <a:lstStyle/>
          <a:p>
            <a:r>
              <a:rPr lang="zh-TW" altLang="en-US" b="1" dirty="0">
                <a:solidFill>
                  <a:srgbClr val="FF0000"/>
                </a:solidFill>
              </a:rPr>
              <a:t>學習包餛飩</a:t>
            </a:r>
          </a:p>
        </p:txBody>
      </p:sp>
      <p:sp>
        <p:nvSpPr>
          <p:cNvPr id="4" name="文字方塊 3">
            <a:extLst>
              <a:ext uri="{FF2B5EF4-FFF2-40B4-BE49-F238E27FC236}">
                <a16:creationId xmlns:a16="http://schemas.microsoft.com/office/drawing/2014/main" id="{5858F9B7-B8D0-4765-8D83-9C5F1C056EDF}"/>
              </a:ext>
            </a:extLst>
          </p:cNvPr>
          <p:cNvSpPr txBox="1"/>
          <p:nvPr/>
        </p:nvSpPr>
        <p:spPr>
          <a:xfrm>
            <a:off x="11125759" y="5884782"/>
            <a:ext cx="1520890" cy="861774"/>
          </a:xfrm>
          <a:prstGeom prst="rect">
            <a:avLst/>
          </a:prstGeom>
          <a:noFill/>
        </p:spPr>
        <p:txBody>
          <a:bodyPr wrap="square" rtlCol="0">
            <a:spAutoFit/>
          </a:bodyPr>
          <a:lstStyle/>
          <a:p>
            <a:r>
              <a:rPr lang="en-US" altLang="zh-TW" sz="5000" dirty="0"/>
              <a:t>17</a:t>
            </a:r>
            <a:endParaRPr lang="zh-TW" altLang="en-US" sz="5000" dirty="0"/>
          </a:p>
        </p:txBody>
      </p:sp>
      <p:sp>
        <p:nvSpPr>
          <p:cNvPr id="14" name="文字方塊 13">
            <a:extLst>
              <a:ext uri="{FF2B5EF4-FFF2-40B4-BE49-F238E27FC236}">
                <a16:creationId xmlns:a16="http://schemas.microsoft.com/office/drawing/2014/main" id="{8855198E-9592-42F9-8E3B-43C99DC7E033}"/>
              </a:ext>
            </a:extLst>
          </p:cNvPr>
          <p:cNvSpPr txBox="1"/>
          <p:nvPr/>
        </p:nvSpPr>
        <p:spPr>
          <a:xfrm>
            <a:off x="10015230" y="6011012"/>
            <a:ext cx="1045029" cy="369332"/>
          </a:xfrm>
          <a:prstGeom prst="rect">
            <a:avLst/>
          </a:prstGeom>
          <a:noFill/>
        </p:spPr>
        <p:txBody>
          <a:bodyPr wrap="square" rtlCol="0">
            <a:spAutoFit/>
          </a:bodyPr>
          <a:lstStyle/>
          <a:p>
            <a:r>
              <a:rPr lang="zh-TW" altLang="en-US" dirty="0">
                <a:solidFill>
                  <a:srgbClr val="FFC000"/>
                </a:solidFill>
              </a:rPr>
              <a:t>餛飩湯</a:t>
            </a:r>
          </a:p>
        </p:txBody>
      </p:sp>
    </p:spTree>
    <p:extLst>
      <p:ext uri="{BB962C8B-B14F-4D97-AF65-F5344CB8AC3E}">
        <p14:creationId xmlns:p14="http://schemas.microsoft.com/office/powerpoint/2010/main" val="353576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63F153F-1A50-44E6-B5DF-EE8BA8E311E6}"/>
              </a:ext>
            </a:extLst>
          </p:cNvPr>
          <p:cNvSpPr/>
          <p:nvPr/>
        </p:nvSpPr>
        <p:spPr>
          <a:xfrm>
            <a:off x="360482" y="1827459"/>
            <a:ext cx="10916576" cy="493723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dirty="0"/>
          </a:p>
        </p:txBody>
      </p:sp>
      <p:sp>
        <p:nvSpPr>
          <p:cNvPr id="10" name="文字方塊 9">
            <a:extLst>
              <a:ext uri="{FF2B5EF4-FFF2-40B4-BE49-F238E27FC236}">
                <a16:creationId xmlns:a16="http://schemas.microsoft.com/office/drawing/2014/main" id="{F3C5C167-8BB1-4B3C-9072-D4501430302A}"/>
              </a:ext>
            </a:extLst>
          </p:cNvPr>
          <p:cNvSpPr txBox="1"/>
          <p:nvPr/>
        </p:nvSpPr>
        <p:spPr>
          <a:xfrm>
            <a:off x="1127464" y="2459115"/>
            <a:ext cx="8806649" cy="430887"/>
          </a:xfrm>
          <a:prstGeom prst="rect">
            <a:avLst/>
          </a:prstGeom>
          <a:noFill/>
        </p:spPr>
        <p:txBody>
          <a:bodyPr wrap="square" rtlCol="0">
            <a:spAutoFit/>
          </a:bodyPr>
          <a:lstStyle/>
          <a:p>
            <a:endParaRPr lang="zh-TW" altLang="en-US" sz="2200" dirty="0"/>
          </a:p>
        </p:txBody>
      </p:sp>
      <p:sp>
        <p:nvSpPr>
          <p:cNvPr id="11" name="文字方塊 10">
            <a:extLst>
              <a:ext uri="{FF2B5EF4-FFF2-40B4-BE49-F238E27FC236}">
                <a16:creationId xmlns:a16="http://schemas.microsoft.com/office/drawing/2014/main" id="{C918478A-1DD5-4E43-B50B-13393095FE4C}"/>
              </a:ext>
            </a:extLst>
          </p:cNvPr>
          <p:cNvSpPr txBox="1"/>
          <p:nvPr/>
        </p:nvSpPr>
        <p:spPr>
          <a:xfrm>
            <a:off x="1210172" y="2280139"/>
            <a:ext cx="9217195" cy="4031873"/>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zh-TW" altLang="en-US" sz="3200" dirty="0">
                <a:solidFill>
                  <a:schemeClr val="bg2">
                    <a:lumMod val="50000"/>
                  </a:schemeClr>
                </a:solidFill>
              </a:rPr>
              <a:t>       這段疫情期間</a:t>
            </a:r>
            <a:r>
              <a:rPr lang="en-US" altLang="zh-TW" sz="3200" dirty="0">
                <a:solidFill>
                  <a:schemeClr val="bg2">
                    <a:lumMod val="50000"/>
                  </a:schemeClr>
                </a:solidFill>
              </a:rPr>
              <a:t>,</a:t>
            </a:r>
            <a:r>
              <a:rPr lang="zh-TW" altLang="en-US" sz="3200" dirty="0">
                <a:solidFill>
                  <a:schemeClr val="bg2">
                    <a:lumMod val="50000"/>
                  </a:schemeClr>
                </a:solidFill>
              </a:rPr>
              <a:t>大家都盡量少出門，媽媽買菜也很不方便</a:t>
            </a:r>
            <a:r>
              <a:rPr lang="en-US" altLang="zh-TW" sz="3200" dirty="0">
                <a:solidFill>
                  <a:schemeClr val="bg2">
                    <a:lumMod val="50000"/>
                  </a:schemeClr>
                </a:solidFill>
              </a:rPr>
              <a:t>,</a:t>
            </a:r>
            <a:r>
              <a:rPr lang="zh-TW" altLang="en-US" sz="3200" dirty="0">
                <a:solidFill>
                  <a:schemeClr val="bg2">
                    <a:lumMod val="50000"/>
                  </a:schemeClr>
                </a:solidFill>
              </a:rPr>
              <a:t>利用這次麥哲倫計畫我學習嘗試種植跟料理不同種類的芽菜</a:t>
            </a:r>
            <a:r>
              <a:rPr lang="en-US" altLang="zh-TW" sz="3200" dirty="0">
                <a:solidFill>
                  <a:schemeClr val="bg2">
                    <a:lumMod val="50000"/>
                  </a:schemeClr>
                </a:solidFill>
              </a:rPr>
              <a:t>,</a:t>
            </a:r>
            <a:r>
              <a:rPr lang="zh-TW" altLang="en-US" sz="3200" dirty="0">
                <a:solidFill>
                  <a:schemeClr val="bg2">
                    <a:lumMod val="50000"/>
                  </a:schemeClr>
                </a:solidFill>
              </a:rPr>
              <a:t>因此芽菜也成為了這段防疫期間我們家餐桌上的美食</a:t>
            </a:r>
            <a:r>
              <a:rPr lang="en-US" altLang="zh-TW" sz="3200" dirty="0">
                <a:solidFill>
                  <a:schemeClr val="bg2">
                    <a:lumMod val="50000"/>
                  </a:schemeClr>
                </a:solidFill>
              </a:rPr>
              <a:t>,</a:t>
            </a:r>
            <a:r>
              <a:rPr lang="zh-TW" altLang="en-US" sz="3200" dirty="0">
                <a:solidFill>
                  <a:schemeClr val="bg2">
                    <a:lumMod val="50000"/>
                  </a:schemeClr>
                </a:solidFill>
              </a:rPr>
              <a:t>因為這次種芽菜的經驗</a:t>
            </a:r>
            <a:r>
              <a:rPr lang="en-US" altLang="zh-TW" sz="3200" dirty="0">
                <a:solidFill>
                  <a:schemeClr val="bg2">
                    <a:lumMod val="50000"/>
                  </a:schemeClr>
                </a:solidFill>
              </a:rPr>
              <a:t>,</a:t>
            </a:r>
            <a:r>
              <a:rPr lang="zh-TW" altLang="en-US" sz="3200" dirty="0">
                <a:solidFill>
                  <a:schemeClr val="bg2">
                    <a:lumMod val="50000"/>
                  </a:schemeClr>
                </a:solidFill>
              </a:rPr>
              <a:t>讓我更了解芽菜的生長過程，也小小的體驗了當農夫的辛苦</a:t>
            </a:r>
            <a:r>
              <a:rPr lang="en-US" altLang="zh-TW" sz="3200" dirty="0">
                <a:solidFill>
                  <a:schemeClr val="bg2">
                    <a:lumMod val="50000"/>
                  </a:schemeClr>
                </a:solidFill>
              </a:rPr>
              <a:t>,</a:t>
            </a:r>
            <a:r>
              <a:rPr lang="zh-TW" altLang="en-US" sz="3200" dirty="0">
                <a:solidFill>
                  <a:schemeClr val="bg2">
                    <a:lumMod val="50000"/>
                  </a:schemeClr>
                </a:solidFill>
              </a:rPr>
              <a:t>以及收穫時的欣喜</a:t>
            </a:r>
            <a:r>
              <a:rPr lang="en-US" altLang="zh-TW" sz="3200" dirty="0">
                <a:solidFill>
                  <a:schemeClr val="bg2">
                    <a:lumMod val="50000"/>
                  </a:schemeClr>
                </a:solidFill>
              </a:rPr>
              <a:t>,</a:t>
            </a:r>
            <a:r>
              <a:rPr lang="zh-TW" altLang="en-US" sz="3200" dirty="0">
                <a:solidFill>
                  <a:schemeClr val="bg2">
                    <a:lumMod val="50000"/>
                  </a:schemeClr>
                </a:solidFill>
              </a:rPr>
              <a:t>並且跟媽媽一起製作了各種美味的芽菜料理，在此希望利用這次的麥哲倫計畫和大家分享我在家種植芽菜的過程與樂趣。</a:t>
            </a:r>
          </a:p>
        </p:txBody>
      </p:sp>
      <p:pic>
        <p:nvPicPr>
          <p:cNvPr id="13" name="圖片 12">
            <a:extLst>
              <a:ext uri="{FF2B5EF4-FFF2-40B4-BE49-F238E27FC236}">
                <a16:creationId xmlns:a16="http://schemas.microsoft.com/office/drawing/2014/main" id="{EE188E34-A294-477C-A66F-50844044661D}"/>
              </a:ext>
            </a:extLst>
          </p:cNvPr>
          <p:cNvPicPr>
            <a:picLocks noChangeAspect="1"/>
          </p:cNvPicPr>
          <p:nvPr/>
        </p:nvPicPr>
        <p:blipFill>
          <a:blip r:embed="rId3"/>
          <a:stretch>
            <a:fillRect/>
          </a:stretch>
        </p:blipFill>
        <p:spPr>
          <a:xfrm>
            <a:off x="463118" y="-42226"/>
            <a:ext cx="2891162" cy="1752398"/>
          </a:xfrm>
          <a:prstGeom prst="snip2DiagRect">
            <a:avLst>
              <a:gd name="adj1" fmla="val 16180"/>
              <a:gd name="adj2" fmla="val 12254"/>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文字方塊 1">
            <a:extLst>
              <a:ext uri="{FF2B5EF4-FFF2-40B4-BE49-F238E27FC236}">
                <a16:creationId xmlns:a16="http://schemas.microsoft.com/office/drawing/2014/main" id="{B4E9A764-009B-4C76-B7F0-0007CFDF292C}"/>
              </a:ext>
            </a:extLst>
          </p:cNvPr>
          <p:cNvSpPr txBox="1"/>
          <p:nvPr/>
        </p:nvSpPr>
        <p:spPr>
          <a:xfrm>
            <a:off x="11332329" y="6039593"/>
            <a:ext cx="1075151" cy="861774"/>
          </a:xfrm>
          <a:prstGeom prst="rect">
            <a:avLst/>
          </a:prstGeom>
          <a:noFill/>
        </p:spPr>
        <p:txBody>
          <a:bodyPr wrap="square" rtlCol="0">
            <a:spAutoFit/>
          </a:bodyPr>
          <a:lstStyle/>
          <a:p>
            <a:r>
              <a:rPr lang="en-US" altLang="zh-TW" sz="5000" dirty="0"/>
              <a:t>18</a:t>
            </a:r>
            <a:endParaRPr lang="zh-TW" altLang="en-US" sz="5000" dirty="0"/>
          </a:p>
        </p:txBody>
      </p:sp>
    </p:spTree>
    <p:extLst>
      <p:ext uri="{BB962C8B-B14F-4D97-AF65-F5344CB8AC3E}">
        <p14:creationId xmlns:p14="http://schemas.microsoft.com/office/powerpoint/2010/main" val="413111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5C7F17F4-407D-4FB8-AF53-5810CCBFC213}"/>
              </a:ext>
            </a:extLst>
          </p:cNvPr>
          <p:cNvPicPr>
            <a:picLocks noChangeAspect="1"/>
          </p:cNvPicPr>
          <p:nvPr/>
        </p:nvPicPr>
        <p:blipFill>
          <a:blip r:embed="rId2"/>
          <a:stretch>
            <a:fillRect/>
          </a:stretch>
        </p:blipFill>
        <p:spPr>
          <a:xfrm>
            <a:off x="0" y="0"/>
            <a:ext cx="12192000" cy="6858000"/>
          </a:xfrm>
          <a:prstGeom prst="rect">
            <a:avLst/>
          </a:prstGeom>
        </p:spPr>
      </p:pic>
      <p:sp>
        <p:nvSpPr>
          <p:cNvPr id="3" name="橢圓 2">
            <a:extLst>
              <a:ext uri="{FF2B5EF4-FFF2-40B4-BE49-F238E27FC236}">
                <a16:creationId xmlns:a16="http://schemas.microsoft.com/office/drawing/2014/main" id="{452BE688-11F5-4248-B692-702A006487F9}"/>
              </a:ext>
            </a:extLst>
          </p:cNvPr>
          <p:cNvSpPr/>
          <p:nvPr/>
        </p:nvSpPr>
        <p:spPr>
          <a:xfrm>
            <a:off x="4624078" y="983703"/>
            <a:ext cx="1473694" cy="142042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p>
        </p:txBody>
      </p:sp>
      <p:pic>
        <p:nvPicPr>
          <p:cNvPr id="4" name="圖片 3">
            <a:extLst>
              <a:ext uri="{FF2B5EF4-FFF2-40B4-BE49-F238E27FC236}">
                <a16:creationId xmlns:a16="http://schemas.microsoft.com/office/drawing/2014/main" id="{87C8B5E6-845E-4DC7-B1CA-4D0CA1FB283D}"/>
              </a:ext>
            </a:extLst>
          </p:cNvPr>
          <p:cNvPicPr>
            <a:picLocks noChangeAspect="1"/>
          </p:cNvPicPr>
          <p:nvPr/>
        </p:nvPicPr>
        <p:blipFill>
          <a:blip r:embed="rId3"/>
          <a:stretch>
            <a:fillRect/>
          </a:stretch>
        </p:blipFill>
        <p:spPr>
          <a:xfrm>
            <a:off x="7524203" y="983703"/>
            <a:ext cx="1493649" cy="1438781"/>
          </a:xfrm>
          <a:prstGeom prst="rect">
            <a:avLst/>
          </a:prstGeom>
        </p:spPr>
      </p:pic>
      <p:sp>
        <p:nvSpPr>
          <p:cNvPr id="5" name="橢圓 4">
            <a:extLst>
              <a:ext uri="{FF2B5EF4-FFF2-40B4-BE49-F238E27FC236}">
                <a16:creationId xmlns:a16="http://schemas.microsoft.com/office/drawing/2014/main" id="{C17165E0-72DC-43D0-A064-89B75EDCD8D9}"/>
              </a:ext>
            </a:extLst>
          </p:cNvPr>
          <p:cNvSpPr/>
          <p:nvPr/>
        </p:nvSpPr>
        <p:spPr>
          <a:xfrm>
            <a:off x="5138315" y="1413979"/>
            <a:ext cx="461639" cy="4971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p>
        </p:txBody>
      </p:sp>
      <p:pic>
        <p:nvPicPr>
          <p:cNvPr id="6" name="圖片 5">
            <a:extLst>
              <a:ext uri="{FF2B5EF4-FFF2-40B4-BE49-F238E27FC236}">
                <a16:creationId xmlns:a16="http://schemas.microsoft.com/office/drawing/2014/main" id="{A2E6F0A4-F4E9-4027-A3BB-B8FAF1EC01C6}"/>
              </a:ext>
            </a:extLst>
          </p:cNvPr>
          <p:cNvPicPr>
            <a:picLocks noChangeAspect="1"/>
          </p:cNvPicPr>
          <p:nvPr/>
        </p:nvPicPr>
        <p:blipFill>
          <a:blip r:embed="rId4"/>
          <a:stretch>
            <a:fillRect/>
          </a:stretch>
        </p:blipFill>
        <p:spPr>
          <a:xfrm>
            <a:off x="8030214" y="1486261"/>
            <a:ext cx="481626" cy="518205"/>
          </a:xfrm>
          <a:prstGeom prst="rect">
            <a:avLst/>
          </a:prstGeom>
        </p:spPr>
      </p:pic>
      <p:cxnSp>
        <p:nvCxnSpPr>
          <p:cNvPr id="15" name="直線接點 14">
            <a:extLst>
              <a:ext uri="{FF2B5EF4-FFF2-40B4-BE49-F238E27FC236}">
                <a16:creationId xmlns:a16="http://schemas.microsoft.com/office/drawing/2014/main" id="{5A3CFBDE-DB90-436A-82C3-CF7F597EC12F}"/>
              </a:ext>
            </a:extLst>
          </p:cNvPr>
          <p:cNvCxnSpPr/>
          <p:nvPr/>
        </p:nvCxnSpPr>
        <p:spPr>
          <a:xfrm>
            <a:off x="6507332" y="2965142"/>
            <a:ext cx="896645" cy="994299"/>
          </a:xfrm>
          <a:prstGeom prst="line">
            <a:avLst/>
          </a:prstGeom>
        </p:spPr>
        <p:style>
          <a:lnRef idx="1">
            <a:schemeClr val="accent1"/>
          </a:lnRef>
          <a:fillRef idx="0">
            <a:schemeClr val="accent1"/>
          </a:fillRef>
          <a:effectRef idx="0">
            <a:schemeClr val="accent1"/>
          </a:effectRef>
          <a:fontRef idx="minor">
            <a:schemeClr val="tx1"/>
          </a:fontRef>
        </p:style>
      </p:cxnSp>
      <p:sp>
        <p:nvSpPr>
          <p:cNvPr id="17" name="手繪多邊形: 圖案 16">
            <a:extLst>
              <a:ext uri="{FF2B5EF4-FFF2-40B4-BE49-F238E27FC236}">
                <a16:creationId xmlns:a16="http://schemas.microsoft.com/office/drawing/2014/main" id="{00CBD56B-A551-46D7-B24B-630441907816}"/>
              </a:ext>
            </a:extLst>
          </p:cNvPr>
          <p:cNvSpPr/>
          <p:nvPr/>
        </p:nvSpPr>
        <p:spPr>
          <a:xfrm rot="10425844" flipV="1">
            <a:off x="6312023" y="3986074"/>
            <a:ext cx="1091954" cy="45719"/>
          </a:xfrm>
          <a:custGeom>
            <a:avLst/>
            <a:gdLst>
              <a:gd name="connsiteX0" fmla="*/ 1091954 w 1091954"/>
              <a:gd name="connsiteY0" fmla="*/ 35511 h 35511"/>
              <a:gd name="connsiteX1" fmla="*/ 630315 w 1091954"/>
              <a:gd name="connsiteY1" fmla="*/ 26633 h 35511"/>
              <a:gd name="connsiteX2" fmla="*/ 514905 w 1091954"/>
              <a:gd name="connsiteY2" fmla="*/ 8878 h 35511"/>
              <a:gd name="connsiteX3" fmla="*/ 381740 w 1091954"/>
              <a:gd name="connsiteY3" fmla="*/ 0 h 35511"/>
              <a:gd name="connsiteX4" fmla="*/ 150921 w 1091954"/>
              <a:gd name="connsiteY4" fmla="*/ 8878 h 35511"/>
              <a:gd name="connsiteX5" fmla="*/ 0 w 1091954"/>
              <a:gd name="connsiteY5" fmla="*/ 17755 h 3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954" h="35511">
                <a:moveTo>
                  <a:pt x="1091954" y="35511"/>
                </a:moveTo>
                <a:cubicBezTo>
                  <a:pt x="938074" y="32552"/>
                  <a:pt x="784059" y="33729"/>
                  <a:pt x="630315" y="26633"/>
                </a:cubicBezTo>
                <a:cubicBezTo>
                  <a:pt x="591434" y="24838"/>
                  <a:pt x="553606" y="13025"/>
                  <a:pt x="514905" y="8878"/>
                </a:cubicBezTo>
                <a:cubicBezTo>
                  <a:pt x="470671" y="4139"/>
                  <a:pt x="426128" y="2959"/>
                  <a:pt x="381740" y="0"/>
                </a:cubicBezTo>
                <a:lnTo>
                  <a:pt x="150921" y="8878"/>
                </a:lnTo>
                <a:cubicBezTo>
                  <a:pt x="-39886" y="18663"/>
                  <a:pt x="93605" y="17755"/>
                  <a:pt x="0" y="177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589D4D77-6249-4CDE-8A4A-74382B27A804}"/>
              </a:ext>
            </a:extLst>
          </p:cNvPr>
          <p:cNvSpPr txBox="1"/>
          <p:nvPr/>
        </p:nvSpPr>
        <p:spPr>
          <a:xfrm>
            <a:off x="1685771" y="1223531"/>
            <a:ext cx="2530136" cy="1477328"/>
          </a:xfrm>
          <a:prstGeom prst="rect">
            <a:avLst/>
          </a:prstGeom>
          <a:noFill/>
        </p:spPr>
        <p:txBody>
          <a:bodyPr wrap="square" rtlCol="0">
            <a:spAutoFit/>
          </a:bodyPr>
          <a:lstStyle/>
          <a:p>
            <a:r>
              <a:rPr lang="zh-TW" altLang="en-US" sz="3000" dirty="0"/>
              <a:t>         </a:t>
            </a:r>
            <a:r>
              <a:rPr lang="en-US" altLang="zh-TW" sz="6000" dirty="0">
                <a:solidFill>
                  <a:srgbClr val="00B0F0"/>
                </a:solidFill>
              </a:rPr>
              <a:t>END</a:t>
            </a:r>
            <a:endParaRPr lang="zh-TW" altLang="en-US" sz="6000" dirty="0">
              <a:solidFill>
                <a:srgbClr val="00B0F0"/>
              </a:solidFill>
            </a:endParaRPr>
          </a:p>
        </p:txBody>
      </p:sp>
      <p:sp>
        <p:nvSpPr>
          <p:cNvPr id="7" name="文字方塊 6">
            <a:extLst>
              <a:ext uri="{FF2B5EF4-FFF2-40B4-BE49-F238E27FC236}">
                <a16:creationId xmlns:a16="http://schemas.microsoft.com/office/drawing/2014/main" id="{ED544120-BA3C-4615-A528-3516D4E28A40}"/>
              </a:ext>
            </a:extLst>
          </p:cNvPr>
          <p:cNvSpPr txBox="1"/>
          <p:nvPr/>
        </p:nvSpPr>
        <p:spPr>
          <a:xfrm>
            <a:off x="1685771" y="3717600"/>
            <a:ext cx="2681057" cy="707886"/>
          </a:xfrm>
          <a:prstGeom prst="rect">
            <a:avLst/>
          </a:prstGeom>
          <a:noFill/>
        </p:spPr>
        <p:txBody>
          <a:bodyPr wrap="square" rtlCol="0">
            <a:spAutoFit/>
          </a:bodyPr>
          <a:lstStyle/>
          <a:p>
            <a:r>
              <a:rPr lang="zh-TW" altLang="en-US" sz="4000" dirty="0">
                <a:solidFill>
                  <a:srgbClr val="92D050"/>
                </a:solidFill>
              </a:rPr>
              <a:t>謝謝觀看</a:t>
            </a:r>
          </a:p>
        </p:txBody>
      </p:sp>
      <p:sp>
        <p:nvSpPr>
          <p:cNvPr id="10" name="手繪多邊形: 圖案 9">
            <a:extLst>
              <a:ext uri="{FF2B5EF4-FFF2-40B4-BE49-F238E27FC236}">
                <a16:creationId xmlns:a16="http://schemas.microsoft.com/office/drawing/2014/main" id="{27500DE4-D2ED-43F9-887D-DC45499699CA}"/>
              </a:ext>
            </a:extLst>
          </p:cNvPr>
          <p:cNvSpPr/>
          <p:nvPr/>
        </p:nvSpPr>
        <p:spPr>
          <a:xfrm>
            <a:off x="5242264" y="4008933"/>
            <a:ext cx="3426780" cy="1500327"/>
          </a:xfrm>
          <a:custGeom>
            <a:avLst/>
            <a:gdLst>
              <a:gd name="connsiteX0" fmla="*/ 2840941 w 2840941"/>
              <a:gd name="connsiteY0" fmla="*/ 0 h 1500327"/>
              <a:gd name="connsiteX1" fmla="*/ 2832064 w 2840941"/>
              <a:gd name="connsiteY1" fmla="*/ 142043 h 1500327"/>
              <a:gd name="connsiteX2" fmla="*/ 2787675 w 2840941"/>
              <a:gd name="connsiteY2" fmla="*/ 239698 h 1500327"/>
              <a:gd name="connsiteX3" fmla="*/ 2610122 w 2840941"/>
              <a:gd name="connsiteY3" fmla="*/ 577049 h 1500327"/>
              <a:gd name="connsiteX4" fmla="*/ 2468079 w 2840941"/>
              <a:gd name="connsiteY4" fmla="*/ 781235 h 1500327"/>
              <a:gd name="connsiteX5" fmla="*/ 2166239 w 2840941"/>
              <a:gd name="connsiteY5" fmla="*/ 1083076 h 1500327"/>
              <a:gd name="connsiteX6" fmla="*/ 2006440 w 2840941"/>
              <a:gd name="connsiteY6" fmla="*/ 1207364 h 1500327"/>
              <a:gd name="connsiteX7" fmla="*/ 1669089 w 2840941"/>
              <a:gd name="connsiteY7" fmla="*/ 1438183 h 1500327"/>
              <a:gd name="connsiteX8" fmla="*/ 1562557 w 2840941"/>
              <a:gd name="connsiteY8" fmla="*/ 1482571 h 1500327"/>
              <a:gd name="connsiteX9" fmla="*/ 1358371 w 2840941"/>
              <a:gd name="connsiteY9" fmla="*/ 1500327 h 1500327"/>
              <a:gd name="connsiteX10" fmla="*/ 1154184 w 2840941"/>
              <a:gd name="connsiteY10" fmla="*/ 1429305 h 1500327"/>
              <a:gd name="connsiteX11" fmla="*/ 1074285 w 2840941"/>
              <a:gd name="connsiteY11" fmla="*/ 1402672 h 1500327"/>
              <a:gd name="connsiteX12" fmla="*/ 648157 w 2840941"/>
              <a:gd name="connsiteY12" fmla="*/ 1118587 h 1500327"/>
              <a:gd name="connsiteX13" fmla="*/ 470604 w 2840941"/>
              <a:gd name="connsiteY13" fmla="*/ 985422 h 1500327"/>
              <a:gd name="connsiteX14" fmla="*/ 426215 w 2840941"/>
              <a:gd name="connsiteY14" fmla="*/ 923278 h 1500327"/>
              <a:gd name="connsiteX15" fmla="*/ 346316 w 2840941"/>
              <a:gd name="connsiteY15" fmla="*/ 843379 h 1500327"/>
              <a:gd name="connsiteX16" fmla="*/ 159885 w 2840941"/>
              <a:gd name="connsiteY16" fmla="*/ 559294 h 1500327"/>
              <a:gd name="connsiteX17" fmla="*/ 71108 w 2840941"/>
              <a:gd name="connsiteY17" fmla="*/ 390618 h 1500327"/>
              <a:gd name="connsiteX18" fmla="*/ 62231 w 2840941"/>
              <a:gd name="connsiteY18" fmla="*/ 355107 h 1500327"/>
              <a:gd name="connsiteX19" fmla="*/ 26720 w 2840941"/>
              <a:gd name="connsiteY19" fmla="*/ 301841 h 1500327"/>
              <a:gd name="connsiteX20" fmla="*/ 17842 w 2840941"/>
              <a:gd name="connsiteY20" fmla="*/ 266331 h 1500327"/>
              <a:gd name="connsiteX21" fmla="*/ 87 w 2840941"/>
              <a:gd name="connsiteY21" fmla="*/ 239698 h 1500327"/>
              <a:gd name="connsiteX22" fmla="*/ 8965 w 2840941"/>
              <a:gd name="connsiteY22" fmla="*/ 239698 h 150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40941" h="1500327">
                <a:moveTo>
                  <a:pt x="2840941" y="0"/>
                </a:moveTo>
                <a:cubicBezTo>
                  <a:pt x="2837982" y="47348"/>
                  <a:pt x="2842355" y="95733"/>
                  <a:pt x="2832064" y="142043"/>
                </a:cubicBezTo>
                <a:cubicBezTo>
                  <a:pt x="2824307" y="176948"/>
                  <a:pt x="2801760" y="206832"/>
                  <a:pt x="2787675" y="239698"/>
                </a:cubicBezTo>
                <a:cubicBezTo>
                  <a:pt x="2700097" y="444046"/>
                  <a:pt x="2750953" y="363375"/>
                  <a:pt x="2610122" y="577049"/>
                </a:cubicBezTo>
                <a:cubicBezTo>
                  <a:pt x="2564495" y="646276"/>
                  <a:pt x="2519454" y="716160"/>
                  <a:pt x="2468079" y="781235"/>
                </a:cubicBezTo>
                <a:cubicBezTo>
                  <a:pt x="2410089" y="854689"/>
                  <a:pt x="2223791" y="1033097"/>
                  <a:pt x="2166239" y="1083076"/>
                </a:cubicBezTo>
                <a:cubicBezTo>
                  <a:pt x="2115289" y="1127322"/>
                  <a:pt x="2058531" y="1164466"/>
                  <a:pt x="2006440" y="1207364"/>
                </a:cubicBezTo>
                <a:cubicBezTo>
                  <a:pt x="1850840" y="1335505"/>
                  <a:pt x="1869827" y="1354543"/>
                  <a:pt x="1669089" y="1438183"/>
                </a:cubicBezTo>
                <a:cubicBezTo>
                  <a:pt x="1633578" y="1452979"/>
                  <a:pt x="1600280" y="1475026"/>
                  <a:pt x="1562557" y="1482571"/>
                </a:cubicBezTo>
                <a:cubicBezTo>
                  <a:pt x="1495565" y="1495970"/>
                  <a:pt x="1426433" y="1494408"/>
                  <a:pt x="1358371" y="1500327"/>
                </a:cubicBezTo>
                <a:cubicBezTo>
                  <a:pt x="1111110" y="1429681"/>
                  <a:pt x="1337682" y="1500666"/>
                  <a:pt x="1154184" y="1429305"/>
                </a:cubicBezTo>
                <a:cubicBezTo>
                  <a:pt x="1128019" y="1419130"/>
                  <a:pt x="1099395" y="1415227"/>
                  <a:pt x="1074285" y="1402672"/>
                </a:cubicBezTo>
                <a:cubicBezTo>
                  <a:pt x="873147" y="1302103"/>
                  <a:pt x="845867" y="1261926"/>
                  <a:pt x="648157" y="1118587"/>
                </a:cubicBezTo>
                <a:cubicBezTo>
                  <a:pt x="603467" y="1086187"/>
                  <a:pt x="513956" y="1032387"/>
                  <a:pt x="470604" y="985422"/>
                </a:cubicBezTo>
                <a:cubicBezTo>
                  <a:pt x="453337" y="966717"/>
                  <a:pt x="442978" y="942436"/>
                  <a:pt x="426215" y="923278"/>
                </a:cubicBezTo>
                <a:cubicBezTo>
                  <a:pt x="401413" y="894932"/>
                  <a:pt x="369739" y="872875"/>
                  <a:pt x="346316" y="843379"/>
                </a:cubicBezTo>
                <a:cubicBezTo>
                  <a:pt x="89777" y="520330"/>
                  <a:pt x="243089" y="725701"/>
                  <a:pt x="159885" y="559294"/>
                </a:cubicBezTo>
                <a:cubicBezTo>
                  <a:pt x="131470" y="502465"/>
                  <a:pt x="71108" y="390618"/>
                  <a:pt x="71108" y="390618"/>
                </a:cubicBezTo>
                <a:cubicBezTo>
                  <a:pt x="68149" y="378781"/>
                  <a:pt x="67688" y="366020"/>
                  <a:pt x="62231" y="355107"/>
                </a:cubicBezTo>
                <a:cubicBezTo>
                  <a:pt x="52688" y="336020"/>
                  <a:pt x="26720" y="301841"/>
                  <a:pt x="26720" y="301841"/>
                </a:cubicBezTo>
                <a:cubicBezTo>
                  <a:pt x="23761" y="290004"/>
                  <a:pt x="22648" y="277545"/>
                  <a:pt x="17842" y="266331"/>
                </a:cubicBezTo>
                <a:cubicBezTo>
                  <a:pt x="13639" y="256524"/>
                  <a:pt x="3461" y="249820"/>
                  <a:pt x="87" y="239698"/>
                </a:cubicBezTo>
                <a:cubicBezTo>
                  <a:pt x="-849" y="236891"/>
                  <a:pt x="6006" y="239698"/>
                  <a:pt x="8965" y="239698"/>
                </a:cubicBezTo>
              </a:path>
            </a:pathLst>
          </a:cu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0E0A9CA8-4F9B-4B1C-8940-8F9E5D50376E}"/>
              </a:ext>
            </a:extLst>
          </p:cNvPr>
          <p:cNvSpPr txBox="1"/>
          <p:nvPr/>
        </p:nvSpPr>
        <p:spPr>
          <a:xfrm>
            <a:off x="11137641" y="5996226"/>
            <a:ext cx="1054359" cy="861774"/>
          </a:xfrm>
          <a:prstGeom prst="rect">
            <a:avLst/>
          </a:prstGeom>
          <a:noFill/>
        </p:spPr>
        <p:txBody>
          <a:bodyPr wrap="square" rtlCol="0">
            <a:spAutoFit/>
          </a:bodyPr>
          <a:lstStyle/>
          <a:p>
            <a:r>
              <a:rPr lang="en-US" altLang="zh-TW" sz="5000" dirty="0"/>
              <a:t>19</a:t>
            </a:r>
            <a:endParaRPr lang="zh-TW" altLang="en-US" sz="5000" dirty="0"/>
          </a:p>
        </p:txBody>
      </p:sp>
    </p:spTree>
    <p:extLst>
      <p:ext uri="{BB962C8B-B14F-4D97-AF65-F5344CB8AC3E}">
        <p14:creationId xmlns:p14="http://schemas.microsoft.com/office/powerpoint/2010/main" val="147470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B19B591-7B7D-48D7-AB45-058739615CF5}"/>
              </a:ext>
            </a:extLst>
          </p:cNvPr>
          <p:cNvPicPr>
            <a:picLocks noChangeAspect="1"/>
          </p:cNvPicPr>
          <p:nvPr/>
        </p:nvPicPr>
        <p:blipFill>
          <a:blip r:embed="rId2"/>
          <a:stretch>
            <a:fillRect/>
          </a:stretch>
        </p:blipFill>
        <p:spPr>
          <a:xfrm>
            <a:off x="902313" y="157545"/>
            <a:ext cx="1855588" cy="7640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532FECB-BA31-45C9-83FB-969E997C0FCF}"/>
              </a:ext>
            </a:extLst>
          </p:cNvPr>
          <p:cNvSpPr txBox="1"/>
          <p:nvPr/>
        </p:nvSpPr>
        <p:spPr>
          <a:xfrm>
            <a:off x="1226777" y="198079"/>
            <a:ext cx="1855588" cy="86177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zh-TW" altLang="en-US" sz="3200" b="1" dirty="0">
                <a:ln/>
                <a:solidFill>
                  <a:schemeClr val="accent1">
                    <a:lumMod val="75000"/>
                  </a:schemeClr>
                </a:solidFill>
              </a:rPr>
              <a:t>目錄</a:t>
            </a:r>
            <a:endParaRPr lang="en-US" altLang="zh-TW" sz="3200" b="1" dirty="0">
              <a:ln/>
              <a:solidFill>
                <a:schemeClr val="accent1">
                  <a:lumMod val="75000"/>
                </a:schemeClr>
              </a:solidFill>
            </a:endParaRPr>
          </a:p>
          <a:p>
            <a:r>
              <a:rPr lang="zh-TW" altLang="en-US" b="1" dirty="0">
                <a:ln/>
                <a:solidFill>
                  <a:schemeClr val="accent4"/>
                </a:solidFill>
              </a:rPr>
              <a:t>    </a:t>
            </a:r>
          </a:p>
        </p:txBody>
      </p:sp>
      <p:sp>
        <p:nvSpPr>
          <p:cNvPr id="2" name="矩形 1">
            <a:extLst>
              <a:ext uri="{FF2B5EF4-FFF2-40B4-BE49-F238E27FC236}">
                <a16:creationId xmlns:a16="http://schemas.microsoft.com/office/drawing/2014/main" id="{7ADF0D35-AEFB-44B5-916E-186DF61A8552}"/>
              </a:ext>
            </a:extLst>
          </p:cNvPr>
          <p:cNvSpPr/>
          <p:nvPr/>
        </p:nvSpPr>
        <p:spPr>
          <a:xfrm>
            <a:off x="807868" y="1226589"/>
            <a:ext cx="5868139" cy="49128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77C53571-1F54-4F21-B816-AA89A2834129}"/>
              </a:ext>
            </a:extLst>
          </p:cNvPr>
          <p:cNvSpPr txBox="1"/>
          <p:nvPr/>
        </p:nvSpPr>
        <p:spPr>
          <a:xfrm>
            <a:off x="902313" y="1227405"/>
            <a:ext cx="8655729" cy="4708981"/>
          </a:xfrm>
          <a:prstGeom prst="rect">
            <a:avLst/>
          </a:prstGeom>
          <a:noFill/>
        </p:spPr>
        <p:txBody>
          <a:bodyPr wrap="square" rtlCol="0">
            <a:spAutoFit/>
          </a:bodyPr>
          <a:lstStyle/>
          <a:p>
            <a:r>
              <a:rPr lang="zh-TW" altLang="en-US" sz="5000" dirty="0">
                <a:ln>
                  <a:solidFill>
                    <a:sysClr val="windowText" lastClr="000000"/>
                  </a:solidFill>
                </a:ln>
                <a:solidFill>
                  <a:schemeClr val="bg2">
                    <a:lumMod val="50000"/>
                  </a:schemeClr>
                </a:solidFill>
              </a:rPr>
              <a:t>動機  </a:t>
            </a:r>
            <a:r>
              <a:rPr lang="en-US" altLang="zh-TW" sz="5000" dirty="0">
                <a:ln>
                  <a:solidFill>
                    <a:sysClr val="windowText" lastClr="000000"/>
                  </a:solidFill>
                </a:ln>
                <a:solidFill>
                  <a:schemeClr val="bg2">
                    <a:lumMod val="50000"/>
                  </a:schemeClr>
                </a:solidFill>
              </a:rPr>
              <a:t>Ep.3</a:t>
            </a:r>
          </a:p>
          <a:p>
            <a:r>
              <a:rPr lang="zh-TW" altLang="en-US" sz="5000" dirty="0">
                <a:ln>
                  <a:solidFill>
                    <a:sysClr val="windowText" lastClr="000000"/>
                  </a:solidFill>
                </a:ln>
                <a:solidFill>
                  <a:schemeClr val="bg2">
                    <a:lumMod val="50000"/>
                  </a:schemeClr>
                </a:solidFill>
              </a:rPr>
              <a:t>材料  </a:t>
            </a:r>
            <a:r>
              <a:rPr lang="en-US" altLang="zh-TW" sz="5000" dirty="0">
                <a:ln>
                  <a:solidFill>
                    <a:sysClr val="windowText" lastClr="000000"/>
                  </a:solidFill>
                </a:ln>
                <a:solidFill>
                  <a:schemeClr val="bg2">
                    <a:lumMod val="50000"/>
                  </a:schemeClr>
                </a:solidFill>
              </a:rPr>
              <a:t>Ep.4</a:t>
            </a:r>
          </a:p>
          <a:p>
            <a:r>
              <a:rPr lang="zh-TW" altLang="en-US" sz="5000" dirty="0">
                <a:ln>
                  <a:solidFill>
                    <a:sysClr val="windowText" lastClr="000000"/>
                  </a:solidFill>
                </a:ln>
                <a:solidFill>
                  <a:schemeClr val="bg2">
                    <a:lumMod val="50000"/>
                  </a:schemeClr>
                </a:solidFill>
              </a:rPr>
              <a:t>步驟  </a:t>
            </a:r>
            <a:r>
              <a:rPr lang="en-US" altLang="zh-TW" sz="5000" dirty="0">
                <a:ln>
                  <a:solidFill>
                    <a:sysClr val="windowText" lastClr="000000"/>
                  </a:solidFill>
                </a:ln>
                <a:solidFill>
                  <a:schemeClr val="bg2">
                    <a:lumMod val="50000"/>
                  </a:schemeClr>
                </a:solidFill>
              </a:rPr>
              <a:t>Ep.5</a:t>
            </a:r>
          </a:p>
          <a:p>
            <a:r>
              <a:rPr lang="zh-TW" altLang="en-US" sz="5000" dirty="0">
                <a:ln>
                  <a:solidFill>
                    <a:sysClr val="windowText" lastClr="000000"/>
                  </a:solidFill>
                </a:ln>
                <a:solidFill>
                  <a:schemeClr val="bg2">
                    <a:lumMod val="50000"/>
                  </a:schemeClr>
                </a:solidFill>
              </a:rPr>
              <a:t>製作芽菜料理</a:t>
            </a:r>
            <a:r>
              <a:rPr lang="en-US" altLang="zh-TW" sz="5000" dirty="0">
                <a:ln>
                  <a:solidFill>
                    <a:sysClr val="windowText" lastClr="000000"/>
                  </a:solidFill>
                </a:ln>
                <a:solidFill>
                  <a:schemeClr val="bg2">
                    <a:lumMod val="50000"/>
                  </a:schemeClr>
                </a:solidFill>
              </a:rPr>
              <a:t>Ep.9</a:t>
            </a:r>
          </a:p>
          <a:p>
            <a:r>
              <a:rPr lang="zh-TW" altLang="en-US" sz="5000" dirty="0">
                <a:ln>
                  <a:solidFill>
                    <a:sysClr val="windowText" lastClr="000000"/>
                  </a:solidFill>
                </a:ln>
                <a:solidFill>
                  <a:schemeClr val="bg2">
                    <a:lumMod val="50000"/>
                  </a:schemeClr>
                </a:solidFill>
              </a:rPr>
              <a:t>結果  </a:t>
            </a:r>
            <a:r>
              <a:rPr lang="en-US" altLang="zh-TW" sz="5000" dirty="0">
                <a:ln>
                  <a:solidFill>
                    <a:sysClr val="windowText" lastClr="000000"/>
                  </a:solidFill>
                </a:ln>
                <a:solidFill>
                  <a:schemeClr val="bg2">
                    <a:lumMod val="50000"/>
                  </a:schemeClr>
                </a:solidFill>
              </a:rPr>
              <a:t>Ep.14</a:t>
            </a:r>
          </a:p>
          <a:p>
            <a:r>
              <a:rPr lang="zh-TW" altLang="en-US" sz="5000" dirty="0">
                <a:ln>
                  <a:solidFill>
                    <a:sysClr val="windowText" lastClr="000000"/>
                  </a:solidFill>
                </a:ln>
                <a:solidFill>
                  <a:schemeClr val="bg2">
                    <a:lumMod val="50000"/>
                  </a:schemeClr>
                </a:solidFill>
              </a:rPr>
              <a:t>心得  </a:t>
            </a:r>
            <a:r>
              <a:rPr lang="en-US" altLang="zh-TW" sz="5000" dirty="0">
                <a:ln>
                  <a:solidFill>
                    <a:sysClr val="windowText" lastClr="000000"/>
                  </a:solidFill>
                </a:ln>
                <a:solidFill>
                  <a:schemeClr val="bg2">
                    <a:lumMod val="50000"/>
                  </a:schemeClr>
                </a:solidFill>
              </a:rPr>
              <a:t>Ep.18</a:t>
            </a:r>
            <a:endParaRPr lang="zh-TW" altLang="en-US" sz="5000" dirty="0">
              <a:ln>
                <a:solidFill>
                  <a:sysClr val="windowText" lastClr="000000"/>
                </a:solidFill>
              </a:ln>
              <a:solidFill>
                <a:schemeClr val="bg2">
                  <a:lumMod val="50000"/>
                </a:schemeClr>
              </a:solidFill>
            </a:endParaRPr>
          </a:p>
        </p:txBody>
      </p:sp>
      <p:pic>
        <p:nvPicPr>
          <p:cNvPr id="4098" name="Picture 2">
            <a:extLst>
              <a:ext uri="{FF2B5EF4-FFF2-40B4-BE49-F238E27FC236}">
                <a16:creationId xmlns:a16="http://schemas.microsoft.com/office/drawing/2014/main" id="{5B952DF9-451C-465B-93CE-11C3DC568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665" y="75460"/>
            <a:ext cx="4715200" cy="6707076"/>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201A40AD-42F9-45A7-A7BE-3C1DE2723941}"/>
              </a:ext>
            </a:extLst>
          </p:cNvPr>
          <p:cNvSpPr txBox="1"/>
          <p:nvPr/>
        </p:nvSpPr>
        <p:spPr>
          <a:xfrm>
            <a:off x="11630523" y="5892770"/>
            <a:ext cx="360784" cy="861774"/>
          </a:xfrm>
          <a:prstGeom prst="rect">
            <a:avLst/>
          </a:prstGeom>
          <a:noFill/>
        </p:spPr>
        <p:txBody>
          <a:bodyPr wrap="square" rtlCol="0">
            <a:spAutoFit/>
          </a:bodyPr>
          <a:lstStyle/>
          <a:p>
            <a:r>
              <a:rPr lang="en-US" altLang="zh-TW" sz="5000" dirty="0"/>
              <a:t>2</a:t>
            </a:r>
            <a:endParaRPr lang="zh-TW" altLang="en-US" sz="5000" dirty="0"/>
          </a:p>
        </p:txBody>
      </p:sp>
    </p:spTree>
    <p:extLst>
      <p:ext uri="{BB962C8B-B14F-4D97-AF65-F5344CB8AC3E}">
        <p14:creationId xmlns:p14="http://schemas.microsoft.com/office/powerpoint/2010/main" val="1370992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6E0AE20-4FEF-4D52-A779-6AFF10A1F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022" y="3832697"/>
            <a:ext cx="2805344" cy="26087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文字方塊 3">
            <a:extLst>
              <a:ext uri="{FF2B5EF4-FFF2-40B4-BE49-F238E27FC236}">
                <a16:creationId xmlns:a16="http://schemas.microsoft.com/office/drawing/2014/main" id="{67D2DF76-687B-44CA-84B3-1463E0F15F51}"/>
              </a:ext>
            </a:extLst>
          </p:cNvPr>
          <p:cNvSpPr txBox="1"/>
          <p:nvPr/>
        </p:nvSpPr>
        <p:spPr>
          <a:xfrm>
            <a:off x="1111249" y="1601874"/>
            <a:ext cx="9115827" cy="2554545"/>
          </a:xfrm>
          <a:prstGeom prst="rect">
            <a:avLst/>
          </a:prstGeom>
          <a:noFill/>
        </p:spPr>
        <p:txBody>
          <a:bodyPr wrap="square" rtlCol="0">
            <a:spAutoFit/>
          </a:bodyPr>
          <a:lstStyle/>
          <a:p>
            <a:r>
              <a:rPr lang="zh-TW" altLang="en-US" sz="3200" dirty="0"/>
              <a:t>我在網路上看到了許多種類的芽菜</a:t>
            </a:r>
            <a:r>
              <a:rPr lang="en-US" altLang="zh-TW" sz="3200" dirty="0"/>
              <a:t>,</a:t>
            </a:r>
            <a:r>
              <a:rPr lang="zh-TW" altLang="en-US" sz="3200" dirty="0"/>
              <a:t>我覺得芽菜是世界上最乾淨的菜</a:t>
            </a:r>
            <a:r>
              <a:rPr lang="en-US" altLang="zh-TW" sz="3200" dirty="0"/>
              <a:t>,</a:t>
            </a:r>
            <a:r>
              <a:rPr lang="zh-TW" altLang="en-US" sz="3200" dirty="0"/>
              <a:t>所以想親眼目睹它們的成長過程</a:t>
            </a:r>
            <a:r>
              <a:rPr lang="en-US" altLang="zh-TW" sz="3200" dirty="0"/>
              <a:t>,</a:t>
            </a:r>
            <a:r>
              <a:rPr lang="zh-TW" altLang="en-US" sz="3200" dirty="0"/>
              <a:t>而且種子在發芽的過程會釋放許多能量</a:t>
            </a:r>
            <a:r>
              <a:rPr lang="en-US" altLang="zh-TW" sz="3200" dirty="0"/>
              <a:t>,</a:t>
            </a:r>
            <a:r>
              <a:rPr lang="zh-TW" altLang="en-US" sz="3200" dirty="0"/>
              <a:t>因此芽菜有許多營養素和抗氧化物</a:t>
            </a:r>
            <a:r>
              <a:rPr lang="en-US" altLang="zh-TW" sz="3200" dirty="0"/>
              <a:t>,</a:t>
            </a:r>
            <a:r>
              <a:rPr lang="zh-TW" altLang="en-US" sz="3200" dirty="0"/>
              <a:t>所以除了種植芽菜以外</a:t>
            </a:r>
            <a:r>
              <a:rPr lang="en-US" altLang="zh-TW" sz="3200" dirty="0"/>
              <a:t>,</a:t>
            </a:r>
            <a:r>
              <a:rPr lang="zh-TW" altLang="en-US" sz="3200" dirty="0"/>
              <a:t>我也想跟媽媽一起製作許多芽菜料理。</a:t>
            </a:r>
          </a:p>
        </p:txBody>
      </p:sp>
      <p:pic>
        <p:nvPicPr>
          <p:cNvPr id="8" name="圖片 7">
            <a:extLst>
              <a:ext uri="{FF2B5EF4-FFF2-40B4-BE49-F238E27FC236}">
                <a16:creationId xmlns:a16="http://schemas.microsoft.com/office/drawing/2014/main" id="{6EB66B34-66AF-44CC-A8C9-11576C593CAC}"/>
              </a:ext>
            </a:extLst>
          </p:cNvPr>
          <p:cNvPicPr>
            <a:picLocks noChangeAspect="1"/>
          </p:cNvPicPr>
          <p:nvPr/>
        </p:nvPicPr>
        <p:blipFill>
          <a:blip r:embed="rId3"/>
          <a:stretch>
            <a:fillRect/>
          </a:stretch>
        </p:blipFill>
        <p:spPr>
          <a:xfrm>
            <a:off x="1327723" y="366521"/>
            <a:ext cx="1810669" cy="8413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文字方塊 4">
            <a:extLst>
              <a:ext uri="{FF2B5EF4-FFF2-40B4-BE49-F238E27FC236}">
                <a16:creationId xmlns:a16="http://schemas.microsoft.com/office/drawing/2014/main" id="{4B7B95ED-1741-4EDA-90B5-1E086A198E5E}"/>
              </a:ext>
            </a:extLst>
          </p:cNvPr>
          <p:cNvSpPr txBox="1"/>
          <p:nvPr/>
        </p:nvSpPr>
        <p:spPr>
          <a:xfrm>
            <a:off x="11597951" y="5831633"/>
            <a:ext cx="233265" cy="861774"/>
          </a:xfrm>
          <a:prstGeom prst="rect">
            <a:avLst/>
          </a:prstGeom>
          <a:noFill/>
        </p:spPr>
        <p:txBody>
          <a:bodyPr wrap="square" rtlCol="0">
            <a:spAutoFit/>
          </a:bodyPr>
          <a:lstStyle/>
          <a:p>
            <a:r>
              <a:rPr lang="en-US" altLang="zh-TW" sz="5000" dirty="0"/>
              <a:t>3</a:t>
            </a:r>
            <a:endParaRPr lang="zh-TW" altLang="en-US" sz="5000" dirty="0"/>
          </a:p>
        </p:txBody>
      </p:sp>
    </p:spTree>
    <p:extLst>
      <p:ext uri="{BB962C8B-B14F-4D97-AF65-F5344CB8AC3E}">
        <p14:creationId xmlns:p14="http://schemas.microsoft.com/office/powerpoint/2010/main" val="3285607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675A431-F1E3-47E3-9F19-DD26968EBE30}"/>
              </a:ext>
            </a:extLst>
          </p:cNvPr>
          <p:cNvSpPr txBox="1"/>
          <p:nvPr/>
        </p:nvSpPr>
        <p:spPr>
          <a:xfrm>
            <a:off x="1828801" y="2139312"/>
            <a:ext cx="8521002" cy="3539430"/>
          </a:xfrm>
          <a:prstGeom prst="rect">
            <a:avLst/>
          </a:prstGeom>
          <a:noFill/>
        </p:spPr>
        <p:txBody>
          <a:bodyPr wrap="square" rtlCol="0">
            <a:spAutoFit/>
            <a:scene3d>
              <a:camera prst="orthographicFront"/>
              <a:lightRig rig="threePt" dir="t"/>
            </a:scene3d>
            <a:sp3d extrusionH="57150">
              <a:bevelT w="38100" h="38100"/>
            </a:sp3d>
          </a:bodyPr>
          <a:lstStyle/>
          <a:p>
            <a:pPr marL="457200" indent="-457200">
              <a:buFont typeface="Arial" panose="020B0604020202020204" pitchFamily="34" charset="0"/>
              <a:buChar char="•"/>
            </a:pPr>
            <a:r>
              <a:rPr lang="zh-TW" altLang="en-US" sz="3200" dirty="0"/>
              <a:t>各樣的種子</a:t>
            </a:r>
            <a:r>
              <a:rPr lang="en-US" altLang="zh-TW" sz="3200" dirty="0"/>
              <a:t>:[</a:t>
            </a:r>
            <a:r>
              <a:rPr lang="zh-TW" altLang="en-US" sz="3200" dirty="0"/>
              <a:t>苜宿芽</a:t>
            </a:r>
            <a:r>
              <a:rPr lang="en-US" altLang="zh-TW" sz="3200" dirty="0"/>
              <a:t>,</a:t>
            </a:r>
            <a:r>
              <a:rPr lang="zh-TW" altLang="en-US" sz="3200" dirty="0"/>
              <a:t>紅莖蘿蔔</a:t>
            </a:r>
            <a:r>
              <a:rPr lang="en-US" altLang="zh-TW" sz="3200" dirty="0"/>
              <a:t>,</a:t>
            </a:r>
            <a:r>
              <a:rPr lang="zh-TW" altLang="en-US" sz="3200" dirty="0"/>
              <a:t>豌豆</a:t>
            </a:r>
            <a:r>
              <a:rPr lang="en-US" altLang="zh-TW" sz="3200" dirty="0"/>
              <a:t>,</a:t>
            </a:r>
            <a:r>
              <a:rPr lang="zh-TW" altLang="en-US" sz="3200" dirty="0"/>
              <a:t>花生</a:t>
            </a:r>
            <a:r>
              <a:rPr lang="en-US" altLang="zh-TW" sz="3200" dirty="0"/>
              <a:t>,</a:t>
            </a:r>
            <a:r>
              <a:rPr lang="zh-TW" altLang="en-US" sz="3200" dirty="0"/>
              <a:t>空心菜</a:t>
            </a:r>
            <a:r>
              <a:rPr lang="en-US" altLang="zh-TW" sz="3200" dirty="0"/>
              <a:t>,</a:t>
            </a:r>
            <a:r>
              <a:rPr lang="zh-TW" altLang="en-US" sz="3200" dirty="0"/>
              <a:t>蕎麥</a:t>
            </a:r>
            <a:r>
              <a:rPr lang="en-US" altLang="zh-TW" sz="3200" dirty="0"/>
              <a:t>,</a:t>
            </a:r>
            <a:r>
              <a:rPr lang="zh-TW" altLang="en-US" sz="3200" dirty="0"/>
              <a:t>葵花子</a:t>
            </a:r>
            <a:r>
              <a:rPr lang="en-US" altLang="zh-TW" sz="3200" dirty="0"/>
              <a:t>,</a:t>
            </a:r>
            <a:r>
              <a:rPr lang="zh-TW" altLang="en-US" sz="3200" dirty="0"/>
              <a:t>芝麻</a:t>
            </a:r>
            <a:r>
              <a:rPr lang="en-US" altLang="zh-TW" sz="3200" dirty="0"/>
              <a:t>,</a:t>
            </a:r>
            <a:r>
              <a:rPr lang="zh-TW" altLang="en-US" sz="3200" dirty="0"/>
              <a:t>紫莖高麗菜</a:t>
            </a:r>
            <a:r>
              <a:rPr lang="en-US" altLang="zh-TW" sz="3200" dirty="0"/>
              <a:t>…..]</a:t>
            </a:r>
          </a:p>
          <a:p>
            <a:pPr marL="457200" indent="-457200">
              <a:buFont typeface="Arial" panose="020B0604020202020204" pitchFamily="34" charset="0"/>
              <a:buChar char="•"/>
            </a:pPr>
            <a:r>
              <a:rPr lang="zh-TW" altLang="en-US" sz="3200" dirty="0"/>
              <a:t>容器數個</a:t>
            </a:r>
            <a:endParaRPr lang="en-US" altLang="zh-TW" sz="3200" dirty="0"/>
          </a:p>
          <a:p>
            <a:pPr marL="457200" indent="-457200">
              <a:buFont typeface="Arial" panose="020B0604020202020204" pitchFamily="34" charset="0"/>
              <a:buChar char="•"/>
            </a:pPr>
            <a:r>
              <a:rPr lang="zh-TW" altLang="en-US" sz="3200" dirty="0"/>
              <a:t>玻璃罐</a:t>
            </a:r>
            <a:endParaRPr lang="en-US" altLang="zh-TW" sz="3200" dirty="0"/>
          </a:p>
          <a:p>
            <a:pPr marL="457200" indent="-457200">
              <a:buFont typeface="Arial" panose="020B0604020202020204" pitchFamily="34" charset="0"/>
              <a:buChar char="•"/>
            </a:pPr>
            <a:r>
              <a:rPr lang="zh-TW" altLang="en-US" sz="3200" dirty="0"/>
              <a:t>紗布</a:t>
            </a:r>
            <a:endParaRPr lang="en-US" altLang="zh-TW" sz="3200" dirty="0"/>
          </a:p>
          <a:p>
            <a:pPr marL="457200" indent="-457200">
              <a:buFont typeface="Arial" panose="020B0604020202020204" pitchFamily="34" charset="0"/>
              <a:buChar char="•"/>
            </a:pPr>
            <a:r>
              <a:rPr lang="zh-TW" altLang="en-US" sz="3200" dirty="0"/>
              <a:t>水，土</a:t>
            </a:r>
            <a:endParaRPr lang="en-US" altLang="zh-TW" sz="3200" dirty="0"/>
          </a:p>
          <a:p>
            <a:pPr marL="457200" indent="-457200">
              <a:buFont typeface="Arial" panose="020B0604020202020204" pitchFamily="34" charset="0"/>
              <a:buChar char="•"/>
            </a:pPr>
            <a:r>
              <a:rPr lang="zh-TW" altLang="en-US" sz="3200" dirty="0"/>
              <a:t>噴水器</a:t>
            </a:r>
          </a:p>
        </p:txBody>
      </p:sp>
      <p:sp>
        <p:nvSpPr>
          <p:cNvPr id="5" name="文字方塊 4">
            <a:extLst>
              <a:ext uri="{FF2B5EF4-FFF2-40B4-BE49-F238E27FC236}">
                <a16:creationId xmlns:a16="http://schemas.microsoft.com/office/drawing/2014/main" id="{BAB1E6B2-609E-494C-AE36-E2011306C692}"/>
              </a:ext>
            </a:extLst>
          </p:cNvPr>
          <p:cNvSpPr txBox="1"/>
          <p:nvPr/>
        </p:nvSpPr>
        <p:spPr>
          <a:xfrm flipH="1">
            <a:off x="11237798" y="6019060"/>
            <a:ext cx="504621" cy="861774"/>
          </a:xfrm>
          <a:prstGeom prst="rect">
            <a:avLst/>
          </a:prstGeom>
          <a:noFill/>
        </p:spPr>
        <p:txBody>
          <a:bodyPr wrap="square" rtlCol="0">
            <a:spAutoFit/>
          </a:bodyPr>
          <a:lstStyle/>
          <a:p>
            <a:r>
              <a:rPr lang="en-US" altLang="zh-TW" sz="5000" dirty="0"/>
              <a:t>4</a:t>
            </a:r>
            <a:endParaRPr lang="zh-TW" altLang="en-US" sz="5000" dirty="0"/>
          </a:p>
        </p:txBody>
      </p:sp>
      <p:pic>
        <p:nvPicPr>
          <p:cNvPr id="10" name="圖片 9">
            <a:extLst>
              <a:ext uri="{FF2B5EF4-FFF2-40B4-BE49-F238E27FC236}">
                <a16:creationId xmlns:a16="http://schemas.microsoft.com/office/drawing/2014/main" id="{E01B5A03-08AD-4772-A049-F10EC76583C5}"/>
              </a:ext>
            </a:extLst>
          </p:cNvPr>
          <p:cNvPicPr>
            <a:picLocks noChangeAspect="1"/>
          </p:cNvPicPr>
          <p:nvPr/>
        </p:nvPicPr>
        <p:blipFill>
          <a:blip r:embed="rId2"/>
          <a:stretch>
            <a:fillRect/>
          </a:stretch>
        </p:blipFill>
        <p:spPr>
          <a:xfrm>
            <a:off x="1366473" y="557449"/>
            <a:ext cx="1932599" cy="9693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圖片 1">
            <a:extLst>
              <a:ext uri="{FF2B5EF4-FFF2-40B4-BE49-F238E27FC236}">
                <a16:creationId xmlns:a16="http://schemas.microsoft.com/office/drawing/2014/main" id="{3C83DC6D-99D6-4493-A796-5F43B0455EF3}"/>
              </a:ext>
            </a:extLst>
          </p:cNvPr>
          <p:cNvPicPr>
            <a:picLocks noChangeAspect="1"/>
          </p:cNvPicPr>
          <p:nvPr/>
        </p:nvPicPr>
        <p:blipFill>
          <a:blip r:embed="rId3"/>
          <a:stretch>
            <a:fillRect/>
          </a:stretch>
        </p:blipFill>
        <p:spPr>
          <a:xfrm>
            <a:off x="8616518" y="3249048"/>
            <a:ext cx="2621280" cy="3487403"/>
          </a:xfrm>
          <a:prstGeom prst="rect">
            <a:avLst/>
          </a:prstGeom>
          <a:ln>
            <a:solidFill>
              <a:schemeClr val="tx2">
                <a:lumMod val="75000"/>
              </a:schemeClr>
            </a:solidFill>
          </a:ln>
        </p:spPr>
      </p:pic>
    </p:spTree>
    <p:extLst>
      <p:ext uri="{BB962C8B-B14F-4D97-AF65-F5344CB8AC3E}">
        <p14:creationId xmlns:p14="http://schemas.microsoft.com/office/powerpoint/2010/main" val="3870824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FC0019A2-46D1-4383-A353-A7FF7424BEF3}"/>
              </a:ext>
            </a:extLst>
          </p:cNvPr>
          <p:cNvSpPr txBox="1"/>
          <p:nvPr/>
        </p:nvSpPr>
        <p:spPr>
          <a:xfrm>
            <a:off x="11203619" y="5894773"/>
            <a:ext cx="603682" cy="861774"/>
          </a:xfrm>
          <a:prstGeom prst="rect">
            <a:avLst/>
          </a:prstGeom>
          <a:noFill/>
        </p:spPr>
        <p:txBody>
          <a:bodyPr wrap="square" rtlCol="0">
            <a:spAutoFit/>
          </a:bodyPr>
          <a:lstStyle/>
          <a:p>
            <a:r>
              <a:rPr lang="en-US" altLang="zh-TW" sz="5000" dirty="0"/>
              <a:t>5</a:t>
            </a:r>
            <a:endParaRPr lang="zh-TW" altLang="en-US" sz="5000" dirty="0"/>
          </a:p>
        </p:txBody>
      </p:sp>
      <p:pic>
        <p:nvPicPr>
          <p:cNvPr id="7" name="圖片 6">
            <a:extLst>
              <a:ext uri="{FF2B5EF4-FFF2-40B4-BE49-F238E27FC236}">
                <a16:creationId xmlns:a16="http://schemas.microsoft.com/office/drawing/2014/main" id="{372C9F5E-3D0D-4EB1-870E-DE9F0A58808B}"/>
              </a:ext>
            </a:extLst>
          </p:cNvPr>
          <p:cNvPicPr>
            <a:picLocks noChangeAspect="1"/>
          </p:cNvPicPr>
          <p:nvPr/>
        </p:nvPicPr>
        <p:blipFill>
          <a:blip r:embed="rId2"/>
          <a:stretch>
            <a:fillRect/>
          </a:stretch>
        </p:blipFill>
        <p:spPr>
          <a:xfrm>
            <a:off x="2774595" y="853042"/>
            <a:ext cx="5931922" cy="920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文字方塊 1">
            <a:extLst>
              <a:ext uri="{FF2B5EF4-FFF2-40B4-BE49-F238E27FC236}">
                <a16:creationId xmlns:a16="http://schemas.microsoft.com/office/drawing/2014/main" id="{123A02D3-DADF-401D-90A1-541DC32A4A82}"/>
              </a:ext>
            </a:extLst>
          </p:cNvPr>
          <p:cNvSpPr txBox="1"/>
          <p:nvPr/>
        </p:nvSpPr>
        <p:spPr>
          <a:xfrm>
            <a:off x="2512381" y="2148396"/>
            <a:ext cx="6194136" cy="2862322"/>
          </a:xfrm>
          <a:prstGeom prst="rect">
            <a:avLst/>
          </a:prstGeom>
          <a:noFill/>
        </p:spPr>
        <p:txBody>
          <a:bodyPr wrap="square" rtlCol="0">
            <a:spAutoFit/>
          </a:bodyPr>
          <a:lstStyle/>
          <a:p>
            <a:r>
              <a:rPr lang="en-US" altLang="zh-TW" sz="3000" dirty="0"/>
              <a:t>1. </a:t>
            </a:r>
            <a:r>
              <a:rPr lang="zh-TW" altLang="en-US" sz="3000" dirty="0"/>
              <a:t>上網購買芽菜種子</a:t>
            </a:r>
          </a:p>
          <a:p>
            <a:r>
              <a:rPr lang="en-US" altLang="zh-TW" sz="3000" dirty="0"/>
              <a:t>2.</a:t>
            </a:r>
            <a:r>
              <a:rPr lang="zh-TW" altLang="en-US" sz="3000" dirty="0"/>
              <a:t>上網搜尋種植芽菜的資料</a:t>
            </a:r>
          </a:p>
          <a:p>
            <a:r>
              <a:rPr lang="en-US" altLang="zh-TW" sz="3000" dirty="0"/>
              <a:t>3.</a:t>
            </a:r>
            <a:r>
              <a:rPr lang="zh-TW" altLang="en-US" sz="3000" dirty="0"/>
              <a:t>準備種芽菜的器具</a:t>
            </a:r>
          </a:p>
          <a:p>
            <a:r>
              <a:rPr lang="en-US" altLang="zh-TW" sz="3000" dirty="0"/>
              <a:t>4.</a:t>
            </a:r>
            <a:r>
              <a:rPr lang="zh-TW" altLang="en-US" sz="3000" dirty="0"/>
              <a:t>種植並拍照記錄</a:t>
            </a:r>
          </a:p>
          <a:p>
            <a:r>
              <a:rPr lang="en-US" altLang="zh-TW" sz="3000" dirty="0"/>
              <a:t>5.</a:t>
            </a:r>
            <a:r>
              <a:rPr lang="zh-TW" altLang="en-US" sz="3000" dirty="0"/>
              <a:t>收成</a:t>
            </a:r>
          </a:p>
          <a:p>
            <a:r>
              <a:rPr lang="en-US" altLang="zh-TW" sz="3000" dirty="0"/>
              <a:t>6.</a:t>
            </a:r>
            <a:r>
              <a:rPr lang="zh-TW" altLang="en-US" sz="3000" dirty="0"/>
              <a:t>製作芽菜料理</a:t>
            </a:r>
          </a:p>
        </p:txBody>
      </p:sp>
      <p:pic>
        <p:nvPicPr>
          <p:cNvPr id="4" name="圖片 3">
            <a:extLst>
              <a:ext uri="{FF2B5EF4-FFF2-40B4-BE49-F238E27FC236}">
                <a16:creationId xmlns:a16="http://schemas.microsoft.com/office/drawing/2014/main" id="{24B30ABA-8941-4D2C-93F8-2345A9AE77D0}"/>
              </a:ext>
            </a:extLst>
          </p:cNvPr>
          <p:cNvPicPr>
            <a:picLocks noChangeAspect="1"/>
          </p:cNvPicPr>
          <p:nvPr/>
        </p:nvPicPr>
        <p:blipFill>
          <a:blip r:embed="rId3"/>
          <a:stretch>
            <a:fillRect/>
          </a:stretch>
        </p:blipFill>
        <p:spPr>
          <a:xfrm>
            <a:off x="6432512" y="3579557"/>
            <a:ext cx="4548010" cy="3103133"/>
          </a:xfrm>
          <a:prstGeom prst="rect">
            <a:avLst/>
          </a:prstGeom>
        </p:spPr>
      </p:pic>
    </p:spTree>
    <p:extLst>
      <p:ext uri="{BB962C8B-B14F-4D97-AF65-F5344CB8AC3E}">
        <p14:creationId xmlns:p14="http://schemas.microsoft.com/office/powerpoint/2010/main" val="592158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A2058D4-E0AB-494C-9965-CE24214F887F}"/>
              </a:ext>
            </a:extLst>
          </p:cNvPr>
          <p:cNvSpPr txBox="1"/>
          <p:nvPr/>
        </p:nvSpPr>
        <p:spPr>
          <a:xfrm>
            <a:off x="4080893" y="695422"/>
            <a:ext cx="2712720" cy="400110"/>
          </a:xfrm>
          <a:prstGeom prst="rect">
            <a:avLst/>
          </a:prstGeom>
          <a:noFill/>
        </p:spPr>
        <p:txBody>
          <a:bodyPr wrap="square" rtlCol="0">
            <a:spAutoFit/>
          </a:bodyPr>
          <a:lstStyle/>
          <a:p>
            <a:r>
              <a:rPr lang="zh-TW" altLang="en-US" sz="2000" dirty="0"/>
              <a:t>               </a:t>
            </a:r>
            <a:endParaRPr lang="zh-TW" altLang="en-US" sz="3000" dirty="0">
              <a:solidFill>
                <a:schemeClr val="bg1">
                  <a:lumMod val="95000"/>
                </a:schemeClr>
              </a:solidFill>
            </a:endParaRPr>
          </a:p>
        </p:txBody>
      </p:sp>
      <p:sp>
        <p:nvSpPr>
          <p:cNvPr id="5" name="文字方塊 4">
            <a:extLst>
              <a:ext uri="{FF2B5EF4-FFF2-40B4-BE49-F238E27FC236}">
                <a16:creationId xmlns:a16="http://schemas.microsoft.com/office/drawing/2014/main" id="{C4F6A13A-9382-4856-95BD-B322CD769CDF}"/>
              </a:ext>
            </a:extLst>
          </p:cNvPr>
          <p:cNvSpPr txBox="1"/>
          <p:nvPr/>
        </p:nvSpPr>
        <p:spPr>
          <a:xfrm>
            <a:off x="2152368" y="1164134"/>
            <a:ext cx="6035040" cy="1631216"/>
          </a:xfrm>
          <a:prstGeom prst="rect">
            <a:avLst/>
          </a:prstGeom>
          <a:noFill/>
        </p:spPr>
        <p:txBody>
          <a:bodyPr wrap="square">
            <a:spAutoFit/>
          </a:bodyPr>
          <a:lstStyle/>
          <a:p>
            <a:r>
              <a:rPr lang="zh-TW" altLang="en-US" sz="2800" dirty="0"/>
              <a:t>種植方法分為土耕和水耕</a:t>
            </a:r>
            <a:endParaRPr lang="en-US" altLang="zh-TW" sz="2800" dirty="0"/>
          </a:p>
          <a:p>
            <a:endParaRPr lang="zh-TW" altLang="en-US" sz="2000" dirty="0"/>
          </a:p>
          <a:p>
            <a:r>
              <a:rPr lang="zh-TW" altLang="en-US" sz="2400" b="1" dirty="0">
                <a:solidFill>
                  <a:schemeClr val="accent3"/>
                </a:solidFill>
              </a:rPr>
              <a:t>土耕</a:t>
            </a:r>
            <a:r>
              <a:rPr lang="zh-TW" altLang="en-US" sz="2400" dirty="0"/>
              <a:t>步驟</a:t>
            </a:r>
            <a:r>
              <a:rPr lang="en-US" altLang="zh-TW" sz="1400" dirty="0"/>
              <a:t>:</a:t>
            </a:r>
          </a:p>
          <a:p>
            <a:endParaRPr lang="en-US" altLang="zh-TW" sz="1400" dirty="0"/>
          </a:p>
          <a:p>
            <a:endParaRPr lang="en-US" altLang="zh-TW" sz="1400" dirty="0"/>
          </a:p>
        </p:txBody>
      </p:sp>
      <p:pic>
        <p:nvPicPr>
          <p:cNvPr id="2" name="圖片 1">
            <a:extLst>
              <a:ext uri="{FF2B5EF4-FFF2-40B4-BE49-F238E27FC236}">
                <a16:creationId xmlns:a16="http://schemas.microsoft.com/office/drawing/2014/main" id="{7694F73C-1C91-4CE5-89B3-EA4D64CA2113}"/>
              </a:ext>
            </a:extLst>
          </p:cNvPr>
          <p:cNvPicPr>
            <a:picLocks noChangeAspect="1"/>
          </p:cNvPicPr>
          <p:nvPr/>
        </p:nvPicPr>
        <p:blipFill>
          <a:blip r:embed="rId2"/>
          <a:stretch>
            <a:fillRect/>
          </a:stretch>
        </p:blipFill>
        <p:spPr>
          <a:xfrm>
            <a:off x="3675756" y="-227954"/>
            <a:ext cx="6456224" cy="1603387"/>
          </a:xfrm>
          <a:prstGeom prst="rect">
            <a:avLst/>
          </a:prstGeom>
        </p:spPr>
      </p:pic>
      <p:pic>
        <p:nvPicPr>
          <p:cNvPr id="9" name="圖片 8">
            <a:extLst>
              <a:ext uri="{FF2B5EF4-FFF2-40B4-BE49-F238E27FC236}">
                <a16:creationId xmlns:a16="http://schemas.microsoft.com/office/drawing/2014/main" id="{A13A5CA7-C404-430F-9E0D-F419DE6F0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298" y="2500635"/>
            <a:ext cx="2860845" cy="3815809"/>
          </a:xfrm>
          <a:prstGeom prst="rect">
            <a:avLst/>
          </a:prstGeom>
        </p:spPr>
      </p:pic>
      <p:sp>
        <p:nvSpPr>
          <p:cNvPr id="11" name="文字方塊 10">
            <a:extLst>
              <a:ext uri="{FF2B5EF4-FFF2-40B4-BE49-F238E27FC236}">
                <a16:creationId xmlns:a16="http://schemas.microsoft.com/office/drawing/2014/main" id="{AD8DAF90-8F33-4755-9454-3A8EBB9C69F9}"/>
              </a:ext>
            </a:extLst>
          </p:cNvPr>
          <p:cNvSpPr txBox="1"/>
          <p:nvPr/>
        </p:nvSpPr>
        <p:spPr>
          <a:xfrm>
            <a:off x="5724035" y="2500635"/>
            <a:ext cx="3435659" cy="646331"/>
          </a:xfrm>
          <a:prstGeom prst="rect">
            <a:avLst/>
          </a:prstGeom>
          <a:noFill/>
        </p:spPr>
        <p:txBody>
          <a:bodyPr wrap="square" rtlCol="0">
            <a:spAutoFit/>
          </a:bodyPr>
          <a:lstStyle/>
          <a:p>
            <a:r>
              <a:rPr lang="en-US" altLang="zh-TW" dirty="0"/>
              <a:t>1.</a:t>
            </a:r>
            <a:r>
              <a:rPr lang="zh-TW" altLang="en-US" dirty="0"/>
              <a:t>準備排水好的容器，在回收的塑膠盒底部戳洞。</a:t>
            </a:r>
          </a:p>
        </p:txBody>
      </p:sp>
      <p:sp>
        <p:nvSpPr>
          <p:cNvPr id="3" name="文字方塊 2">
            <a:extLst>
              <a:ext uri="{FF2B5EF4-FFF2-40B4-BE49-F238E27FC236}">
                <a16:creationId xmlns:a16="http://schemas.microsoft.com/office/drawing/2014/main" id="{D7E4CC31-9021-4694-AFFD-8955FC2495D3}"/>
              </a:ext>
            </a:extLst>
          </p:cNvPr>
          <p:cNvSpPr txBox="1"/>
          <p:nvPr/>
        </p:nvSpPr>
        <p:spPr>
          <a:xfrm>
            <a:off x="11346024" y="5980542"/>
            <a:ext cx="447870" cy="861774"/>
          </a:xfrm>
          <a:prstGeom prst="rect">
            <a:avLst/>
          </a:prstGeom>
          <a:noFill/>
        </p:spPr>
        <p:txBody>
          <a:bodyPr wrap="square" rtlCol="0">
            <a:spAutoFit/>
          </a:bodyPr>
          <a:lstStyle/>
          <a:p>
            <a:r>
              <a:rPr lang="en-US" altLang="zh-TW" sz="5000" dirty="0"/>
              <a:t>6</a:t>
            </a:r>
            <a:endParaRPr lang="zh-TW" altLang="en-US" sz="5000" dirty="0"/>
          </a:p>
        </p:txBody>
      </p:sp>
    </p:spTree>
    <p:extLst>
      <p:ext uri="{BB962C8B-B14F-4D97-AF65-F5344CB8AC3E}">
        <p14:creationId xmlns:p14="http://schemas.microsoft.com/office/powerpoint/2010/main" val="12408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04E9071-4437-43CD-BC8D-2D59461BB30D}"/>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355104" y="133166"/>
            <a:ext cx="2880000" cy="2520000"/>
          </a:xfrm>
          <a:prstGeom prst="rect">
            <a:avLst/>
          </a:prstGeom>
        </p:spPr>
      </p:pic>
      <p:sp>
        <p:nvSpPr>
          <p:cNvPr id="5" name="文字方塊 4">
            <a:extLst>
              <a:ext uri="{FF2B5EF4-FFF2-40B4-BE49-F238E27FC236}">
                <a16:creationId xmlns:a16="http://schemas.microsoft.com/office/drawing/2014/main" id="{D15F4B91-5E55-4449-B7F1-2ADCEA1B6139}"/>
              </a:ext>
            </a:extLst>
          </p:cNvPr>
          <p:cNvSpPr txBox="1"/>
          <p:nvPr/>
        </p:nvSpPr>
        <p:spPr>
          <a:xfrm>
            <a:off x="3379465" y="406594"/>
            <a:ext cx="2148397" cy="369332"/>
          </a:xfrm>
          <a:prstGeom prst="rect">
            <a:avLst/>
          </a:prstGeom>
          <a:noFill/>
        </p:spPr>
        <p:txBody>
          <a:bodyPr wrap="square" rtlCol="0">
            <a:spAutoFit/>
          </a:bodyPr>
          <a:lstStyle/>
          <a:p>
            <a:r>
              <a:rPr lang="en-US" altLang="zh-TW" dirty="0"/>
              <a:t>2.</a:t>
            </a:r>
            <a:r>
              <a:rPr lang="zh-TW" altLang="en-US" dirty="0"/>
              <a:t>鋪上</a:t>
            </a:r>
            <a:r>
              <a:rPr lang="en-US" altLang="zh-TW" dirty="0"/>
              <a:t>2~3</a:t>
            </a:r>
            <a:r>
              <a:rPr lang="zh-TW" altLang="en-US" dirty="0"/>
              <a:t>公分的土</a:t>
            </a:r>
          </a:p>
        </p:txBody>
      </p:sp>
      <p:pic>
        <p:nvPicPr>
          <p:cNvPr id="7" name="圖片 6">
            <a:extLst>
              <a:ext uri="{FF2B5EF4-FFF2-40B4-BE49-F238E27FC236}">
                <a16:creationId xmlns:a16="http://schemas.microsoft.com/office/drawing/2014/main" id="{473EC61A-1A79-4406-9687-80C468EBF3CD}"/>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355104" y="3034424"/>
            <a:ext cx="2880000" cy="2520000"/>
          </a:xfrm>
          <a:prstGeom prst="rect">
            <a:avLst/>
          </a:prstGeom>
        </p:spPr>
      </p:pic>
      <p:sp>
        <p:nvSpPr>
          <p:cNvPr id="10" name="文字方塊 9">
            <a:extLst>
              <a:ext uri="{FF2B5EF4-FFF2-40B4-BE49-F238E27FC236}">
                <a16:creationId xmlns:a16="http://schemas.microsoft.com/office/drawing/2014/main" id="{5DFBDED9-4F3B-46E9-8AB2-4DDC16355B61}"/>
              </a:ext>
            </a:extLst>
          </p:cNvPr>
          <p:cNvSpPr txBox="1"/>
          <p:nvPr/>
        </p:nvSpPr>
        <p:spPr>
          <a:xfrm>
            <a:off x="3379465" y="3034424"/>
            <a:ext cx="2148397" cy="369332"/>
          </a:xfrm>
          <a:prstGeom prst="rect">
            <a:avLst/>
          </a:prstGeom>
          <a:noFill/>
        </p:spPr>
        <p:txBody>
          <a:bodyPr wrap="square" rtlCol="0">
            <a:spAutoFit/>
          </a:bodyPr>
          <a:lstStyle/>
          <a:p>
            <a:r>
              <a:rPr lang="en-US" altLang="zh-TW" dirty="0"/>
              <a:t>3.</a:t>
            </a:r>
            <a:r>
              <a:rPr lang="zh-TW" altLang="en-US" dirty="0"/>
              <a:t>種子泡</a:t>
            </a:r>
            <a:r>
              <a:rPr lang="en-US" altLang="zh-TW" dirty="0"/>
              <a:t>4~6</a:t>
            </a:r>
            <a:r>
              <a:rPr lang="zh-TW" altLang="en-US" dirty="0"/>
              <a:t>個小時</a:t>
            </a:r>
          </a:p>
        </p:txBody>
      </p:sp>
      <p:pic>
        <p:nvPicPr>
          <p:cNvPr id="12" name="圖片 11">
            <a:extLst>
              <a:ext uri="{FF2B5EF4-FFF2-40B4-BE49-F238E27FC236}">
                <a16:creationId xmlns:a16="http://schemas.microsoft.com/office/drawing/2014/main" id="{3BF9444B-3069-44DC-8AE9-4B8B705C4950}"/>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5947406" y="133166"/>
            <a:ext cx="2880000" cy="2520000"/>
          </a:xfrm>
          <a:prstGeom prst="rect">
            <a:avLst/>
          </a:prstGeom>
        </p:spPr>
      </p:pic>
      <p:sp>
        <p:nvSpPr>
          <p:cNvPr id="13" name="文字方塊 12">
            <a:extLst>
              <a:ext uri="{FF2B5EF4-FFF2-40B4-BE49-F238E27FC236}">
                <a16:creationId xmlns:a16="http://schemas.microsoft.com/office/drawing/2014/main" id="{0BDF168D-925F-4E5C-86D1-2EE46B0A4A17}"/>
              </a:ext>
            </a:extLst>
          </p:cNvPr>
          <p:cNvSpPr txBox="1"/>
          <p:nvPr/>
        </p:nvSpPr>
        <p:spPr>
          <a:xfrm>
            <a:off x="9000982" y="406594"/>
            <a:ext cx="2698811" cy="646331"/>
          </a:xfrm>
          <a:prstGeom prst="rect">
            <a:avLst/>
          </a:prstGeom>
          <a:noFill/>
        </p:spPr>
        <p:txBody>
          <a:bodyPr wrap="square" rtlCol="0">
            <a:spAutoFit/>
          </a:bodyPr>
          <a:lstStyle/>
          <a:p>
            <a:r>
              <a:rPr lang="en-US" altLang="zh-TW" dirty="0"/>
              <a:t>4.</a:t>
            </a:r>
            <a:r>
              <a:rPr lang="zh-TW" altLang="en-US" dirty="0"/>
              <a:t>平舖土上。</a:t>
            </a:r>
          </a:p>
          <a:p>
            <a:endParaRPr lang="zh-TW" altLang="en-US" dirty="0"/>
          </a:p>
        </p:txBody>
      </p:sp>
      <p:pic>
        <p:nvPicPr>
          <p:cNvPr id="15" name="圖片 14">
            <a:extLst>
              <a:ext uri="{FF2B5EF4-FFF2-40B4-BE49-F238E27FC236}">
                <a16:creationId xmlns:a16="http://schemas.microsoft.com/office/drawing/2014/main" id="{56E49132-96E2-43C0-AF89-4FBA65839B28}"/>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6011997" y="3034424"/>
            <a:ext cx="2880000" cy="2520000"/>
          </a:xfrm>
          <a:prstGeom prst="rect">
            <a:avLst/>
          </a:prstGeom>
        </p:spPr>
      </p:pic>
      <p:sp>
        <p:nvSpPr>
          <p:cNvPr id="16" name="文字方塊 15">
            <a:extLst>
              <a:ext uri="{FF2B5EF4-FFF2-40B4-BE49-F238E27FC236}">
                <a16:creationId xmlns:a16="http://schemas.microsoft.com/office/drawing/2014/main" id="{F47087D5-B3BB-4F9C-A07D-17CA76902589}"/>
              </a:ext>
            </a:extLst>
          </p:cNvPr>
          <p:cNvSpPr txBox="1"/>
          <p:nvPr/>
        </p:nvSpPr>
        <p:spPr>
          <a:xfrm>
            <a:off x="9062000" y="3034423"/>
            <a:ext cx="2352927" cy="369332"/>
          </a:xfrm>
          <a:prstGeom prst="rect">
            <a:avLst/>
          </a:prstGeom>
          <a:noFill/>
        </p:spPr>
        <p:txBody>
          <a:bodyPr wrap="square" rtlCol="0">
            <a:spAutoFit/>
          </a:bodyPr>
          <a:lstStyle/>
          <a:p>
            <a:r>
              <a:rPr lang="en-US" altLang="zh-TW" dirty="0"/>
              <a:t>5.</a:t>
            </a:r>
            <a:r>
              <a:rPr lang="zh-TW" altLang="en-US" dirty="0"/>
              <a:t>每</a:t>
            </a:r>
            <a:r>
              <a:rPr lang="en-US" altLang="zh-TW" dirty="0"/>
              <a:t>4~6</a:t>
            </a:r>
            <a:r>
              <a:rPr lang="zh-TW" altLang="en-US" dirty="0"/>
              <a:t>小時澆水一次</a:t>
            </a:r>
          </a:p>
        </p:txBody>
      </p:sp>
      <p:sp>
        <p:nvSpPr>
          <p:cNvPr id="2" name="文字方塊 1">
            <a:extLst>
              <a:ext uri="{FF2B5EF4-FFF2-40B4-BE49-F238E27FC236}">
                <a16:creationId xmlns:a16="http://schemas.microsoft.com/office/drawing/2014/main" id="{A1988923-B765-4912-907B-E0BEFBC4D812}"/>
              </a:ext>
            </a:extLst>
          </p:cNvPr>
          <p:cNvSpPr txBox="1"/>
          <p:nvPr/>
        </p:nvSpPr>
        <p:spPr>
          <a:xfrm>
            <a:off x="11206065" y="5859624"/>
            <a:ext cx="653143" cy="861774"/>
          </a:xfrm>
          <a:prstGeom prst="rect">
            <a:avLst/>
          </a:prstGeom>
          <a:noFill/>
        </p:spPr>
        <p:txBody>
          <a:bodyPr wrap="square" rtlCol="0">
            <a:spAutoFit/>
          </a:bodyPr>
          <a:lstStyle/>
          <a:p>
            <a:r>
              <a:rPr lang="en-US" altLang="zh-TW" sz="5000" dirty="0"/>
              <a:t>7</a:t>
            </a:r>
            <a:endParaRPr lang="zh-TW" altLang="en-US" sz="5000" dirty="0"/>
          </a:p>
        </p:txBody>
      </p:sp>
    </p:spTree>
    <p:extLst>
      <p:ext uri="{BB962C8B-B14F-4D97-AF65-F5344CB8AC3E}">
        <p14:creationId xmlns:p14="http://schemas.microsoft.com/office/powerpoint/2010/main" val="22064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3BF7D42-4057-43B4-87E7-7CAF9BA35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51" y="-99945"/>
            <a:ext cx="3886062" cy="2487786"/>
          </a:xfrm>
          <a:prstGeom prst="rect">
            <a:avLst/>
          </a:prstGeom>
        </p:spPr>
      </p:pic>
      <p:sp>
        <p:nvSpPr>
          <p:cNvPr id="6" name="文字方塊 5">
            <a:extLst>
              <a:ext uri="{FF2B5EF4-FFF2-40B4-BE49-F238E27FC236}">
                <a16:creationId xmlns:a16="http://schemas.microsoft.com/office/drawing/2014/main" id="{AB605358-6FF1-4991-ACF9-AE9DFEB0B14E}"/>
              </a:ext>
            </a:extLst>
          </p:cNvPr>
          <p:cNvSpPr txBox="1"/>
          <p:nvPr/>
        </p:nvSpPr>
        <p:spPr>
          <a:xfrm>
            <a:off x="4897903" y="167950"/>
            <a:ext cx="3886062" cy="369332"/>
          </a:xfrm>
          <a:prstGeom prst="rect">
            <a:avLst/>
          </a:prstGeom>
          <a:noFill/>
        </p:spPr>
        <p:txBody>
          <a:bodyPr wrap="square" rtlCol="0">
            <a:spAutoFit/>
          </a:bodyPr>
          <a:lstStyle/>
          <a:p>
            <a:r>
              <a:rPr lang="en-US" altLang="zh-TW" dirty="0"/>
              <a:t>6.</a:t>
            </a:r>
            <a:r>
              <a:rPr lang="zh-TW" altLang="en-US" dirty="0"/>
              <a:t>芽菜約</a:t>
            </a:r>
            <a:r>
              <a:rPr lang="en-US" altLang="zh-TW" dirty="0"/>
              <a:t>3~5</a:t>
            </a:r>
            <a:r>
              <a:rPr lang="zh-TW" altLang="en-US" dirty="0"/>
              <a:t>公分就可以收成</a:t>
            </a:r>
          </a:p>
        </p:txBody>
      </p:sp>
      <p:pic>
        <p:nvPicPr>
          <p:cNvPr id="1026" name="Picture 2">
            <a:extLst>
              <a:ext uri="{FF2B5EF4-FFF2-40B4-BE49-F238E27FC236}">
                <a16:creationId xmlns:a16="http://schemas.microsoft.com/office/drawing/2014/main" id="{ABDB4EB4-8FA2-40D4-B849-E93EB486A3F4}"/>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800" y="3525101"/>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7390FA-1A60-49A2-BEED-75A4E6FF40F8}"/>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74" y="3450759"/>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AC78699-A0DC-4BE6-B871-99E7D6851E04}"/>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645" y="3429000"/>
            <a:ext cx="180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7C5E066-89A7-46E7-B790-C5E9E7BF0AFC}"/>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788" y="3450759"/>
            <a:ext cx="180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8B569097-8C7E-4C45-AD93-4E93B71C1B52}"/>
              </a:ext>
            </a:extLst>
          </p:cNvPr>
          <p:cNvSpPr txBox="1"/>
          <p:nvPr/>
        </p:nvSpPr>
        <p:spPr>
          <a:xfrm>
            <a:off x="393029" y="6141202"/>
            <a:ext cx="10426937" cy="369332"/>
          </a:xfrm>
          <a:prstGeom prst="rect">
            <a:avLst/>
          </a:prstGeom>
          <a:noFill/>
        </p:spPr>
        <p:txBody>
          <a:bodyPr wrap="square" rtlCol="0">
            <a:spAutoFit/>
          </a:bodyPr>
          <a:lstStyle/>
          <a:p>
            <a:r>
              <a:rPr lang="en-US" altLang="zh-TW" dirty="0"/>
              <a:t>     DAY 2                           DAY 3                         DAY 4                        DAY 5                                  </a:t>
            </a:r>
            <a:endParaRPr lang="zh-TW" altLang="en-US" dirty="0"/>
          </a:p>
        </p:txBody>
      </p:sp>
      <p:sp>
        <p:nvSpPr>
          <p:cNvPr id="2" name="文字方塊 1">
            <a:extLst>
              <a:ext uri="{FF2B5EF4-FFF2-40B4-BE49-F238E27FC236}">
                <a16:creationId xmlns:a16="http://schemas.microsoft.com/office/drawing/2014/main" id="{778FFEBC-9003-456E-BA4A-27DE3060F214}"/>
              </a:ext>
            </a:extLst>
          </p:cNvPr>
          <p:cNvSpPr txBox="1"/>
          <p:nvPr/>
        </p:nvSpPr>
        <p:spPr>
          <a:xfrm>
            <a:off x="600788" y="2768741"/>
            <a:ext cx="3886062" cy="400110"/>
          </a:xfrm>
          <a:prstGeom prst="rect">
            <a:avLst/>
          </a:prstGeom>
          <a:noFill/>
        </p:spPr>
        <p:txBody>
          <a:bodyPr wrap="square" rtlCol="0">
            <a:spAutoFit/>
          </a:bodyPr>
          <a:lstStyle/>
          <a:p>
            <a:r>
              <a:rPr lang="zh-TW" altLang="en-US" sz="2000" b="1" dirty="0">
                <a:solidFill>
                  <a:schemeClr val="accent3"/>
                </a:solidFill>
              </a:rPr>
              <a:t>土耕豌豆生長過程</a:t>
            </a:r>
          </a:p>
        </p:txBody>
      </p:sp>
      <p:sp>
        <p:nvSpPr>
          <p:cNvPr id="4" name="文字方塊 3">
            <a:extLst>
              <a:ext uri="{FF2B5EF4-FFF2-40B4-BE49-F238E27FC236}">
                <a16:creationId xmlns:a16="http://schemas.microsoft.com/office/drawing/2014/main" id="{45DDFA9D-C500-47E8-B96E-8AFE23441312}"/>
              </a:ext>
            </a:extLst>
          </p:cNvPr>
          <p:cNvSpPr txBox="1"/>
          <p:nvPr/>
        </p:nvSpPr>
        <p:spPr>
          <a:xfrm>
            <a:off x="11178073" y="5710335"/>
            <a:ext cx="413139" cy="861774"/>
          </a:xfrm>
          <a:prstGeom prst="rect">
            <a:avLst/>
          </a:prstGeom>
          <a:noFill/>
        </p:spPr>
        <p:txBody>
          <a:bodyPr wrap="square" rtlCol="0">
            <a:spAutoFit/>
          </a:bodyPr>
          <a:lstStyle/>
          <a:p>
            <a:r>
              <a:rPr lang="en-US" altLang="zh-TW" sz="5000" dirty="0"/>
              <a:t>8</a:t>
            </a:r>
            <a:endParaRPr lang="zh-TW" altLang="en-US" sz="5000" dirty="0"/>
          </a:p>
        </p:txBody>
      </p:sp>
    </p:spTree>
    <p:extLst>
      <p:ext uri="{BB962C8B-B14F-4D97-AF65-F5344CB8AC3E}">
        <p14:creationId xmlns:p14="http://schemas.microsoft.com/office/powerpoint/2010/main" val="381047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B0FE5F74-D1B7-4C55-8722-7027B6761B60}"/>
              </a:ext>
            </a:extLst>
          </p:cNvPr>
          <p:cNvSpPr txBox="1"/>
          <p:nvPr/>
        </p:nvSpPr>
        <p:spPr>
          <a:xfrm>
            <a:off x="2953103" y="694320"/>
            <a:ext cx="3777084" cy="1477328"/>
          </a:xfrm>
          <a:prstGeom prst="rect">
            <a:avLst/>
          </a:prstGeom>
          <a:noFill/>
        </p:spPr>
        <p:txBody>
          <a:bodyPr wrap="square" rtlCol="0">
            <a:spAutoFit/>
          </a:bodyPr>
          <a:lstStyle/>
          <a:p>
            <a:r>
              <a:rPr lang="en-US" altLang="zh-TW" dirty="0"/>
              <a:t>1.</a:t>
            </a:r>
            <a:r>
              <a:rPr lang="zh-TW" altLang="en-US" dirty="0"/>
              <a:t>小種子先用濾袋裝</a:t>
            </a:r>
            <a:r>
              <a:rPr lang="en-US" altLang="zh-TW" dirty="0"/>
              <a:t>(</a:t>
            </a:r>
            <a:r>
              <a:rPr lang="zh-TW" altLang="en-US" dirty="0"/>
              <a:t>因為有些種子太小不好撈</a:t>
            </a:r>
            <a:r>
              <a:rPr lang="en-US" altLang="zh-TW" dirty="0"/>
              <a:t>)</a:t>
            </a:r>
            <a:r>
              <a:rPr lang="zh-TW" altLang="en-US" dirty="0"/>
              <a:t>泡到水裡</a:t>
            </a:r>
            <a:r>
              <a:rPr lang="en-US" altLang="zh-TW" dirty="0"/>
              <a:t>4~6</a:t>
            </a:r>
            <a:r>
              <a:rPr lang="zh-TW" altLang="en-US" dirty="0"/>
              <a:t>小時候撈起放著催芽</a:t>
            </a:r>
            <a:r>
              <a:rPr lang="en-US" altLang="zh-TW" dirty="0"/>
              <a:t>12</a:t>
            </a:r>
            <a:r>
              <a:rPr lang="zh-TW" altLang="en-US" dirty="0"/>
              <a:t>小時，期間如果袋子乾了就噴水保持濕度</a:t>
            </a:r>
          </a:p>
          <a:p>
            <a:endParaRPr lang="zh-TW" altLang="en-US" dirty="0"/>
          </a:p>
        </p:txBody>
      </p:sp>
      <p:sp>
        <p:nvSpPr>
          <p:cNvPr id="10" name="文字方塊 9">
            <a:extLst>
              <a:ext uri="{FF2B5EF4-FFF2-40B4-BE49-F238E27FC236}">
                <a16:creationId xmlns:a16="http://schemas.microsoft.com/office/drawing/2014/main" id="{387989B1-E9A5-4129-A9F6-B000F14A57C8}"/>
              </a:ext>
            </a:extLst>
          </p:cNvPr>
          <p:cNvSpPr txBox="1"/>
          <p:nvPr/>
        </p:nvSpPr>
        <p:spPr>
          <a:xfrm>
            <a:off x="569167" y="246450"/>
            <a:ext cx="3107095" cy="461665"/>
          </a:xfrm>
          <a:prstGeom prst="rect">
            <a:avLst/>
          </a:prstGeom>
          <a:noFill/>
        </p:spPr>
        <p:txBody>
          <a:bodyPr wrap="square" rtlCol="0">
            <a:spAutoFit/>
          </a:bodyPr>
          <a:lstStyle/>
          <a:p>
            <a:r>
              <a:rPr lang="zh-TW" altLang="en-US" sz="2400" b="1" dirty="0">
                <a:solidFill>
                  <a:srgbClr val="00B0F0"/>
                </a:solidFill>
              </a:rPr>
              <a:t>水耕</a:t>
            </a:r>
            <a:r>
              <a:rPr lang="en-US" altLang="zh-TW" sz="2400" b="1" dirty="0">
                <a:solidFill>
                  <a:srgbClr val="00B0F0"/>
                </a:solidFill>
              </a:rPr>
              <a:t>(</a:t>
            </a:r>
            <a:r>
              <a:rPr lang="zh-TW" altLang="en-US" sz="2400" b="1" dirty="0">
                <a:solidFill>
                  <a:srgbClr val="00B0F0"/>
                </a:solidFill>
              </a:rPr>
              <a:t>玻璃罐</a:t>
            </a:r>
            <a:r>
              <a:rPr lang="en-US" altLang="zh-TW" sz="2400" b="1" dirty="0">
                <a:solidFill>
                  <a:srgbClr val="00B0F0"/>
                </a:solidFill>
              </a:rPr>
              <a:t>)</a:t>
            </a:r>
            <a:r>
              <a:rPr lang="zh-TW" altLang="en-US" sz="2400" dirty="0"/>
              <a:t>步驟</a:t>
            </a:r>
            <a:r>
              <a:rPr lang="en-US" altLang="zh-TW" sz="2400" dirty="0"/>
              <a:t>:</a:t>
            </a:r>
            <a:endParaRPr lang="zh-TW" altLang="en-US" sz="2400" dirty="0"/>
          </a:p>
        </p:txBody>
      </p:sp>
      <p:pic>
        <p:nvPicPr>
          <p:cNvPr id="11" name="圖片 10">
            <a:extLst>
              <a:ext uri="{FF2B5EF4-FFF2-40B4-BE49-F238E27FC236}">
                <a16:creationId xmlns:a16="http://schemas.microsoft.com/office/drawing/2014/main" id="{B0C6BE42-032F-45F0-8B4F-797E5D1A848A}"/>
              </a:ext>
            </a:extLst>
          </p:cNvPr>
          <p:cNvPicPr preferRelativeResize="0">
            <a:picLocks/>
          </p:cNvPicPr>
          <p:nvPr/>
        </p:nvPicPr>
        <p:blipFill>
          <a:blip r:embed="rId2"/>
          <a:stretch>
            <a:fillRect/>
          </a:stretch>
        </p:blipFill>
        <p:spPr>
          <a:xfrm>
            <a:off x="681135" y="694320"/>
            <a:ext cx="2160000" cy="2520000"/>
          </a:xfrm>
          <a:prstGeom prst="rect">
            <a:avLst/>
          </a:prstGeom>
        </p:spPr>
      </p:pic>
      <p:sp>
        <p:nvSpPr>
          <p:cNvPr id="13" name="文字方塊 12">
            <a:extLst>
              <a:ext uri="{FF2B5EF4-FFF2-40B4-BE49-F238E27FC236}">
                <a16:creationId xmlns:a16="http://schemas.microsoft.com/office/drawing/2014/main" id="{792DB1D7-114D-4D57-977E-C5FD09F0D9AB}"/>
              </a:ext>
            </a:extLst>
          </p:cNvPr>
          <p:cNvSpPr txBox="1"/>
          <p:nvPr/>
        </p:nvSpPr>
        <p:spPr>
          <a:xfrm>
            <a:off x="2953103" y="3176522"/>
            <a:ext cx="3571811" cy="646331"/>
          </a:xfrm>
          <a:prstGeom prst="rect">
            <a:avLst/>
          </a:prstGeom>
          <a:noFill/>
        </p:spPr>
        <p:txBody>
          <a:bodyPr wrap="square">
            <a:spAutoFit/>
          </a:bodyPr>
          <a:lstStyle/>
          <a:p>
            <a:r>
              <a:rPr lang="en-US" altLang="zh-TW" dirty="0"/>
              <a:t>2.</a:t>
            </a:r>
            <a:r>
              <a:rPr lang="zh-TW" altLang="en-US" dirty="0"/>
              <a:t>種子出芽後把種子倒入玻璃罐中，瓶口蓋上紗布。</a:t>
            </a:r>
          </a:p>
        </p:txBody>
      </p:sp>
      <p:sp>
        <p:nvSpPr>
          <p:cNvPr id="16" name="文字方塊 15">
            <a:extLst>
              <a:ext uri="{FF2B5EF4-FFF2-40B4-BE49-F238E27FC236}">
                <a16:creationId xmlns:a16="http://schemas.microsoft.com/office/drawing/2014/main" id="{A7344F28-FA35-4D21-93CF-3ACED05B3DEF}"/>
              </a:ext>
            </a:extLst>
          </p:cNvPr>
          <p:cNvSpPr txBox="1"/>
          <p:nvPr/>
        </p:nvSpPr>
        <p:spPr>
          <a:xfrm>
            <a:off x="8837074" y="694320"/>
            <a:ext cx="3274061" cy="1200329"/>
          </a:xfrm>
          <a:prstGeom prst="rect">
            <a:avLst/>
          </a:prstGeom>
          <a:noFill/>
        </p:spPr>
        <p:txBody>
          <a:bodyPr wrap="square" rtlCol="0">
            <a:spAutoFit/>
          </a:bodyPr>
          <a:lstStyle/>
          <a:p>
            <a:r>
              <a:rPr lang="en-US" altLang="zh-TW" dirty="0"/>
              <a:t>3.</a:t>
            </a:r>
            <a:r>
              <a:rPr lang="zh-TW" altLang="en-US" dirty="0"/>
              <a:t>每</a:t>
            </a:r>
            <a:r>
              <a:rPr lang="en-US" altLang="zh-TW" dirty="0"/>
              <a:t>4~6</a:t>
            </a:r>
            <a:r>
              <a:rPr lang="zh-TW" altLang="en-US" dirty="0"/>
              <a:t>小時加入過濾過的水，輕搖一下，把水倒掉，把罐子倒著斜放，水要排乾，不能積水。</a:t>
            </a:r>
          </a:p>
        </p:txBody>
      </p:sp>
      <p:sp>
        <p:nvSpPr>
          <p:cNvPr id="17" name="文字方塊 16">
            <a:extLst>
              <a:ext uri="{FF2B5EF4-FFF2-40B4-BE49-F238E27FC236}">
                <a16:creationId xmlns:a16="http://schemas.microsoft.com/office/drawing/2014/main" id="{23BA4D2C-A2DB-4AFB-8419-E6DC2B087CE0}"/>
              </a:ext>
            </a:extLst>
          </p:cNvPr>
          <p:cNvSpPr txBox="1"/>
          <p:nvPr/>
        </p:nvSpPr>
        <p:spPr>
          <a:xfrm>
            <a:off x="8837074" y="3176522"/>
            <a:ext cx="3049007" cy="369332"/>
          </a:xfrm>
          <a:prstGeom prst="rect">
            <a:avLst/>
          </a:prstGeom>
          <a:noFill/>
        </p:spPr>
        <p:txBody>
          <a:bodyPr wrap="square" rtlCol="0">
            <a:spAutoFit/>
          </a:bodyPr>
          <a:lstStyle/>
          <a:p>
            <a:r>
              <a:rPr lang="en-US" altLang="zh-TW" dirty="0"/>
              <a:t>4.</a:t>
            </a:r>
            <a:r>
              <a:rPr lang="zh-TW" altLang="en-US" dirty="0"/>
              <a:t>約</a:t>
            </a:r>
            <a:r>
              <a:rPr lang="en-US" altLang="zh-TW" dirty="0"/>
              <a:t>4~5</a:t>
            </a:r>
            <a:r>
              <a:rPr lang="zh-TW" altLang="en-US" dirty="0"/>
              <a:t>天可以收成。</a:t>
            </a:r>
          </a:p>
        </p:txBody>
      </p:sp>
      <p:pic>
        <p:nvPicPr>
          <p:cNvPr id="3074" name="Picture 2">
            <a:extLst>
              <a:ext uri="{FF2B5EF4-FFF2-40B4-BE49-F238E27FC236}">
                <a16:creationId xmlns:a16="http://schemas.microsoft.com/office/drawing/2014/main" id="{C9A7017C-9EE9-410C-91E4-74933B6375E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74" y="708115"/>
            <a:ext cx="21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2866990-6484-44B3-8781-D97226E16879}"/>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99" y="3337294"/>
            <a:ext cx="21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E655A40-05E5-4137-8D9A-CCC477A9DDDD}"/>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074" y="3337294"/>
            <a:ext cx="2160000" cy="252000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C29E54DA-3539-4611-839B-B88D983A001C}"/>
              </a:ext>
            </a:extLst>
          </p:cNvPr>
          <p:cNvSpPr txBox="1"/>
          <p:nvPr/>
        </p:nvSpPr>
        <p:spPr>
          <a:xfrm>
            <a:off x="11457432" y="6034576"/>
            <a:ext cx="857297" cy="861774"/>
          </a:xfrm>
          <a:prstGeom prst="rect">
            <a:avLst/>
          </a:prstGeom>
          <a:noFill/>
        </p:spPr>
        <p:txBody>
          <a:bodyPr wrap="square" rtlCol="0">
            <a:spAutoFit/>
          </a:bodyPr>
          <a:lstStyle/>
          <a:p>
            <a:r>
              <a:rPr lang="en-US" altLang="zh-TW" sz="5000" dirty="0"/>
              <a:t>9</a:t>
            </a:r>
            <a:endParaRPr lang="zh-TW" altLang="en-US" sz="5000" dirty="0"/>
          </a:p>
        </p:txBody>
      </p:sp>
    </p:spTree>
    <p:extLst>
      <p:ext uri="{BB962C8B-B14F-4D97-AF65-F5344CB8AC3E}">
        <p14:creationId xmlns:p14="http://schemas.microsoft.com/office/powerpoint/2010/main" val="67576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飛機雲">
  <a:themeElements>
    <a:clrScheme name="飛機雲">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飛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飛機雲</Template>
  <TotalTime>3993</TotalTime>
  <Words>971</Words>
  <Application>Microsoft Office PowerPoint</Application>
  <PresentationFormat>寬螢幕</PresentationFormat>
  <Paragraphs>268</Paragraphs>
  <Slides>19</Slides>
  <Notes>2</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19</vt:i4>
      </vt:variant>
    </vt:vector>
  </HeadingPairs>
  <TitlesOfParts>
    <vt:vector size="24" baseType="lpstr">
      <vt:lpstr>Algerian</vt:lpstr>
      <vt:lpstr>Arial</vt:lpstr>
      <vt:lpstr>Calibri</vt:lpstr>
      <vt:lpstr>Century Gothic</vt:lpstr>
      <vt:lpstr>飛機雲</vt:lpstr>
      <vt:lpstr>DIY  我的芽菜日記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DIY  我的芽菜日記</dc:title>
  <dc:creator>昱偉 陳</dc:creator>
  <cp:lastModifiedBy>昱偉 陳</cp:lastModifiedBy>
  <cp:revision>118</cp:revision>
  <dcterms:created xsi:type="dcterms:W3CDTF">2021-05-19T02:27:36Z</dcterms:created>
  <dcterms:modified xsi:type="dcterms:W3CDTF">2021-10-05T13:31:48Z</dcterms:modified>
</cp:coreProperties>
</file>