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437" r:id="rId2"/>
    <p:sldId id="426" r:id="rId3"/>
    <p:sldId id="430" r:id="rId4"/>
    <p:sldId id="431" r:id="rId5"/>
    <p:sldId id="429" r:id="rId6"/>
    <p:sldId id="432" r:id="rId7"/>
    <p:sldId id="407" r:id="rId8"/>
    <p:sldId id="424" r:id="rId9"/>
    <p:sldId id="398" r:id="rId10"/>
    <p:sldId id="408" r:id="rId11"/>
    <p:sldId id="409" r:id="rId12"/>
    <p:sldId id="418" r:id="rId13"/>
    <p:sldId id="384" r:id="rId14"/>
    <p:sldId id="385" r:id="rId15"/>
    <p:sldId id="439" r:id="rId16"/>
    <p:sldId id="422" r:id="rId17"/>
    <p:sldId id="421" r:id="rId18"/>
    <p:sldId id="420" r:id="rId19"/>
    <p:sldId id="419" r:id="rId20"/>
    <p:sldId id="411" r:id="rId21"/>
    <p:sldId id="434" r:id="rId22"/>
    <p:sldId id="423" r:id="rId23"/>
    <p:sldId id="43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931F"/>
    <a:srgbClr val="7AD5D9"/>
    <a:srgbClr val="FFCCFF"/>
    <a:srgbClr val="9FA5B5"/>
    <a:srgbClr val="D2D3D8"/>
    <a:srgbClr val="56818E"/>
    <a:srgbClr val="03B0B4"/>
    <a:srgbClr val="04ABB1"/>
    <a:srgbClr val="676D8A"/>
    <a:srgbClr val="03A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3" autoAdjust="0"/>
    <p:restoredTop sz="93542" autoAdjust="0"/>
  </p:normalViewPr>
  <p:slideViewPr>
    <p:cSldViewPr>
      <p:cViewPr varScale="1">
        <p:scale>
          <a:sx n="78" d="100"/>
          <a:sy n="78" d="100"/>
        </p:scale>
        <p:origin x="1788" y="3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406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E8E76-69BB-45AE-A21B-1EDF85CF7961}" type="datetimeFigureOut">
              <a:rPr lang="zh-TW" altLang="en-US" smtClean="0"/>
              <a:t>2024/10/6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0AEC1-ABAF-40AF-B0F0-E81E7F3296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7366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0AEC1-ABAF-40AF-B0F0-E81E7F329649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7679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1980B-5258-440F-B88C-34584CCC3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F4974485-EDB2-286B-F7CF-6276749071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B988C833-3B1C-4E0A-9494-BF22F38410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DF51EB5-8F74-B2C0-2718-C484BB9AEC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0AEC1-ABAF-40AF-B0F0-E81E7F329649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1579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DAC94-88D2-EB42-1CF9-0DF01189B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560C040F-8E2F-BDEE-DDD8-89A6032BD8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B7EC27B7-64A0-5418-02C1-FA0407080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B637038-9883-BAE5-8B5A-677B156F70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0AEC1-ABAF-40AF-B0F0-E81E7F329649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779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0AEC1-ABAF-40AF-B0F0-E81E7F329649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3129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0AEC1-ABAF-40AF-B0F0-E81E7F329649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0888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919ED-C518-B3E7-EFCE-969CE097C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C3D43D41-41D7-769C-A4CC-67CDAD5577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EB223D28-7EDB-1462-D8AD-B9F72DAA85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88AFF8A-0F0E-1EF4-B00D-25D51E569D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0AEC1-ABAF-40AF-B0F0-E81E7F329649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7598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3B5B5-1886-EFD1-5C07-7C6A36A61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80D76BAC-8B81-014B-9EBF-ACB8616768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4B5C4971-2DB8-8D47-BA23-0340027AF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8FE8803-9AC1-4AC3-972A-A697CA64C4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0AEC1-ABAF-40AF-B0F0-E81E7F329649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8783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0AEC1-ABAF-40AF-B0F0-E81E7F329649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3915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94E50-E03E-43E7-992F-113047B2A3A7}" type="datetimeFigureOut">
              <a:rPr lang="zh-TW" altLang="en-US" smtClean="0"/>
              <a:t>2024/10/6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190F5-558D-41EA-B405-A89DAA9C23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981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D94E50-E03E-43E7-992F-113047B2A3A7}" type="datetimeFigureOut">
              <a:rPr lang="zh-TW" altLang="en-US" smtClean="0"/>
              <a:t>2024/10/6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8190F5-558D-41EA-B405-A89DAA9C23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832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049DE-0FC0-AE59-B586-F2D52B464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螢幕擷取畫面, 筆記型電腦, 牆, 哺乳動物 的圖片&#10;&#10;自動產生的描述">
            <a:extLst>
              <a:ext uri="{FF2B5EF4-FFF2-40B4-BE49-F238E27FC236}">
                <a16:creationId xmlns:a16="http://schemas.microsoft.com/office/drawing/2014/main" id="{178BC539-27BC-A646-8EBC-322EA416C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1816" y="2197431"/>
            <a:ext cx="3633092" cy="3633092"/>
          </a:xfrm>
          <a:prstGeom prst="ellipse">
            <a:avLst/>
          </a:prstGeom>
        </p:spPr>
      </p:pic>
      <p:sp>
        <p:nvSpPr>
          <p:cNvPr id="10" name="流程圖: 結束點 9">
            <a:extLst>
              <a:ext uri="{FF2B5EF4-FFF2-40B4-BE49-F238E27FC236}">
                <a16:creationId xmlns:a16="http://schemas.microsoft.com/office/drawing/2014/main" id="{11C57AD6-2214-8D0A-3A88-843B20183E45}"/>
              </a:ext>
            </a:extLst>
          </p:cNvPr>
          <p:cNvSpPr/>
          <p:nvPr/>
        </p:nvSpPr>
        <p:spPr>
          <a:xfrm rot="1926819">
            <a:off x="-1307288" y="-312713"/>
            <a:ext cx="4572000" cy="1956122"/>
          </a:xfrm>
          <a:prstGeom prst="flowChartTerminator">
            <a:avLst/>
          </a:prstGeom>
          <a:solidFill>
            <a:srgbClr val="7AD5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流程圖: 結束點 10">
            <a:extLst>
              <a:ext uri="{FF2B5EF4-FFF2-40B4-BE49-F238E27FC236}">
                <a16:creationId xmlns:a16="http://schemas.microsoft.com/office/drawing/2014/main" id="{284EF266-4C38-6C79-3391-8B07E5C70C3C}"/>
              </a:ext>
            </a:extLst>
          </p:cNvPr>
          <p:cNvSpPr/>
          <p:nvPr/>
        </p:nvSpPr>
        <p:spPr>
          <a:xfrm rot="1926819">
            <a:off x="-193616" y="-1134783"/>
            <a:ext cx="4572000" cy="1956122"/>
          </a:xfrm>
          <a:prstGeom prst="flowChartTerminator">
            <a:avLst/>
          </a:prstGeom>
          <a:solidFill>
            <a:srgbClr val="9FA5B5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9FA2D7E2-53D0-4181-20DA-A65CE7638DF1}"/>
              </a:ext>
            </a:extLst>
          </p:cNvPr>
          <p:cNvSpPr/>
          <p:nvPr/>
        </p:nvSpPr>
        <p:spPr>
          <a:xfrm>
            <a:off x="5815679" y="4143126"/>
            <a:ext cx="5400000" cy="5400000"/>
          </a:xfrm>
          <a:prstGeom prst="ellipse">
            <a:avLst/>
          </a:prstGeom>
          <a:solidFill>
            <a:srgbClr val="5DCCCD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C9FC1080-95A6-AE92-43E8-9547013BD094}"/>
              </a:ext>
            </a:extLst>
          </p:cNvPr>
          <p:cNvSpPr/>
          <p:nvPr/>
        </p:nvSpPr>
        <p:spPr>
          <a:xfrm>
            <a:off x="3888158" y="2014520"/>
            <a:ext cx="3600000" cy="36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507610E-B8C0-F34F-83A6-6EA67A629F3D}"/>
              </a:ext>
            </a:extLst>
          </p:cNvPr>
          <p:cNvSpPr txBox="1"/>
          <p:nvPr/>
        </p:nvSpPr>
        <p:spPr>
          <a:xfrm>
            <a:off x="91408" y="3586184"/>
            <a:ext cx="1520967" cy="707886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/>
          <a:p>
            <a:pPr algn="dist"/>
            <a:r>
              <a:rPr lang="zh-TW" altLang="en-US" sz="4000" b="1" dirty="0"/>
              <a:t>葉湘</a:t>
            </a: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DE2C2D5B-14B6-CE9C-216A-CD1EC2EEAC16}"/>
              </a:ext>
            </a:extLst>
          </p:cNvPr>
          <p:cNvSpPr/>
          <p:nvPr/>
        </p:nvSpPr>
        <p:spPr>
          <a:xfrm>
            <a:off x="5702535" y="1837430"/>
            <a:ext cx="360000" cy="360000"/>
          </a:xfrm>
          <a:prstGeom prst="ellipse">
            <a:avLst/>
          </a:prstGeom>
          <a:solidFill>
            <a:srgbClr val="03B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C369A0DF-56C1-04E4-65D2-42C7241EEC34}"/>
              </a:ext>
            </a:extLst>
          </p:cNvPr>
          <p:cNvSpPr/>
          <p:nvPr/>
        </p:nvSpPr>
        <p:spPr>
          <a:xfrm>
            <a:off x="4003706" y="4645056"/>
            <a:ext cx="540000" cy="540000"/>
          </a:xfrm>
          <a:prstGeom prst="ellipse">
            <a:avLst/>
          </a:prstGeom>
          <a:solidFill>
            <a:srgbClr val="F293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CDF4F781-FF6A-6E22-83B9-60E5D9DE86E8}"/>
              </a:ext>
            </a:extLst>
          </p:cNvPr>
          <p:cNvSpPr/>
          <p:nvPr/>
        </p:nvSpPr>
        <p:spPr>
          <a:xfrm>
            <a:off x="4659772" y="5292426"/>
            <a:ext cx="216000" cy="216000"/>
          </a:xfrm>
          <a:prstGeom prst="ellipse">
            <a:avLst/>
          </a:prstGeom>
          <a:solidFill>
            <a:srgbClr val="5681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4A439038-81AE-45B2-40A4-11D628611527}"/>
              </a:ext>
            </a:extLst>
          </p:cNvPr>
          <p:cNvSpPr/>
          <p:nvPr/>
        </p:nvSpPr>
        <p:spPr>
          <a:xfrm>
            <a:off x="7178779" y="1745975"/>
            <a:ext cx="144000" cy="144000"/>
          </a:xfrm>
          <a:prstGeom prst="ellipse">
            <a:avLst/>
          </a:prstGeom>
          <a:solidFill>
            <a:srgbClr val="676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C399FB3-A2A3-6B6A-60D3-3C8E99A97578}"/>
              </a:ext>
            </a:extLst>
          </p:cNvPr>
          <p:cNvSpPr txBox="1"/>
          <p:nvPr/>
        </p:nvSpPr>
        <p:spPr>
          <a:xfrm>
            <a:off x="91408" y="4305670"/>
            <a:ext cx="3648079" cy="923330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/>
          <a:p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二年愛班</a:t>
            </a:r>
          </a:p>
          <a:p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築夢類別：自然科學</a:t>
            </a:r>
            <a:endParaRPr lang="en-US" altLang="zh-TW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築夢團隊：爸爸、媽媽、哥哥和我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BF709F3-F245-365D-594E-3FA2A5202602}"/>
              </a:ext>
            </a:extLst>
          </p:cNvPr>
          <p:cNvSpPr txBox="1"/>
          <p:nvPr/>
        </p:nvSpPr>
        <p:spPr>
          <a:xfrm>
            <a:off x="616" y="0"/>
            <a:ext cx="9143384" cy="369332"/>
          </a:xfrm>
          <a:prstGeom prst="rect">
            <a:avLst/>
          </a:prstGeom>
          <a:solidFill>
            <a:srgbClr val="9FA5B5"/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dirty="0">
                <a:solidFill>
                  <a:schemeClr val="bg1"/>
                </a:solidFill>
              </a:rPr>
              <a:t>北昌國小</a:t>
            </a:r>
            <a:r>
              <a:rPr lang="en-US" altLang="zh-TW" dirty="0">
                <a:solidFill>
                  <a:schemeClr val="bg1"/>
                </a:solidFill>
                <a:sym typeface="Wingdings 2" panose="05020102010507070707" pitchFamily="18" charset="2"/>
              </a:rPr>
              <a:t></a:t>
            </a:r>
            <a:r>
              <a:rPr lang="zh-TW" altLang="en-US" dirty="0">
                <a:solidFill>
                  <a:schemeClr val="bg1"/>
                </a:solidFill>
              </a:rPr>
              <a:t>麥哲倫探險築夢計畫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550CA04-811A-6703-BCB5-9446249A087E}"/>
              </a:ext>
            </a:extLst>
          </p:cNvPr>
          <p:cNvSpPr txBox="1"/>
          <p:nvPr/>
        </p:nvSpPr>
        <p:spPr>
          <a:xfrm>
            <a:off x="91408" y="2504390"/>
            <a:ext cx="3961120" cy="646331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/>
          <a:p>
            <a:r>
              <a:rPr lang="zh-TW" altLang="zh-TW" sz="36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小刺刺的點點滴滴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5EC51BD-575A-517C-9666-9174DE6EF408}"/>
              </a:ext>
            </a:extLst>
          </p:cNvPr>
          <p:cNvSpPr txBox="1"/>
          <p:nvPr/>
        </p:nvSpPr>
        <p:spPr>
          <a:xfrm>
            <a:off x="91408" y="3024459"/>
            <a:ext cx="3703899" cy="461665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/>
          <a:p>
            <a:pPr algn="dist"/>
            <a:r>
              <a:rPr lang="zh-TW" altLang="en-US" sz="2400" dirty="0"/>
              <a:t>刺蝟飼養計畫啟動</a:t>
            </a: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8E08F8EC-2116-0706-57F6-E47D4A12D723}"/>
              </a:ext>
            </a:extLst>
          </p:cNvPr>
          <p:cNvCxnSpPr>
            <a:cxnSpLocks/>
          </p:cNvCxnSpPr>
          <p:nvPr/>
        </p:nvCxnSpPr>
        <p:spPr>
          <a:xfrm>
            <a:off x="91408" y="3501541"/>
            <a:ext cx="3600000" cy="0"/>
          </a:xfrm>
          <a:prstGeom prst="line">
            <a:avLst/>
          </a:prstGeom>
          <a:ln>
            <a:solidFill>
              <a:srgbClr val="676D8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105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6CB23-E405-F8FE-E53C-632CDFD4C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Things to Know — Prickle Farms Hedgehogs">
            <a:extLst>
              <a:ext uri="{FF2B5EF4-FFF2-40B4-BE49-F238E27FC236}">
                <a16:creationId xmlns:a16="http://schemas.microsoft.com/office/drawing/2014/main" id="{2E1A0B58-CA12-8683-5FA9-E50CDE0B0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2529"/>
            <a:ext cx="9144001" cy="429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2E3DD69-41F7-9B52-F749-395A06758921}"/>
              </a:ext>
            </a:extLst>
          </p:cNvPr>
          <p:cNvSpPr txBox="1"/>
          <p:nvPr/>
        </p:nvSpPr>
        <p:spPr>
          <a:xfrm>
            <a:off x="6395015" y="5589000"/>
            <a:ext cx="2520000" cy="96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/>
              <a:t>和大家分享，</a:t>
            </a:r>
            <a:r>
              <a:rPr lang="zh-TW" altLang="en-US" sz="2000" b="1" dirty="0">
                <a:solidFill>
                  <a:srgbClr val="F2931F"/>
                </a:solidFill>
              </a:rPr>
              <a:t>讓更多人了解刺蝟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75CB4D3-5794-A45B-6207-5BCDFB5D4F45}"/>
              </a:ext>
            </a:extLst>
          </p:cNvPr>
          <p:cNvSpPr txBox="1"/>
          <p:nvPr/>
        </p:nvSpPr>
        <p:spPr>
          <a:xfrm>
            <a:off x="278480" y="5589000"/>
            <a:ext cx="2576769" cy="96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/>
              <a:t>學會餵食、清潔和保持刺蝟環境的乾淨</a:t>
            </a:r>
            <a:endParaRPr lang="en-US" altLang="zh-TW" sz="20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8B7AB3D-27DE-96AC-081D-28B39116FC3C}"/>
              </a:ext>
            </a:extLst>
          </p:cNvPr>
          <p:cNvSpPr txBox="1"/>
          <p:nvPr/>
        </p:nvSpPr>
        <p:spPr>
          <a:xfrm>
            <a:off x="3342488" y="5589000"/>
            <a:ext cx="2669512" cy="959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zh-TW" altLang="en-US" sz="2000" dirty="0"/>
              <a:t>觀察刺蝟</a:t>
            </a:r>
            <a:r>
              <a:rPr lang="zh-TW" altLang="en-US" sz="2000" b="1" dirty="0"/>
              <a:t>生活習慣</a:t>
            </a:r>
            <a:r>
              <a:rPr lang="zh-TW" altLang="en-US" sz="2000" dirty="0"/>
              <a:t>，</a:t>
            </a:r>
            <a:r>
              <a:rPr lang="zh-TW" altLang="en-US" sz="2000" b="1" dirty="0">
                <a:solidFill>
                  <a:srgbClr val="F2931F"/>
                </a:solidFill>
              </a:rPr>
              <a:t>了解牠每天都做什麼</a:t>
            </a:r>
            <a:endParaRPr lang="zh-TW" altLang="zh-TW" b="1" kern="100" dirty="0">
              <a:solidFill>
                <a:srgbClr val="F2931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F21B22FE-270E-E0FB-97CC-1163E46D17AD}"/>
              </a:ext>
            </a:extLst>
          </p:cNvPr>
          <p:cNvGrpSpPr/>
          <p:nvPr/>
        </p:nvGrpSpPr>
        <p:grpSpPr>
          <a:xfrm>
            <a:off x="0" y="-21076"/>
            <a:ext cx="1780560" cy="769441"/>
            <a:chOff x="3758392" y="782842"/>
            <a:chExt cx="1780560" cy="769554"/>
          </a:xfrm>
          <a:solidFill>
            <a:srgbClr val="F2931F"/>
          </a:solidFill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0326965A-E6F0-8505-69F7-B7FC58645771}"/>
                </a:ext>
              </a:extLst>
            </p:cNvPr>
            <p:cNvSpPr/>
            <p:nvPr/>
          </p:nvSpPr>
          <p:spPr>
            <a:xfrm>
              <a:off x="3758392" y="805012"/>
              <a:ext cx="1780560" cy="725214"/>
            </a:xfrm>
            <a:prstGeom prst="rect">
              <a:avLst/>
            </a:prstGeom>
            <a:grpFill/>
            <a:ln>
              <a:noFill/>
            </a:ln>
            <a:effectLst>
              <a:reflection stA="0" endPos="65000" dist="508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B0C6BDBB-C4F8-675E-2F03-A07A8B41BFE8}"/>
                </a:ext>
              </a:extLst>
            </p:cNvPr>
            <p:cNvSpPr txBox="1"/>
            <p:nvPr/>
          </p:nvSpPr>
          <p:spPr>
            <a:xfrm>
              <a:off x="3962444" y="782842"/>
              <a:ext cx="1313180" cy="769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zh-TW" sz="4400" b="1" kern="100" dirty="0"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目標</a:t>
              </a:r>
              <a:endParaRPr lang="zh-TW" altLang="zh-TW" sz="4400" kern="1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4799747-40B7-6ADF-94A6-7187819CD807}"/>
              </a:ext>
            </a:extLst>
          </p:cNvPr>
          <p:cNvSpPr txBox="1"/>
          <p:nvPr/>
        </p:nvSpPr>
        <p:spPr>
          <a:xfrm>
            <a:off x="563110" y="4344880"/>
            <a:ext cx="20075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/>
              <a:t>實際</a:t>
            </a:r>
            <a:endParaRPr lang="en-US" altLang="zh-TW" sz="3200" b="1" dirty="0"/>
          </a:p>
          <a:p>
            <a:pPr algn="ctr"/>
            <a:r>
              <a:rPr lang="zh-TW" altLang="en-US" sz="3200" b="1" dirty="0"/>
              <a:t>飼養刺蝟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3E7973A-5BC3-2CF2-250E-ED423594BCC7}"/>
              </a:ext>
            </a:extLst>
          </p:cNvPr>
          <p:cNvSpPr txBox="1"/>
          <p:nvPr/>
        </p:nvSpPr>
        <p:spPr>
          <a:xfrm>
            <a:off x="3352585" y="4344880"/>
            <a:ext cx="24998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/>
              <a:t>觀察</a:t>
            </a:r>
            <a:endParaRPr lang="en-US" altLang="zh-TW" sz="3200" b="1" dirty="0"/>
          </a:p>
          <a:p>
            <a:pPr algn="ctr"/>
            <a:r>
              <a:rPr lang="zh-TW" altLang="en-US" sz="3200" b="1" dirty="0"/>
              <a:t>刺蝟的行為</a:t>
            </a:r>
            <a:endParaRPr lang="zh-TW" altLang="en-US" sz="3600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949E5004-FC7F-27D6-A83D-A02FEA70A729}"/>
              </a:ext>
            </a:extLst>
          </p:cNvPr>
          <p:cNvSpPr txBox="1"/>
          <p:nvPr/>
        </p:nvSpPr>
        <p:spPr>
          <a:xfrm>
            <a:off x="6500328" y="4349525"/>
            <a:ext cx="23093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/>
              <a:t>分享</a:t>
            </a:r>
            <a:endParaRPr lang="en-US" altLang="zh-TW" sz="3200" b="1" dirty="0"/>
          </a:p>
          <a:p>
            <a:pPr algn="ctr"/>
            <a:r>
              <a:rPr lang="zh-TW" altLang="en-US" sz="3200" b="1" dirty="0"/>
              <a:t>我的觀察</a:t>
            </a:r>
            <a:endParaRPr lang="zh-TW" altLang="en-US" sz="3200" dirty="0"/>
          </a:p>
        </p:txBody>
      </p: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05CE6B72-A84E-C2AD-71B2-6023DF0BD23E}"/>
              </a:ext>
            </a:extLst>
          </p:cNvPr>
          <p:cNvCxnSpPr>
            <a:cxnSpLocks/>
          </p:cNvCxnSpPr>
          <p:nvPr/>
        </p:nvCxnSpPr>
        <p:spPr>
          <a:xfrm>
            <a:off x="455695" y="5422098"/>
            <a:ext cx="2222339" cy="0"/>
          </a:xfrm>
          <a:prstGeom prst="line">
            <a:avLst/>
          </a:prstGeom>
          <a:ln>
            <a:solidFill>
              <a:srgbClr val="56818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697966F5-1861-9476-8E35-D4CECE140C23}"/>
              </a:ext>
            </a:extLst>
          </p:cNvPr>
          <p:cNvCxnSpPr>
            <a:cxnSpLocks/>
          </p:cNvCxnSpPr>
          <p:nvPr/>
        </p:nvCxnSpPr>
        <p:spPr>
          <a:xfrm>
            <a:off x="3491319" y="5422098"/>
            <a:ext cx="2222339" cy="0"/>
          </a:xfrm>
          <a:prstGeom prst="line">
            <a:avLst/>
          </a:prstGeom>
          <a:ln>
            <a:solidFill>
              <a:srgbClr val="56818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2BD89919-CC4D-63DB-457D-64D4B745AF02}"/>
              </a:ext>
            </a:extLst>
          </p:cNvPr>
          <p:cNvCxnSpPr>
            <a:cxnSpLocks/>
          </p:cNvCxnSpPr>
          <p:nvPr/>
        </p:nvCxnSpPr>
        <p:spPr>
          <a:xfrm>
            <a:off x="6543846" y="5422098"/>
            <a:ext cx="2222339" cy="0"/>
          </a:xfrm>
          <a:prstGeom prst="line">
            <a:avLst/>
          </a:prstGeom>
          <a:ln>
            <a:solidFill>
              <a:srgbClr val="56818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1FA17476-AD2F-F11C-DE82-8618B17640A1}"/>
              </a:ext>
            </a:extLst>
          </p:cNvPr>
          <p:cNvSpPr txBox="1"/>
          <p:nvPr/>
        </p:nvSpPr>
        <p:spPr>
          <a:xfrm>
            <a:off x="-114900" y="4160214"/>
            <a:ext cx="8563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800" b="1" dirty="0">
                <a:solidFill>
                  <a:srgbClr val="7AD5D9"/>
                </a:solidFill>
                <a:latin typeface="+mn-ea"/>
              </a:rPr>
              <a:t>1</a:t>
            </a:r>
            <a:endParaRPr lang="zh-TW" altLang="en-US" sz="8800" b="1" dirty="0">
              <a:solidFill>
                <a:srgbClr val="7AD5D9"/>
              </a:solidFill>
              <a:latin typeface="+mn-ea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BA8607D8-0FB2-4853-9D84-D3C1F2EF2041}"/>
              </a:ext>
            </a:extLst>
          </p:cNvPr>
          <p:cNvSpPr txBox="1"/>
          <p:nvPr/>
        </p:nvSpPr>
        <p:spPr>
          <a:xfrm>
            <a:off x="2919917" y="4160214"/>
            <a:ext cx="8563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800" b="1" dirty="0">
                <a:solidFill>
                  <a:srgbClr val="7AD5D9"/>
                </a:solidFill>
                <a:latin typeface="+mn-ea"/>
              </a:rPr>
              <a:t>2</a:t>
            </a:r>
            <a:endParaRPr lang="zh-TW" altLang="en-US" sz="8800" b="1" dirty="0">
              <a:solidFill>
                <a:srgbClr val="7AD5D9"/>
              </a:solidFill>
              <a:latin typeface="+mn-ea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37AAD036-7099-43AD-D1B9-87E680D9C976}"/>
              </a:ext>
            </a:extLst>
          </p:cNvPr>
          <p:cNvSpPr txBox="1"/>
          <p:nvPr/>
        </p:nvSpPr>
        <p:spPr>
          <a:xfrm>
            <a:off x="6014716" y="4160214"/>
            <a:ext cx="8563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800" b="1" dirty="0">
                <a:solidFill>
                  <a:srgbClr val="7AD5D9"/>
                </a:solidFill>
                <a:latin typeface="+mn-ea"/>
              </a:rPr>
              <a:t>3</a:t>
            </a:r>
            <a:endParaRPr lang="zh-TW" altLang="en-US" sz="8800" b="1" dirty="0">
              <a:solidFill>
                <a:srgbClr val="7AD5D9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30258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CC07C-7986-7F25-B7AC-F88DE898B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 6">
            <a:extLst>
              <a:ext uri="{FF2B5EF4-FFF2-40B4-BE49-F238E27FC236}">
                <a16:creationId xmlns:a16="http://schemas.microsoft.com/office/drawing/2014/main" id="{078B6C26-1C75-5844-76C3-F5CF23A8E7E7}"/>
              </a:ext>
            </a:extLst>
          </p:cNvPr>
          <p:cNvSpPr/>
          <p:nvPr/>
        </p:nvSpPr>
        <p:spPr>
          <a:xfrm>
            <a:off x="5815679" y="4143126"/>
            <a:ext cx="5400000" cy="5400000"/>
          </a:xfrm>
          <a:prstGeom prst="ellipse">
            <a:avLst/>
          </a:prstGeom>
          <a:solidFill>
            <a:srgbClr val="5DCCCD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FF1638F3-D4B5-B984-C3F2-3A766D6F207E}"/>
              </a:ext>
            </a:extLst>
          </p:cNvPr>
          <p:cNvGrpSpPr/>
          <p:nvPr/>
        </p:nvGrpSpPr>
        <p:grpSpPr>
          <a:xfrm>
            <a:off x="2748553" y="1330961"/>
            <a:ext cx="3600000" cy="3868545"/>
            <a:chOff x="3888158" y="1745975"/>
            <a:chExt cx="3600000" cy="3868545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6A002079-5296-BD38-291E-1CB2235B0781}"/>
                </a:ext>
              </a:extLst>
            </p:cNvPr>
            <p:cNvSpPr txBox="1"/>
            <p:nvPr/>
          </p:nvSpPr>
          <p:spPr>
            <a:xfrm>
              <a:off x="4361271" y="3152800"/>
              <a:ext cx="268252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8000" b="1" dirty="0"/>
                <a:t>方法</a:t>
              </a:r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624BC99B-C7F9-7534-8D43-F5B2B677B7B3}"/>
                </a:ext>
              </a:extLst>
            </p:cNvPr>
            <p:cNvSpPr/>
            <p:nvPr/>
          </p:nvSpPr>
          <p:spPr>
            <a:xfrm>
              <a:off x="3888158" y="2014520"/>
              <a:ext cx="3600000" cy="36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48D346CC-DB8E-C7A7-7B87-97B49C8BE836}"/>
                </a:ext>
              </a:extLst>
            </p:cNvPr>
            <p:cNvSpPr/>
            <p:nvPr/>
          </p:nvSpPr>
          <p:spPr>
            <a:xfrm>
              <a:off x="5702535" y="1837430"/>
              <a:ext cx="360000" cy="360000"/>
            </a:xfrm>
            <a:prstGeom prst="ellipse">
              <a:avLst/>
            </a:prstGeom>
            <a:solidFill>
              <a:srgbClr val="03B0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AD6B1135-4A28-7363-F4BC-6CCC6CA8DFAD}"/>
                </a:ext>
              </a:extLst>
            </p:cNvPr>
            <p:cNvSpPr/>
            <p:nvPr/>
          </p:nvSpPr>
          <p:spPr>
            <a:xfrm>
              <a:off x="4003706" y="4645056"/>
              <a:ext cx="540000" cy="540000"/>
            </a:xfrm>
            <a:prstGeom prst="ellipse">
              <a:avLst/>
            </a:prstGeom>
            <a:solidFill>
              <a:srgbClr val="F293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961CD0C3-3567-52AB-AC77-CBCD037DB86E}"/>
                </a:ext>
              </a:extLst>
            </p:cNvPr>
            <p:cNvSpPr/>
            <p:nvPr/>
          </p:nvSpPr>
          <p:spPr>
            <a:xfrm>
              <a:off x="4659772" y="5292426"/>
              <a:ext cx="216000" cy="216000"/>
            </a:xfrm>
            <a:prstGeom prst="ellipse">
              <a:avLst/>
            </a:prstGeom>
            <a:solidFill>
              <a:srgbClr val="56818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FF1605D6-2D8D-DC80-42ED-FE26D6DDF445}"/>
                </a:ext>
              </a:extLst>
            </p:cNvPr>
            <p:cNvSpPr/>
            <p:nvPr/>
          </p:nvSpPr>
          <p:spPr>
            <a:xfrm>
              <a:off x="7178779" y="1745975"/>
              <a:ext cx="144000" cy="144000"/>
            </a:xfrm>
            <a:prstGeom prst="ellipse">
              <a:avLst/>
            </a:prstGeom>
            <a:solidFill>
              <a:srgbClr val="676D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1A9BCA89-A1A2-0042-D119-9EBF06673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7" b="94794" l="7979" r="92376">
                        <a14:foregroundMark x1="44504" y1="24417" x2="44504" y2="24417"/>
                        <a14:foregroundMark x1="51418" y1="26571" x2="51418" y2="26571"/>
                        <a14:foregroundMark x1="57270" y1="24596" x2="57270" y2="24596"/>
                        <a14:foregroundMark x1="14007" y1="51885" x2="14007" y2="51885"/>
                        <a14:foregroundMark x1="36879" y1="65889" x2="36879" y2="65889"/>
                        <a14:foregroundMark x1="49468" y1="75045" x2="49468" y2="75045"/>
                        <a14:foregroundMark x1="62766" y1="66068" x2="62766" y2="66068"/>
                        <a14:foregroundMark x1="87766" y1="53501" x2="87766" y2="53501"/>
                        <a14:foregroundMark x1="92553" y1="41293" x2="92553" y2="41293"/>
                        <a14:foregroundMark x1="33156" y1="16876" x2="33156" y2="16876"/>
                        <a14:foregroundMark x1="70390" y1="16697" x2="70390" y2="16697"/>
                        <a14:foregroundMark x1="69858" y1="22442" x2="69858" y2="22442"/>
                        <a14:foregroundMark x1="68440" y1="25673" x2="68440" y2="25673"/>
                        <a14:foregroundMark x1="68972" y1="29264" x2="69149" y2="29264"/>
                        <a14:foregroundMark x1="68440" y1="32496" x2="68440" y2="32496"/>
                        <a14:foregroundMark x1="67376" y1="35368" x2="67376" y2="35368"/>
                        <a14:foregroundMark x1="70035" y1="35727" x2="70035" y2="35727"/>
                        <a14:foregroundMark x1="71277" y1="33752" x2="71277" y2="33752"/>
                        <a14:foregroundMark x1="72695" y1="32316" x2="72695" y2="32316"/>
                        <a14:foregroundMark x1="73227" y1="27469" x2="73227" y2="27469"/>
                        <a14:foregroundMark x1="73050" y1="22801" x2="73050" y2="22801"/>
                        <a14:foregroundMark x1="33865" y1="29982" x2="33865" y2="29982"/>
                        <a14:foregroundMark x1="33688" y1="28007" x2="33688" y2="28007"/>
                        <a14:foregroundMark x1="35284" y1="24057" x2="35284" y2="24057"/>
                        <a14:foregroundMark x1="35816" y1="21185" x2="35816" y2="21185"/>
                        <a14:foregroundMark x1="31738" y1="23339" x2="31738" y2="23339"/>
                        <a14:foregroundMark x1="31383" y1="26032" x2="31383" y2="26032"/>
                        <a14:foregroundMark x1="30674" y1="29982" x2="30674" y2="29982"/>
                        <a14:foregroundMark x1="30319" y1="33214" x2="30319" y2="33214"/>
                        <a14:foregroundMark x1="27305" y1="33573" x2="27305" y2="33573"/>
                        <a14:foregroundMark x1="27660" y1="26750" x2="27660" y2="26750"/>
                        <a14:foregroundMark x1="32270" y1="19210" x2="32270" y2="19210"/>
                        <a14:foregroundMark x1="53369" y1="11670" x2="53369" y2="11670"/>
                        <a14:foregroundMark x1="46277" y1="10233" x2="46277" y2="10233"/>
                        <a14:foregroundMark x1="43262" y1="11670" x2="43262" y2="11670"/>
                        <a14:foregroundMark x1="39539" y1="8618" x2="39539" y2="8618"/>
                        <a14:foregroundMark x1="40248" y1="6463" x2="40248" y2="6463"/>
                        <a14:foregroundMark x1="42553" y1="6284" x2="42553" y2="6284"/>
                        <a14:foregroundMark x1="45567" y1="6104" x2="45567" y2="6104"/>
                        <a14:foregroundMark x1="50000" y1="9515" x2="50000" y2="9515"/>
                        <a14:foregroundMark x1="49291" y1="5027" x2="49291" y2="5027"/>
                        <a14:foregroundMark x1="53723" y1="6284" x2="53723" y2="6284"/>
                        <a14:foregroundMark x1="56915" y1="6104" x2="56915" y2="6104"/>
                        <a14:foregroundMark x1="59397" y1="7540" x2="59397" y2="7540"/>
                        <a14:foregroundMark x1="62589" y1="8797" x2="62589" y2="8797"/>
                        <a14:foregroundMark x1="60284" y1="11849" x2="60284" y2="11849"/>
                        <a14:foregroundMark x1="56738" y1="11490" x2="56738" y2="11490"/>
                        <a14:foregroundMark x1="22695" y1="37522" x2="22695" y2="37522"/>
                        <a14:foregroundMark x1="7979" y1="94794" x2="7979" y2="94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445" y="5270621"/>
            <a:ext cx="1675389" cy="165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流程圖: 結束點 7">
            <a:extLst>
              <a:ext uri="{FF2B5EF4-FFF2-40B4-BE49-F238E27FC236}">
                <a16:creationId xmlns:a16="http://schemas.microsoft.com/office/drawing/2014/main" id="{4A93CE15-A9C2-70E9-CCB1-352774381152}"/>
              </a:ext>
            </a:extLst>
          </p:cNvPr>
          <p:cNvSpPr/>
          <p:nvPr/>
        </p:nvSpPr>
        <p:spPr>
          <a:xfrm rot="1926819">
            <a:off x="-1307288" y="-312713"/>
            <a:ext cx="4572000" cy="1956122"/>
          </a:xfrm>
          <a:prstGeom prst="flowChartTerminator">
            <a:avLst/>
          </a:prstGeom>
          <a:solidFill>
            <a:srgbClr val="7AD5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流程圖: 結束點 14">
            <a:extLst>
              <a:ext uri="{FF2B5EF4-FFF2-40B4-BE49-F238E27FC236}">
                <a16:creationId xmlns:a16="http://schemas.microsoft.com/office/drawing/2014/main" id="{56CED0B3-03E6-0436-3846-4B665FB64E06}"/>
              </a:ext>
            </a:extLst>
          </p:cNvPr>
          <p:cNvSpPr/>
          <p:nvPr/>
        </p:nvSpPr>
        <p:spPr>
          <a:xfrm rot="1926819">
            <a:off x="-193616" y="-1134783"/>
            <a:ext cx="4572000" cy="1956122"/>
          </a:xfrm>
          <a:prstGeom prst="flowChartTerminator">
            <a:avLst/>
          </a:prstGeom>
          <a:solidFill>
            <a:srgbClr val="9FA5B5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37E39A6-CDD3-6D7A-5E16-1DEE6EC1AA3A}"/>
              </a:ext>
            </a:extLst>
          </p:cNvPr>
          <p:cNvSpPr txBox="1"/>
          <p:nvPr/>
        </p:nvSpPr>
        <p:spPr>
          <a:xfrm>
            <a:off x="616" y="0"/>
            <a:ext cx="9143384" cy="369332"/>
          </a:xfrm>
          <a:prstGeom prst="rect">
            <a:avLst/>
          </a:prstGeom>
          <a:solidFill>
            <a:srgbClr val="9FA5B5"/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dirty="0">
                <a:solidFill>
                  <a:schemeClr val="bg1"/>
                </a:solidFill>
              </a:rPr>
              <a:t>北昌國小</a:t>
            </a:r>
            <a:r>
              <a:rPr lang="en-US" altLang="zh-TW" dirty="0">
                <a:solidFill>
                  <a:schemeClr val="bg1"/>
                </a:solidFill>
                <a:sym typeface="Wingdings 2" panose="05020102010507070707" pitchFamily="18" charset="2"/>
              </a:rPr>
              <a:t></a:t>
            </a:r>
            <a:r>
              <a:rPr lang="zh-TW" altLang="en-US" dirty="0">
                <a:solidFill>
                  <a:schemeClr val="bg1"/>
                </a:solidFill>
              </a:rPr>
              <a:t>麥哲倫探險築夢計畫</a:t>
            </a:r>
          </a:p>
        </p:txBody>
      </p:sp>
    </p:spTree>
    <p:extLst>
      <p:ext uri="{BB962C8B-B14F-4D97-AF65-F5344CB8AC3E}">
        <p14:creationId xmlns:p14="http://schemas.microsoft.com/office/powerpoint/2010/main" val="1905074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7E082-B4F1-49AC-C5B4-2D5E16231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F96CE56-62D5-5EF1-EC9E-39815F979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067" y="1547491"/>
            <a:ext cx="2638560" cy="260867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DCDCD85-E377-393E-38ED-FC77FF8D7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720" y="1543344"/>
            <a:ext cx="2644140" cy="260565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44AEC39-A7F3-2C50-D10A-FC36B60F7DF1}"/>
              </a:ext>
            </a:extLst>
          </p:cNvPr>
          <p:cNvSpPr txBox="1"/>
          <p:nvPr/>
        </p:nvSpPr>
        <p:spPr>
          <a:xfrm>
            <a:off x="0" y="0"/>
            <a:ext cx="2772000" cy="71520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8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收集資料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8D9023A-D643-DE24-8548-68001D0E1B67}"/>
              </a:ext>
            </a:extLst>
          </p:cNvPr>
          <p:cNvSpPr/>
          <p:nvPr/>
        </p:nvSpPr>
        <p:spPr>
          <a:xfrm>
            <a:off x="489165" y="1334695"/>
            <a:ext cx="3240000" cy="4320000"/>
          </a:xfrm>
          <a:prstGeom prst="rect">
            <a:avLst/>
          </a:prstGeom>
          <a:noFill/>
          <a:ln w="25400">
            <a:solidFill>
              <a:srgbClr val="7AD5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92A5383-C271-E8F9-34A2-659E991C24CB}"/>
              </a:ext>
            </a:extLst>
          </p:cNvPr>
          <p:cNvSpPr/>
          <p:nvPr/>
        </p:nvSpPr>
        <p:spPr>
          <a:xfrm>
            <a:off x="5475020" y="1358915"/>
            <a:ext cx="3240000" cy="4320000"/>
          </a:xfrm>
          <a:prstGeom prst="rect">
            <a:avLst/>
          </a:prstGeom>
          <a:noFill/>
          <a:ln w="25400">
            <a:solidFill>
              <a:srgbClr val="7AD5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5836A5B5-7986-2020-A600-20D7D5444F85}"/>
              </a:ext>
            </a:extLst>
          </p:cNvPr>
          <p:cNvCxnSpPr>
            <a:cxnSpLocks/>
          </p:cNvCxnSpPr>
          <p:nvPr/>
        </p:nvCxnSpPr>
        <p:spPr>
          <a:xfrm>
            <a:off x="4572000" y="1334695"/>
            <a:ext cx="0" cy="4320000"/>
          </a:xfrm>
          <a:prstGeom prst="line">
            <a:avLst/>
          </a:prstGeom>
          <a:ln>
            <a:solidFill>
              <a:srgbClr val="9FA5B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AA6F678-A993-F8A0-AD73-3C64C82EA4FA}"/>
              </a:ext>
            </a:extLst>
          </p:cNvPr>
          <p:cNvSpPr txBox="1"/>
          <p:nvPr/>
        </p:nvSpPr>
        <p:spPr>
          <a:xfrm>
            <a:off x="2013156" y="6025657"/>
            <a:ext cx="5039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F2931F"/>
                </a:solidFill>
              </a:rPr>
              <a:t>了解越多，照顧越好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5C23F9E3-E57A-E131-876D-600E5EBE8462}"/>
              </a:ext>
            </a:extLst>
          </p:cNvPr>
          <p:cNvSpPr txBox="1"/>
          <p:nvPr/>
        </p:nvSpPr>
        <p:spPr>
          <a:xfrm>
            <a:off x="1267299" y="4330119"/>
            <a:ext cx="1683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/>
              <a:t>上網學習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A7EC60F-CACB-E741-65F2-2EB26365ED67}"/>
              </a:ext>
            </a:extLst>
          </p:cNvPr>
          <p:cNvSpPr txBox="1"/>
          <p:nvPr/>
        </p:nvSpPr>
        <p:spPr>
          <a:xfrm>
            <a:off x="6253154" y="4295207"/>
            <a:ext cx="1683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/>
              <a:t>借書學習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C614A2A-E608-E8DE-84B2-5BB3FBBE63C4}"/>
              </a:ext>
            </a:extLst>
          </p:cNvPr>
          <p:cNvSpPr txBox="1"/>
          <p:nvPr/>
        </p:nvSpPr>
        <p:spPr>
          <a:xfrm>
            <a:off x="452378" y="4930851"/>
            <a:ext cx="3313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我會上網找刺蝟的資訊，</a:t>
            </a:r>
            <a:endParaRPr lang="en-US" altLang="zh-TW" dirty="0"/>
          </a:p>
          <a:p>
            <a:pPr algn="ctr"/>
            <a:r>
              <a:rPr lang="zh-TW" altLang="en-US" dirty="0"/>
              <a:t>這樣能更了解牠們！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5F92A42-4B30-4BF4-46E0-956D717B1BAA}"/>
              </a:ext>
            </a:extLst>
          </p:cNvPr>
          <p:cNvSpPr txBox="1"/>
          <p:nvPr/>
        </p:nvSpPr>
        <p:spPr>
          <a:xfrm>
            <a:off x="5498418" y="4852754"/>
            <a:ext cx="3193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我會去圖書館借書，</a:t>
            </a:r>
            <a:endParaRPr lang="en-US" altLang="zh-TW" dirty="0"/>
          </a:p>
          <a:p>
            <a:pPr algn="ctr"/>
            <a:r>
              <a:rPr lang="zh-TW" altLang="en-US" dirty="0"/>
              <a:t>找專門介紹刺蝟的書！</a:t>
            </a: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6438476D-321D-22F6-B167-1353DE9F920F}"/>
              </a:ext>
            </a:extLst>
          </p:cNvPr>
          <p:cNvCxnSpPr>
            <a:cxnSpLocks/>
          </p:cNvCxnSpPr>
          <p:nvPr/>
        </p:nvCxnSpPr>
        <p:spPr>
          <a:xfrm>
            <a:off x="943305" y="4869721"/>
            <a:ext cx="2331720" cy="0"/>
          </a:xfrm>
          <a:prstGeom prst="line">
            <a:avLst/>
          </a:prstGeom>
          <a:ln>
            <a:solidFill>
              <a:srgbClr val="9FA5B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7AB62FCF-A071-86D2-0489-BA0D3C293B34}"/>
              </a:ext>
            </a:extLst>
          </p:cNvPr>
          <p:cNvCxnSpPr>
            <a:cxnSpLocks/>
          </p:cNvCxnSpPr>
          <p:nvPr/>
        </p:nvCxnSpPr>
        <p:spPr>
          <a:xfrm>
            <a:off x="5940697" y="4800113"/>
            <a:ext cx="2331720" cy="0"/>
          </a:xfrm>
          <a:prstGeom prst="line">
            <a:avLst/>
          </a:prstGeom>
          <a:ln>
            <a:solidFill>
              <a:srgbClr val="9FA5B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等腰三角形 29">
            <a:extLst>
              <a:ext uri="{FF2B5EF4-FFF2-40B4-BE49-F238E27FC236}">
                <a16:creationId xmlns:a16="http://schemas.microsoft.com/office/drawing/2014/main" id="{C098578F-D617-7E6A-B51D-AD63C77C7213}"/>
              </a:ext>
            </a:extLst>
          </p:cNvPr>
          <p:cNvSpPr/>
          <p:nvPr/>
        </p:nvSpPr>
        <p:spPr>
          <a:xfrm rot="5400000" flipH="1">
            <a:off x="1749165" y="6199600"/>
            <a:ext cx="360000" cy="360000"/>
          </a:xfrm>
          <a:prstGeom prst="triangle">
            <a:avLst/>
          </a:prstGeom>
          <a:solidFill>
            <a:srgbClr val="F2931F"/>
          </a:solidFill>
          <a:ln>
            <a:solidFill>
              <a:srgbClr val="F293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3225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D5D23D2-72C3-3CFE-41B9-627A610DC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9" y="0"/>
            <a:ext cx="9146630" cy="685800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79E53D7A-88CD-D697-1A4B-8BB6993929DD}"/>
              </a:ext>
            </a:extLst>
          </p:cNvPr>
          <p:cNvSpPr txBox="1"/>
          <p:nvPr/>
        </p:nvSpPr>
        <p:spPr>
          <a:xfrm>
            <a:off x="-2629" y="3886200"/>
            <a:ext cx="1261884" cy="523220"/>
          </a:xfrm>
          <a:prstGeom prst="rect">
            <a:avLst/>
          </a:prstGeom>
          <a:solidFill>
            <a:schemeClr val="accent1">
              <a:lumMod val="75000"/>
              <a:alpha val="58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</a:rPr>
              <a:t>通風扇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A01A13E-6D13-B8DE-DDAB-536CB124E4E7}"/>
              </a:ext>
            </a:extLst>
          </p:cNvPr>
          <p:cNvSpPr txBox="1"/>
          <p:nvPr/>
        </p:nvSpPr>
        <p:spPr>
          <a:xfrm>
            <a:off x="1689496" y="5273040"/>
            <a:ext cx="902811" cy="523220"/>
          </a:xfrm>
          <a:prstGeom prst="rect">
            <a:avLst/>
          </a:prstGeom>
          <a:solidFill>
            <a:schemeClr val="accent1">
              <a:lumMod val="75000"/>
              <a:alpha val="58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</a:rPr>
              <a:t>小窩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7D7CD1D-B320-7874-F3FA-B8399CE08B7C}"/>
              </a:ext>
            </a:extLst>
          </p:cNvPr>
          <p:cNvSpPr txBox="1"/>
          <p:nvPr/>
        </p:nvSpPr>
        <p:spPr>
          <a:xfrm>
            <a:off x="4093458" y="5273040"/>
            <a:ext cx="1261884" cy="523220"/>
          </a:xfrm>
          <a:prstGeom prst="rect">
            <a:avLst/>
          </a:prstGeom>
          <a:solidFill>
            <a:schemeClr val="accent1">
              <a:lumMod val="75000"/>
              <a:alpha val="58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</a:rPr>
              <a:t>尿布墊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47BF7D4-3DE8-C497-B170-2246B36FB04C}"/>
              </a:ext>
            </a:extLst>
          </p:cNvPr>
          <p:cNvSpPr txBox="1"/>
          <p:nvPr/>
        </p:nvSpPr>
        <p:spPr>
          <a:xfrm>
            <a:off x="6914140" y="4884420"/>
            <a:ext cx="1261884" cy="523220"/>
          </a:xfrm>
          <a:prstGeom prst="rect">
            <a:avLst/>
          </a:prstGeom>
          <a:solidFill>
            <a:schemeClr val="accent1">
              <a:lumMod val="75000"/>
              <a:alpha val="58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</a:rPr>
              <a:t>躲藏屋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C65CB6CB-079A-33A9-3D85-E2E6709AA78D}"/>
              </a:ext>
            </a:extLst>
          </p:cNvPr>
          <p:cNvSpPr txBox="1"/>
          <p:nvPr/>
        </p:nvSpPr>
        <p:spPr>
          <a:xfrm>
            <a:off x="252000" y="747995"/>
            <a:ext cx="360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</a:rPr>
              <a:t>為刺蝟打造一個舒適的家</a:t>
            </a:r>
            <a:endParaRPr lang="en-US" altLang="zh-TW" sz="2400" b="1" dirty="0">
              <a:solidFill>
                <a:schemeClr val="bg1"/>
              </a:solidFill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5C1207F7-855E-586F-D344-AC1ECC4222D1}"/>
              </a:ext>
            </a:extLst>
          </p:cNvPr>
          <p:cNvSpPr txBox="1"/>
          <p:nvPr/>
        </p:nvSpPr>
        <p:spPr>
          <a:xfrm>
            <a:off x="187499" y="122545"/>
            <a:ext cx="26412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TW" altLang="en-US" sz="4400" b="1" dirty="0"/>
              <a:t>準備環境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58F1C753-5B59-996B-872F-4F824E5727AE}"/>
              </a:ext>
            </a:extLst>
          </p:cNvPr>
          <p:cNvSpPr txBox="1"/>
          <p:nvPr/>
        </p:nvSpPr>
        <p:spPr>
          <a:xfrm>
            <a:off x="7093676" y="1095785"/>
            <a:ext cx="902811" cy="523220"/>
          </a:xfrm>
          <a:prstGeom prst="rect">
            <a:avLst/>
          </a:prstGeom>
          <a:solidFill>
            <a:schemeClr val="accent1">
              <a:lumMod val="75000"/>
              <a:alpha val="58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</a:rPr>
              <a:t>滾輪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82DB24C2-6D43-702A-4430-F70E403954B2}"/>
              </a:ext>
            </a:extLst>
          </p:cNvPr>
          <p:cNvSpPr txBox="1"/>
          <p:nvPr/>
        </p:nvSpPr>
        <p:spPr>
          <a:xfrm>
            <a:off x="1058554" y="1989000"/>
            <a:ext cx="1261884" cy="523220"/>
          </a:xfrm>
          <a:prstGeom prst="rect">
            <a:avLst/>
          </a:prstGeom>
          <a:solidFill>
            <a:schemeClr val="accent1">
              <a:lumMod val="75000"/>
              <a:alpha val="58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</a:rPr>
              <a:t>飼料盆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004FAB36-9B3E-BC1F-CB0A-84A86A2CB555}"/>
              </a:ext>
            </a:extLst>
          </p:cNvPr>
          <p:cNvSpPr txBox="1"/>
          <p:nvPr/>
        </p:nvSpPr>
        <p:spPr>
          <a:xfrm>
            <a:off x="2740723" y="2340951"/>
            <a:ext cx="902811" cy="523220"/>
          </a:xfrm>
          <a:prstGeom prst="rect">
            <a:avLst/>
          </a:prstGeom>
          <a:solidFill>
            <a:schemeClr val="accent1">
              <a:lumMod val="75000"/>
              <a:alpha val="58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</a:rPr>
              <a:t>水盆</a:t>
            </a:r>
          </a:p>
        </p:txBody>
      </p:sp>
    </p:spTree>
    <p:extLst>
      <p:ext uri="{BB962C8B-B14F-4D97-AF65-F5344CB8AC3E}">
        <p14:creationId xmlns:p14="http://schemas.microsoft.com/office/powerpoint/2010/main" val="1957342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4D0E6-00EA-C32A-2F7B-AA9405B42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19B9E691-224B-1D09-C54C-ECFD173678E8}"/>
              </a:ext>
            </a:extLst>
          </p:cNvPr>
          <p:cNvSpPr txBox="1"/>
          <p:nvPr/>
        </p:nvSpPr>
        <p:spPr>
          <a:xfrm>
            <a:off x="0" y="-3526"/>
            <a:ext cx="3492000" cy="713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8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dist"/>
            <a:r>
              <a:rPr lang="zh-TW" altLang="en-US" dirty="0"/>
              <a:t>觀察與記錄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4FFD2B7-EAA5-952B-4EF8-8FE6E7DF908B}"/>
              </a:ext>
            </a:extLst>
          </p:cNvPr>
          <p:cNvSpPr txBox="1"/>
          <p:nvPr/>
        </p:nvSpPr>
        <p:spPr>
          <a:xfrm>
            <a:off x="0" y="646337"/>
            <a:ext cx="3492000" cy="422432"/>
          </a:xfrm>
          <a:prstGeom prst="rect">
            <a:avLst/>
          </a:prstGeom>
          <a:solidFill>
            <a:srgbClr val="9FA5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zh-TW" altLang="en-US" sz="2800" dirty="0"/>
              <a:t>細心觀察刺蝟的生活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AAD43C61-84C7-20B8-25EA-9B179F7AE018}"/>
              </a:ext>
            </a:extLst>
          </p:cNvPr>
          <p:cNvCxnSpPr>
            <a:cxnSpLocks/>
          </p:cNvCxnSpPr>
          <p:nvPr/>
        </p:nvCxnSpPr>
        <p:spPr>
          <a:xfrm>
            <a:off x="4554739" y="1049736"/>
            <a:ext cx="60960" cy="5346464"/>
          </a:xfrm>
          <a:prstGeom prst="line">
            <a:avLst/>
          </a:prstGeom>
          <a:ln>
            <a:solidFill>
              <a:srgbClr val="9FA5B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78455BC0-A1E7-B676-40C9-C18390B0995C}"/>
              </a:ext>
            </a:extLst>
          </p:cNvPr>
          <p:cNvSpPr/>
          <p:nvPr/>
        </p:nvSpPr>
        <p:spPr>
          <a:xfrm>
            <a:off x="4848446" y="1334695"/>
            <a:ext cx="4036451" cy="4776546"/>
          </a:xfrm>
          <a:prstGeom prst="rect">
            <a:avLst/>
          </a:prstGeom>
          <a:solidFill>
            <a:srgbClr val="9FA5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葉湘寫觀察筆記的照片</a:t>
            </a: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1A4C0264-87AA-3D8A-DCE9-269F22161703}"/>
              </a:ext>
            </a:extLst>
          </p:cNvPr>
          <p:cNvSpPr/>
          <p:nvPr/>
        </p:nvSpPr>
        <p:spPr>
          <a:xfrm>
            <a:off x="366626" y="1334695"/>
            <a:ext cx="1440000" cy="1440000"/>
          </a:xfrm>
          <a:prstGeom prst="ellipse">
            <a:avLst/>
          </a:prstGeom>
          <a:solidFill>
            <a:srgbClr val="7AD5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1B1ECEE1-6149-F88D-599C-715E0B99554E}"/>
              </a:ext>
            </a:extLst>
          </p:cNvPr>
          <p:cNvSpPr/>
          <p:nvPr/>
        </p:nvSpPr>
        <p:spPr>
          <a:xfrm>
            <a:off x="366626" y="3287927"/>
            <a:ext cx="1440000" cy="1440000"/>
          </a:xfrm>
          <a:prstGeom prst="ellipse">
            <a:avLst/>
          </a:prstGeom>
          <a:solidFill>
            <a:srgbClr val="7AD5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24B6F082-C9E8-2809-CFBB-35812B1FAB2A}"/>
              </a:ext>
            </a:extLst>
          </p:cNvPr>
          <p:cNvSpPr/>
          <p:nvPr/>
        </p:nvSpPr>
        <p:spPr>
          <a:xfrm>
            <a:off x="366626" y="5241159"/>
            <a:ext cx="1440000" cy="1440000"/>
          </a:xfrm>
          <a:prstGeom prst="ellipse">
            <a:avLst/>
          </a:prstGeom>
          <a:solidFill>
            <a:srgbClr val="7AD5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8D9E87F-55F5-87D2-5DBC-FA0410BA1ACA}"/>
              </a:ext>
            </a:extLst>
          </p:cNvPr>
          <p:cNvSpPr txBox="1"/>
          <p:nvPr/>
        </p:nvSpPr>
        <p:spPr>
          <a:xfrm>
            <a:off x="221535" y="1546864"/>
            <a:ext cx="17301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/>
              <a:t>觀察</a:t>
            </a:r>
            <a:endParaRPr lang="en-US" altLang="zh-TW" sz="3600" b="1" dirty="0"/>
          </a:p>
          <a:p>
            <a:pPr algn="ctr"/>
            <a:r>
              <a:rPr lang="zh-TW" altLang="en-US" sz="2400" dirty="0"/>
              <a:t>刺蝟行為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AB84D33-6AAD-EAE5-055A-0C3971486AE3}"/>
              </a:ext>
            </a:extLst>
          </p:cNvPr>
          <p:cNvSpPr txBox="1"/>
          <p:nvPr/>
        </p:nvSpPr>
        <p:spPr>
          <a:xfrm>
            <a:off x="248782" y="3500096"/>
            <a:ext cx="16756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/>
              <a:t>觀察</a:t>
            </a:r>
            <a:endParaRPr lang="en-US" altLang="zh-TW" sz="2800" b="1" dirty="0"/>
          </a:p>
          <a:p>
            <a:pPr algn="ctr"/>
            <a:r>
              <a:rPr lang="zh-TW" altLang="en-US" sz="2400" dirty="0"/>
              <a:t>健康狀況</a:t>
            </a:r>
            <a:endParaRPr lang="zh-TW" altLang="en-US" sz="2400" b="1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CE4CB924-4402-9B55-98F6-6166C2BECDE3}"/>
              </a:ext>
            </a:extLst>
          </p:cNvPr>
          <p:cNvSpPr txBox="1"/>
          <p:nvPr/>
        </p:nvSpPr>
        <p:spPr>
          <a:xfrm>
            <a:off x="248782" y="5453328"/>
            <a:ext cx="16756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/>
              <a:t>記錄</a:t>
            </a:r>
            <a:endParaRPr lang="en-US" altLang="zh-TW" sz="2800" b="1"/>
          </a:p>
          <a:p>
            <a:pPr algn="ctr"/>
            <a:r>
              <a:rPr lang="zh-TW" altLang="en-US" sz="2400"/>
              <a:t>刺蝟變化</a:t>
            </a:r>
            <a:endParaRPr lang="zh-TW" altLang="en-US" sz="2400" b="1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393702A-F94F-60C6-65A0-81621B82974E}"/>
              </a:ext>
            </a:extLst>
          </p:cNvPr>
          <p:cNvSpPr txBox="1"/>
          <p:nvPr/>
        </p:nvSpPr>
        <p:spPr>
          <a:xfrm>
            <a:off x="1877993" y="1615985"/>
            <a:ext cx="2520000" cy="877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/>
              <a:t>每天記錄刺蝟的活動、飲食和睡覺時間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48C4247-CCDC-89D1-80CF-896B72635D5B}"/>
              </a:ext>
            </a:extLst>
          </p:cNvPr>
          <p:cNvSpPr txBox="1"/>
          <p:nvPr/>
        </p:nvSpPr>
        <p:spPr>
          <a:xfrm>
            <a:off x="1877993" y="3569217"/>
            <a:ext cx="2520000" cy="877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/>
              <a:t>觀察刺蝟的毛色、精神狀態和食慾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768D9A1-5390-6A0F-E4D8-3E370F2EB59C}"/>
              </a:ext>
            </a:extLst>
          </p:cNvPr>
          <p:cNvSpPr txBox="1"/>
          <p:nvPr/>
        </p:nvSpPr>
        <p:spPr>
          <a:xfrm>
            <a:off x="1862953" y="5522449"/>
            <a:ext cx="2520000" cy="877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/>
              <a:t>這樣可以看到刺蝟的變化，了解牠長大了多少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D9D7DB2-40E8-3F10-E636-A02615C108D8}"/>
              </a:ext>
            </a:extLst>
          </p:cNvPr>
          <p:cNvSpPr txBox="1"/>
          <p:nvPr/>
        </p:nvSpPr>
        <p:spPr>
          <a:xfrm>
            <a:off x="5477782" y="6253432"/>
            <a:ext cx="3550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rgbClr val="F2931F"/>
                </a:solidFill>
              </a:rPr>
              <a:t>細心照顧，讓刺蝟快樂成長</a:t>
            </a:r>
          </a:p>
        </p:txBody>
      </p:sp>
      <p:sp>
        <p:nvSpPr>
          <p:cNvPr id="27" name="等腰三角形 26">
            <a:extLst>
              <a:ext uri="{FF2B5EF4-FFF2-40B4-BE49-F238E27FC236}">
                <a16:creationId xmlns:a16="http://schemas.microsoft.com/office/drawing/2014/main" id="{096729D5-905F-C13E-F0EA-9124BE7DCE1F}"/>
              </a:ext>
            </a:extLst>
          </p:cNvPr>
          <p:cNvSpPr/>
          <p:nvPr/>
        </p:nvSpPr>
        <p:spPr>
          <a:xfrm rot="5400000" flipH="1">
            <a:off x="5221005" y="6348098"/>
            <a:ext cx="180000" cy="180000"/>
          </a:xfrm>
          <a:prstGeom prst="triangle">
            <a:avLst/>
          </a:prstGeom>
          <a:solidFill>
            <a:srgbClr val="F2931F"/>
          </a:solidFill>
          <a:ln>
            <a:solidFill>
              <a:srgbClr val="F293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4FB37D3-2A7B-34C6-583C-E49D3E2F0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445" y="1097838"/>
            <a:ext cx="4036451" cy="302733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8172BD3-FA0B-E977-B6F8-553A0D507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8445" y="3429000"/>
            <a:ext cx="4047788" cy="2679991"/>
          </a:xfrm>
          <a:prstGeom prst="rect">
            <a:avLst/>
          </a:prstGeom>
        </p:spPr>
      </p:pic>
      <p:sp>
        <p:nvSpPr>
          <p:cNvPr id="2" name="等腰三角形 1">
            <a:extLst>
              <a:ext uri="{FF2B5EF4-FFF2-40B4-BE49-F238E27FC236}">
                <a16:creationId xmlns:a16="http://schemas.microsoft.com/office/drawing/2014/main" id="{0FE41624-39E2-8D6A-FB58-E0156519E5CC}"/>
              </a:ext>
            </a:extLst>
          </p:cNvPr>
          <p:cNvSpPr/>
          <p:nvPr/>
        </p:nvSpPr>
        <p:spPr>
          <a:xfrm rot="10800000">
            <a:off x="726626" y="2888073"/>
            <a:ext cx="720000" cy="277864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EC4A7239-AC4B-2F82-9EF5-E9EF707560DD}"/>
              </a:ext>
            </a:extLst>
          </p:cNvPr>
          <p:cNvSpPr/>
          <p:nvPr/>
        </p:nvSpPr>
        <p:spPr>
          <a:xfrm rot="10800000">
            <a:off x="726626" y="4857211"/>
            <a:ext cx="720000" cy="277864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3975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9A03E-DC62-5B15-1CC9-C3AEE3AEF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 6">
            <a:extLst>
              <a:ext uri="{FF2B5EF4-FFF2-40B4-BE49-F238E27FC236}">
                <a16:creationId xmlns:a16="http://schemas.microsoft.com/office/drawing/2014/main" id="{B3C3BC5F-FDB1-71BE-2ECA-8C8DAB8E1570}"/>
              </a:ext>
            </a:extLst>
          </p:cNvPr>
          <p:cNvSpPr/>
          <p:nvPr/>
        </p:nvSpPr>
        <p:spPr>
          <a:xfrm>
            <a:off x="5815679" y="4143126"/>
            <a:ext cx="5400000" cy="5400000"/>
          </a:xfrm>
          <a:prstGeom prst="ellipse">
            <a:avLst/>
          </a:prstGeom>
          <a:solidFill>
            <a:srgbClr val="5DCCCD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6309ADC-AEE6-A638-61FC-2DF6D4942999}"/>
              </a:ext>
            </a:extLst>
          </p:cNvPr>
          <p:cNvGrpSpPr/>
          <p:nvPr/>
        </p:nvGrpSpPr>
        <p:grpSpPr>
          <a:xfrm>
            <a:off x="2795449" y="1402076"/>
            <a:ext cx="3600000" cy="3868545"/>
            <a:chOff x="3888158" y="1745975"/>
            <a:chExt cx="3600000" cy="3868545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F41532A4-7B17-EAD3-F005-C711B3DAE9BD}"/>
                </a:ext>
              </a:extLst>
            </p:cNvPr>
            <p:cNvSpPr txBox="1"/>
            <p:nvPr/>
          </p:nvSpPr>
          <p:spPr>
            <a:xfrm>
              <a:off x="4361271" y="2537247"/>
              <a:ext cx="2682527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8000" b="1" dirty="0"/>
                <a:t>成果展示</a:t>
              </a:r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A0F1E487-B105-6477-6630-BE496CEBA483}"/>
                </a:ext>
              </a:extLst>
            </p:cNvPr>
            <p:cNvSpPr/>
            <p:nvPr/>
          </p:nvSpPr>
          <p:spPr>
            <a:xfrm>
              <a:off x="3888158" y="2014520"/>
              <a:ext cx="3600000" cy="36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CA6F7983-223F-3D8E-DFBC-F3794C7369C8}"/>
                </a:ext>
              </a:extLst>
            </p:cNvPr>
            <p:cNvSpPr/>
            <p:nvPr/>
          </p:nvSpPr>
          <p:spPr>
            <a:xfrm>
              <a:off x="5702535" y="1837430"/>
              <a:ext cx="360000" cy="360000"/>
            </a:xfrm>
            <a:prstGeom prst="ellipse">
              <a:avLst/>
            </a:prstGeom>
            <a:solidFill>
              <a:srgbClr val="03B0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042D42D8-A3D0-0ED6-97EC-4FE5EC2DA34C}"/>
                </a:ext>
              </a:extLst>
            </p:cNvPr>
            <p:cNvSpPr/>
            <p:nvPr/>
          </p:nvSpPr>
          <p:spPr>
            <a:xfrm>
              <a:off x="4003706" y="4645056"/>
              <a:ext cx="540000" cy="540000"/>
            </a:xfrm>
            <a:prstGeom prst="ellipse">
              <a:avLst/>
            </a:prstGeom>
            <a:solidFill>
              <a:srgbClr val="F293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B978E5DE-3721-BC6C-E85C-75BE7CA4E324}"/>
                </a:ext>
              </a:extLst>
            </p:cNvPr>
            <p:cNvSpPr/>
            <p:nvPr/>
          </p:nvSpPr>
          <p:spPr>
            <a:xfrm>
              <a:off x="4659772" y="5292426"/>
              <a:ext cx="216000" cy="216000"/>
            </a:xfrm>
            <a:prstGeom prst="ellipse">
              <a:avLst/>
            </a:prstGeom>
            <a:solidFill>
              <a:srgbClr val="56818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BBE9121A-1DD5-BC0B-C83C-1497BBBF230E}"/>
                </a:ext>
              </a:extLst>
            </p:cNvPr>
            <p:cNvSpPr/>
            <p:nvPr/>
          </p:nvSpPr>
          <p:spPr>
            <a:xfrm>
              <a:off x="7178779" y="1745975"/>
              <a:ext cx="144000" cy="144000"/>
            </a:xfrm>
            <a:prstGeom prst="ellipse">
              <a:avLst/>
            </a:prstGeom>
            <a:solidFill>
              <a:srgbClr val="676D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AC886A2C-505C-DCA1-3AB4-D1A4075B4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7" b="94794" l="7979" r="92376">
                        <a14:foregroundMark x1="44504" y1="24417" x2="44504" y2="24417"/>
                        <a14:foregroundMark x1="51418" y1="26571" x2="51418" y2="26571"/>
                        <a14:foregroundMark x1="57270" y1="24596" x2="57270" y2="24596"/>
                        <a14:foregroundMark x1="14007" y1="51885" x2="14007" y2="51885"/>
                        <a14:foregroundMark x1="36879" y1="65889" x2="36879" y2="65889"/>
                        <a14:foregroundMark x1="49468" y1="75045" x2="49468" y2="75045"/>
                        <a14:foregroundMark x1="62766" y1="66068" x2="62766" y2="66068"/>
                        <a14:foregroundMark x1="87766" y1="53501" x2="87766" y2="53501"/>
                        <a14:foregroundMark x1="92553" y1="41293" x2="92553" y2="41293"/>
                        <a14:foregroundMark x1="33156" y1="16876" x2="33156" y2="16876"/>
                        <a14:foregroundMark x1="70390" y1="16697" x2="70390" y2="16697"/>
                        <a14:foregroundMark x1="69858" y1="22442" x2="69858" y2="22442"/>
                        <a14:foregroundMark x1="68440" y1="25673" x2="68440" y2="25673"/>
                        <a14:foregroundMark x1="68972" y1="29264" x2="69149" y2="29264"/>
                        <a14:foregroundMark x1="68440" y1="32496" x2="68440" y2="32496"/>
                        <a14:foregroundMark x1="67376" y1="35368" x2="67376" y2="35368"/>
                        <a14:foregroundMark x1="70035" y1="35727" x2="70035" y2="35727"/>
                        <a14:foregroundMark x1="71277" y1="33752" x2="71277" y2="33752"/>
                        <a14:foregroundMark x1="72695" y1="32316" x2="72695" y2="32316"/>
                        <a14:foregroundMark x1="73227" y1="27469" x2="73227" y2="27469"/>
                        <a14:foregroundMark x1="73050" y1="22801" x2="73050" y2="22801"/>
                        <a14:foregroundMark x1="33865" y1="29982" x2="33865" y2="29982"/>
                        <a14:foregroundMark x1="33688" y1="28007" x2="33688" y2="28007"/>
                        <a14:foregroundMark x1="35284" y1="24057" x2="35284" y2="24057"/>
                        <a14:foregroundMark x1="35816" y1="21185" x2="35816" y2="21185"/>
                        <a14:foregroundMark x1="31738" y1="23339" x2="31738" y2="23339"/>
                        <a14:foregroundMark x1="31383" y1="26032" x2="31383" y2="26032"/>
                        <a14:foregroundMark x1="30674" y1="29982" x2="30674" y2="29982"/>
                        <a14:foregroundMark x1="30319" y1="33214" x2="30319" y2="33214"/>
                        <a14:foregroundMark x1="27305" y1="33573" x2="27305" y2="33573"/>
                        <a14:foregroundMark x1="27660" y1="26750" x2="27660" y2="26750"/>
                        <a14:foregroundMark x1="32270" y1="19210" x2="32270" y2="19210"/>
                        <a14:foregroundMark x1="53369" y1="11670" x2="53369" y2="11670"/>
                        <a14:foregroundMark x1="46277" y1="10233" x2="46277" y2="10233"/>
                        <a14:foregroundMark x1="43262" y1="11670" x2="43262" y2="11670"/>
                        <a14:foregroundMark x1="39539" y1="8618" x2="39539" y2="8618"/>
                        <a14:foregroundMark x1="40248" y1="6463" x2="40248" y2="6463"/>
                        <a14:foregroundMark x1="42553" y1="6284" x2="42553" y2="6284"/>
                        <a14:foregroundMark x1="45567" y1="6104" x2="45567" y2="6104"/>
                        <a14:foregroundMark x1="50000" y1="9515" x2="50000" y2="9515"/>
                        <a14:foregroundMark x1="49291" y1="5027" x2="49291" y2="5027"/>
                        <a14:foregroundMark x1="53723" y1="6284" x2="53723" y2="6284"/>
                        <a14:foregroundMark x1="56915" y1="6104" x2="56915" y2="6104"/>
                        <a14:foregroundMark x1="59397" y1="7540" x2="59397" y2="7540"/>
                        <a14:foregroundMark x1="62589" y1="8797" x2="62589" y2="8797"/>
                        <a14:foregroundMark x1="60284" y1="11849" x2="60284" y2="11849"/>
                        <a14:foregroundMark x1="56738" y1="11490" x2="56738" y2="11490"/>
                        <a14:foregroundMark x1="22695" y1="37522" x2="22695" y2="37522"/>
                        <a14:foregroundMark x1="7979" y1="94794" x2="7979" y2="94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445" y="5270621"/>
            <a:ext cx="1675389" cy="165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流程圖: 結束點 16">
            <a:extLst>
              <a:ext uri="{FF2B5EF4-FFF2-40B4-BE49-F238E27FC236}">
                <a16:creationId xmlns:a16="http://schemas.microsoft.com/office/drawing/2014/main" id="{40CF2AEF-29EA-02F6-4E6A-79130512E624}"/>
              </a:ext>
            </a:extLst>
          </p:cNvPr>
          <p:cNvSpPr/>
          <p:nvPr/>
        </p:nvSpPr>
        <p:spPr>
          <a:xfrm rot="1926819">
            <a:off x="-1307288" y="-312713"/>
            <a:ext cx="4572000" cy="1956122"/>
          </a:xfrm>
          <a:prstGeom prst="flowChartTerminator">
            <a:avLst/>
          </a:prstGeom>
          <a:solidFill>
            <a:srgbClr val="7AD5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流程圖: 結束點 17">
            <a:extLst>
              <a:ext uri="{FF2B5EF4-FFF2-40B4-BE49-F238E27FC236}">
                <a16:creationId xmlns:a16="http://schemas.microsoft.com/office/drawing/2014/main" id="{62C10BF9-D356-138D-72C4-86770A1F2651}"/>
              </a:ext>
            </a:extLst>
          </p:cNvPr>
          <p:cNvSpPr/>
          <p:nvPr/>
        </p:nvSpPr>
        <p:spPr>
          <a:xfrm rot="1926819">
            <a:off x="-193616" y="-1134783"/>
            <a:ext cx="4572000" cy="1956122"/>
          </a:xfrm>
          <a:prstGeom prst="flowChartTerminator">
            <a:avLst/>
          </a:prstGeom>
          <a:solidFill>
            <a:srgbClr val="9FA5B5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C6F44A2-FC5C-25A5-4883-7A89943F0C2C}"/>
              </a:ext>
            </a:extLst>
          </p:cNvPr>
          <p:cNvSpPr txBox="1"/>
          <p:nvPr/>
        </p:nvSpPr>
        <p:spPr>
          <a:xfrm>
            <a:off x="616" y="0"/>
            <a:ext cx="9143384" cy="369332"/>
          </a:xfrm>
          <a:prstGeom prst="rect">
            <a:avLst/>
          </a:prstGeom>
          <a:solidFill>
            <a:srgbClr val="9FA5B5"/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dirty="0">
                <a:solidFill>
                  <a:schemeClr val="bg1"/>
                </a:solidFill>
              </a:rPr>
              <a:t>北昌國小</a:t>
            </a:r>
            <a:r>
              <a:rPr lang="en-US" altLang="zh-TW" dirty="0">
                <a:solidFill>
                  <a:schemeClr val="bg1"/>
                </a:solidFill>
                <a:sym typeface="Wingdings 2" panose="05020102010507070707" pitchFamily="18" charset="2"/>
              </a:rPr>
              <a:t></a:t>
            </a:r>
            <a:r>
              <a:rPr lang="zh-TW" altLang="en-US" dirty="0">
                <a:solidFill>
                  <a:schemeClr val="bg1"/>
                </a:solidFill>
              </a:rPr>
              <a:t>麥哲倫探險築夢計畫</a:t>
            </a:r>
          </a:p>
        </p:txBody>
      </p:sp>
    </p:spTree>
    <p:extLst>
      <p:ext uri="{BB962C8B-B14F-4D97-AF65-F5344CB8AC3E}">
        <p14:creationId xmlns:p14="http://schemas.microsoft.com/office/powerpoint/2010/main" val="1271241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0A40B-8178-0493-354A-7DA629914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CE653E50-A0D3-64B5-8E58-C54D68A8E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793" y="1269001"/>
            <a:ext cx="4318343" cy="57600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34F52871-366A-1698-32C3-B5553A70E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41" y="1276881"/>
            <a:ext cx="4312434" cy="575211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88DC41F-90A9-DD44-C3AC-D3D66BDE1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287931"/>
            <a:ext cx="4304150" cy="574107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3863438-B6EB-CD90-CA79-F038FA4EA7E6}"/>
              </a:ext>
            </a:extLst>
          </p:cNvPr>
          <p:cNvSpPr txBox="1"/>
          <p:nvPr/>
        </p:nvSpPr>
        <p:spPr>
          <a:xfrm>
            <a:off x="0" y="-3360"/>
            <a:ext cx="9144000" cy="6463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dist"/>
            <a:r>
              <a:rPr lang="zh-TW" altLang="en-US" sz="4800" dirty="0"/>
              <a:t>清理刺蝟的小天地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93B24AA-2D35-7FE1-CB1B-F986446D82F8}"/>
              </a:ext>
            </a:extLst>
          </p:cNvPr>
          <p:cNvSpPr txBox="1"/>
          <p:nvPr/>
        </p:nvSpPr>
        <p:spPr>
          <a:xfrm>
            <a:off x="-5940" y="642971"/>
            <a:ext cx="9149940" cy="646331"/>
          </a:xfrm>
          <a:prstGeom prst="rect">
            <a:avLst/>
          </a:prstGeom>
          <a:solidFill>
            <a:srgbClr val="9FA5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dist"/>
            <a:r>
              <a:rPr lang="zh-TW" altLang="en-US" sz="3200" dirty="0"/>
              <a:t>用心打掃籠子，讓刺蝟住得更乾淨舒服</a:t>
            </a:r>
          </a:p>
        </p:txBody>
      </p:sp>
    </p:spTree>
    <p:extLst>
      <p:ext uri="{BB962C8B-B14F-4D97-AF65-F5344CB8AC3E}">
        <p14:creationId xmlns:p14="http://schemas.microsoft.com/office/powerpoint/2010/main" val="1663067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69129-4AAC-F2F9-5740-647D2710F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041D1A68-9C38-45F0-F8D7-86EBA6148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000" y="1269211"/>
            <a:ext cx="4212000" cy="5618155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2D27760F-0645-A1BF-9141-BA49F6086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746" y="1269000"/>
            <a:ext cx="4237254" cy="565184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AFE16DD-5F05-4596-ACD6-F795CAE193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2000" y="1269000"/>
            <a:ext cx="3528000" cy="597709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359B739-D1F3-CE21-A80F-986A0FFEBC38}"/>
              </a:ext>
            </a:extLst>
          </p:cNvPr>
          <p:cNvSpPr txBox="1"/>
          <p:nvPr/>
        </p:nvSpPr>
        <p:spPr>
          <a:xfrm>
            <a:off x="0" y="-23556"/>
            <a:ext cx="9144000" cy="6463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dist"/>
            <a:r>
              <a:rPr lang="zh-TW" altLang="en-US" sz="4800" dirty="0"/>
              <a:t>洗刷刺蝟的滾輪和小窩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56B8BC9-66CB-002F-DC37-800B8EF67EA0}"/>
              </a:ext>
            </a:extLst>
          </p:cNvPr>
          <p:cNvSpPr txBox="1"/>
          <p:nvPr/>
        </p:nvSpPr>
        <p:spPr>
          <a:xfrm>
            <a:off x="-5940" y="622775"/>
            <a:ext cx="9265086" cy="646331"/>
          </a:xfrm>
          <a:prstGeom prst="rect">
            <a:avLst/>
          </a:prstGeom>
          <a:solidFill>
            <a:srgbClr val="9FA5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dist"/>
            <a:r>
              <a:rPr lang="zh-TW" altLang="en-US" sz="3200" dirty="0"/>
              <a:t>保持玩具和小窩清潔，給牠一個健康的活動空間</a:t>
            </a:r>
          </a:p>
        </p:txBody>
      </p:sp>
    </p:spTree>
    <p:extLst>
      <p:ext uri="{BB962C8B-B14F-4D97-AF65-F5344CB8AC3E}">
        <p14:creationId xmlns:p14="http://schemas.microsoft.com/office/powerpoint/2010/main" val="4034688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58B22-5845-5C80-EE6D-10D215E7C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3DF0D785-E1E0-9A69-A1B9-C7D74139A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33" y="1860"/>
            <a:ext cx="5140132" cy="685614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5557D861-C206-69FF-8688-BC9A4191E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78" y="0"/>
            <a:ext cx="5750222" cy="766990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84D3FE5-3214-D221-D73A-F8F8E1B654F9}"/>
              </a:ext>
            </a:extLst>
          </p:cNvPr>
          <p:cNvSpPr txBox="1"/>
          <p:nvPr/>
        </p:nvSpPr>
        <p:spPr>
          <a:xfrm>
            <a:off x="2632" y="1860"/>
            <a:ext cx="9141368" cy="6463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dist"/>
            <a:r>
              <a:rPr lang="zh-TW" altLang="en-US" sz="4800" dirty="0"/>
              <a:t>刺蝟的洗澡時光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0F2D09F-9EC7-631B-C93E-AE20DE4F1298}"/>
              </a:ext>
            </a:extLst>
          </p:cNvPr>
          <p:cNvSpPr txBox="1"/>
          <p:nvPr/>
        </p:nvSpPr>
        <p:spPr>
          <a:xfrm>
            <a:off x="-3308" y="622669"/>
            <a:ext cx="9141368" cy="646331"/>
          </a:xfrm>
          <a:prstGeom prst="rect">
            <a:avLst/>
          </a:prstGeom>
          <a:solidFill>
            <a:srgbClr val="9FA5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dist"/>
            <a:r>
              <a:rPr lang="zh-TW" altLang="en-US" sz="3200" dirty="0"/>
              <a:t>輕柔幫刺蝟洗澡，保持牠的清潔和健康</a:t>
            </a:r>
          </a:p>
        </p:txBody>
      </p:sp>
    </p:spTree>
    <p:extLst>
      <p:ext uri="{BB962C8B-B14F-4D97-AF65-F5344CB8AC3E}">
        <p14:creationId xmlns:p14="http://schemas.microsoft.com/office/powerpoint/2010/main" val="3472766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4B6F8-99BA-767C-0570-D2EED30F3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319DFB8-CE09-983C-6A05-FCD53D9E6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701" y="-171000"/>
            <a:ext cx="5397930" cy="72000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1513F7C3-D47F-7D03-E9AC-A39C3CA10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9648" y="-171000"/>
            <a:ext cx="6472351" cy="724285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2036CB9-D0DC-56A5-D29A-9D506C01C5E4}"/>
              </a:ext>
            </a:extLst>
          </p:cNvPr>
          <p:cNvSpPr txBox="1"/>
          <p:nvPr/>
        </p:nvSpPr>
        <p:spPr>
          <a:xfrm>
            <a:off x="-7146" y="9000"/>
            <a:ext cx="11059146" cy="6463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dist"/>
            <a:r>
              <a:rPr lang="zh-TW" altLang="en-US" sz="4800" dirty="0"/>
              <a:t>愛心餵食時間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5613567-E425-AC0C-06FA-BD79D2A0DF1F}"/>
              </a:ext>
            </a:extLst>
          </p:cNvPr>
          <p:cNvSpPr txBox="1"/>
          <p:nvPr/>
        </p:nvSpPr>
        <p:spPr>
          <a:xfrm>
            <a:off x="-13086" y="622669"/>
            <a:ext cx="11065086" cy="646331"/>
          </a:xfrm>
          <a:prstGeom prst="rect">
            <a:avLst/>
          </a:prstGeom>
          <a:solidFill>
            <a:srgbClr val="9FA5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dist"/>
            <a:r>
              <a:rPr lang="zh-TW" altLang="en-US" sz="3200" dirty="0"/>
              <a:t>小心餵食刺蝟，提供牠喜歡的美味食物</a:t>
            </a:r>
          </a:p>
        </p:txBody>
      </p:sp>
    </p:spTree>
    <p:extLst>
      <p:ext uri="{BB962C8B-B14F-4D97-AF65-F5344CB8AC3E}">
        <p14:creationId xmlns:p14="http://schemas.microsoft.com/office/powerpoint/2010/main" val="3260203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838C52E-DB53-08E3-C2C3-CA3CD7EB2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1813" y="0"/>
            <a:ext cx="9645813" cy="68580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562B09B-0DA4-CABE-7EB2-7E098EB4AC3B}"/>
              </a:ext>
            </a:extLst>
          </p:cNvPr>
          <p:cNvSpPr txBox="1"/>
          <p:nvPr/>
        </p:nvSpPr>
        <p:spPr>
          <a:xfrm>
            <a:off x="0" y="0"/>
            <a:ext cx="4821864" cy="50513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8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築夢團隊：爸爸、媽媽、哥哥和我</a:t>
            </a:r>
          </a:p>
        </p:txBody>
      </p:sp>
    </p:spTree>
    <p:extLst>
      <p:ext uri="{BB962C8B-B14F-4D97-AF65-F5344CB8AC3E}">
        <p14:creationId xmlns:p14="http://schemas.microsoft.com/office/powerpoint/2010/main" val="487770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3C0F8-D7FB-71EA-A84C-2BFAEB228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 6">
            <a:extLst>
              <a:ext uri="{FF2B5EF4-FFF2-40B4-BE49-F238E27FC236}">
                <a16:creationId xmlns:a16="http://schemas.microsoft.com/office/drawing/2014/main" id="{33FD95F5-A3FC-20F8-DD17-BF29EEFDF450}"/>
              </a:ext>
            </a:extLst>
          </p:cNvPr>
          <p:cNvSpPr/>
          <p:nvPr/>
        </p:nvSpPr>
        <p:spPr>
          <a:xfrm>
            <a:off x="5815679" y="4143126"/>
            <a:ext cx="5400000" cy="5400000"/>
          </a:xfrm>
          <a:prstGeom prst="ellipse">
            <a:avLst/>
          </a:prstGeom>
          <a:solidFill>
            <a:srgbClr val="5DCCCD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330337BF-1390-D681-9C0A-1663F7F0A2EB}"/>
              </a:ext>
            </a:extLst>
          </p:cNvPr>
          <p:cNvGrpSpPr/>
          <p:nvPr/>
        </p:nvGrpSpPr>
        <p:grpSpPr>
          <a:xfrm>
            <a:off x="2718647" y="1402076"/>
            <a:ext cx="3600000" cy="3868545"/>
            <a:chOff x="3888158" y="1745975"/>
            <a:chExt cx="3600000" cy="3868545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AA239DBB-28A3-0C32-A6C1-EFC8EAAF9FDB}"/>
                </a:ext>
              </a:extLst>
            </p:cNvPr>
            <p:cNvSpPr txBox="1"/>
            <p:nvPr/>
          </p:nvSpPr>
          <p:spPr>
            <a:xfrm>
              <a:off x="4361271" y="2537247"/>
              <a:ext cx="2682527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8000" b="1" dirty="0"/>
                <a:t>心得分享</a:t>
              </a:r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FC6E5C39-59DB-A7F2-FC68-ECC8E50D0E2C}"/>
                </a:ext>
              </a:extLst>
            </p:cNvPr>
            <p:cNvSpPr/>
            <p:nvPr/>
          </p:nvSpPr>
          <p:spPr>
            <a:xfrm>
              <a:off x="3888158" y="2014520"/>
              <a:ext cx="3600000" cy="36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80AB5579-23F7-0AE2-EF4F-8DA89854BFBC}"/>
                </a:ext>
              </a:extLst>
            </p:cNvPr>
            <p:cNvSpPr/>
            <p:nvPr/>
          </p:nvSpPr>
          <p:spPr>
            <a:xfrm>
              <a:off x="5702535" y="1837430"/>
              <a:ext cx="360000" cy="360000"/>
            </a:xfrm>
            <a:prstGeom prst="ellipse">
              <a:avLst/>
            </a:prstGeom>
            <a:solidFill>
              <a:srgbClr val="03B0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FCA1CE82-4CE7-579C-097A-F7F87E9AACA9}"/>
                </a:ext>
              </a:extLst>
            </p:cNvPr>
            <p:cNvSpPr/>
            <p:nvPr/>
          </p:nvSpPr>
          <p:spPr>
            <a:xfrm>
              <a:off x="4003706" y="4645056"/>
              <a:ext cx="540000" cy="540000"/>
            </a:xfrm>
            <a:prstGeom prst="ellipse">
              <a:avLst/>
            </a:prstGeom>
            <a:solidFill>
              <a:srgbClr val="F293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3D67177B-9676-7F6D-E78B-398013189345}"/>
                </a:ext>
              </a:extLst>
            </p:cNvPr>
            <p:cNvSpPr/>
            <p:nvPr/>
          </p:nvSpPr>
          <p:spPr>
            <a:xfrm>
              <a:off x="4659772" y="5292426"/>
              <a:ext cx="216000" cy="216000"/>
            </a:xfrm>
            <a:prstGeom prst="ellipse">
              <a:avLst/>
            </a:prstGeom>
            <a:solidFill>
              <a:srgbClr val="56818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8D5F5D06-8A74-3292-6E2F-C7BE32BB87D7}"/>
                </a:ext>
              </a:extLst>
            </p:cNvPr>
            <p:cNvSpPr/>
            <p:nvPr/>
          </p:nvSpPr>
          <p:spPr>
            <a:xfrm>
              <a:off x="7178779" y="1745975"/>
              <a:ext cx="144000" cy="144000"/>
            </a:xfrm>
            <a:prstGeom prst="ellipse">
              <a:avLst/>
            </a:prstGeom>
            <a:solidFill>
              <a:srgbClr val="676D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E56B8770-BA9A-0368-D52C-034A8292E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7" b="94794" l="7979" r="92376">
                        <a14:foregroundMark x1="44504" y1="24417" x2="44504" y2="24417"/>
                        <a14:foregroundMark x1="51418" y1="26571" x2="51418" y2="26571"/>
                        <a14:foregroundMark x1="57270" y1="24596" x2="57270" y2="24596"/>
                        <a14:foregroundMark x1="14007" y1="51885" x2="14007" y2="51885"/>
                        <a14:foregroundMark x1="36879" y1="65889" x2="36879" y2="65889"/>
                        <a14:foregroundMark x1="49468" y1="75045" x2="49468" y2="75045"/>
                        <a14:foregroundMark x1="62766" y1="66068" x2="62766" y2="66068"/>
                        <a14:foregroundMark x1="87766" y1="53501" x2="87766" y2="53501"/>
                        <a14:foregroundMark x1="92553" y1="41293" x2="92553" y2="41293"/>
                        <a14:foregroundMark x1="33156" y1="16876" x2="33156" y2="16876"/>
                        <a14:foregroundMark x1="70390" y1="16697" x2="70390" y2="16697"/>
                        <a14:foregroundMark x1="69858" y1="22442" x2="69858" y2="22442"/>
                        <a14:foregroundMark x1="68440" y1="25673" x2="68440" y2="25673"/>
                        <a14:foregroundMark x1="68972" y1="29264" x2="69149" y2="29264"/>
                        <a14:foregroundMark x1="68440" y1="32496" x2="68440" y2="32496"/>
                        <a14:foregroundMark x1="67376" y1="35368" x2="67376" y2="35368"/>
                        <a14:foregroundMark x1="70035" y1="35727" x2="70035" y2="35727"/>
                        <a14:foregroundMark x1="71277" y1="33752" x2="71277" y2="33752"/>
                        <a14:foregroundMark x1="72695" y1="32316" x2="72695" y2="32316"/>
                        <a14:foregroundMark x1="73227" y1="27469" x2="73227" y2="27469"/>
                        <a14:foregroundMark x1="73050" y1="22801" x2="73050" y2="22801"/>
                        <a14:foregroundMark x1="33865" y1="29982" x2="33865" y2="29982"/>
                        <a14:foregroundMark x1="33688" y1="28007" x2="33688" y2="28007"/>
                        <a14:foregroundMark x1="35284" y1="24057" x2="35284" y2="24057"/>
                        <a14:foregroundMark x1="35816" y1="21185" x2="35816" y2="21185"/>
                        <a14:foregroundMark x1="31738" y1="23339" x2="31738" y2="23339"/>
                        <a14:foregroundMark x1="31383" y1="26032" x2="31383" y2="26032"/>
                        <a14:foregroundMark x1="30674" y1="29982" x2="30674" y2="29982"/>
                        <a14:foregroundMark x1="30319" y1="33214" x2="30319" y2="33214"/>
                        <a14:foregroundMark x1="27305" y1="33573" x2="27305" y2="33573"/>
                        <a14:foregroundMark x1="27660" y1="26750" x2="27660" y2="26750"/>
                        <a14:foregroundMark x1="32270" y1="19210" x2="32270" y2="19210"/>
                        <a14:foregroundMark x1="53369" y1="11670" x2="53369" y2="11670"/>
                        <a14:foregroundMark x1="46277" y1="10233" x2="46277" y2="10233"/>
                        <a14:foregroundMark x1="43262" y1="11670" x2="43262" y2="11670"/>
                        <a14:foregroundMark x1="39539" y1="8618" x2="39539" y2="8618"/>
                        <a14:foregroundMark x1="40248" y1="6463" x2="40248" y2="6463"/>
                        <a14:foregroundMark x1="42553" y1="6284" x2="42553" y2="6284"/>
                        <a14:foregroundMark x1="45567" y1="6104" x2="45567" y2="6104"/>
                        <a14:foregroundMark x1="50000" y1="9515" x2="50000" y2="9515"/>
                        <a14:foregroundMark x1="49291" y1="5027" x2="49291" y2="5027"/>
                        <a14:foregroundMark x1="53723" y1="6284" x2="53723" y2="6284"/>
                        <a14:foregroundMark x1="56915" y1="6104" x2="56915" y2="6104"/>
                        <a14:foregroundMark x1="59397" y1="7540" x2="59397" y2="7540"/>
                        <a14:foregroundMark x1="62589" y1="8797" x2="62589" y2="8797"/>
                        <a14:foregroundMark x1="60284" y1="11849" x2="60284" y2="11849"/>
                        <a14:foregroundMark x1="56738" y1="11490" x2="56738" y2="11490"/>
                        <a14:foregroundMark x1="22695" y1="37522" x2="22695" y2="37522"/>
                        <a14:foregroundMark x1="7979" y1="94794" x2="7979" y2="94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445" y="5270621"/>
            <a:ext cx="1675389" cy="165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流程圖: 結束點 7">
            <a:extLst>
              <a:ext uri="{FF2B5EF4-FFF2-40B4-BE49-F238E27FC236}">
                <a16:creationId xmlns:a16="http://schemas.microsoft.com/office/drawing/2014/main" id="{78D77CB4-C04C-798A-F923-352B75B308F5}"/>
              </a:ext>
            </a:extLst>
          </p:cNvPr>
          <p:cNvSpPr/>
          <p:nvPr/>
        </p:nvSpPr>
        <p:spPr>
          <a:xfrm rot="1926819">
            <a:off x="-1307288" y="-312713"/>
            <a:ext cx="4572000" cy="1956122"/>
          </a:xfrm>
          <a:prstGeom prst="flowChartTerminator">
            <a:avLst/>
          </a:prstGeom>
          <a:solidFill>
            <a:srgbClr val="7AD5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流程圖: 結束點 14">
            <a:extLst>
              <a:ext uri="{FF2B5EF4-FFF2-40B4-BE49-F238E27FC236}">
                <a16:creationId xmlns:a16="http://schemas.microsoft.com/office/drawing/2014/main" id="{F28C4597-F4DB-C987-30C7-FA22AE91160C}"/>
              </a:ext>
            </a:extLst>
          </p:cNvPr>
          <p:cNvSpPr/>
          <p:nvPr/>
        </p:nvSpPr>
        <p:spPr>
          <a:xfrm rot="1926819">
            <a:off x="-193616" y="-1134783"/>
            <a:ext cx="4572000" cy="1956122"/>
          </a:xfrm>
          <a:prstGeom prst="flowChartTerminator">
            <a:avLst/>
          </a:prstGeom>
          <a:solidFill>
            <a:srgbClr val="9FA5B5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A0C3C71-EB01-B6B9-51E5-057C94F2275A}"/>
              </a:ext>
            </a:extLst>
          </p:cNvPr>
          <p:cNvSpPr txBox="1"/>
          <p:nvPr/>
        </p:nvSpPr>
        <p:spPr>
          <a:xfrm>
            <a:off x="616" y="0"/>
            <a:ext cx="9143384" cy="369332"/>
          </a:xfrm>
          <a:prstGeom prst="rect">
            <a:avLst/>
          </a:prstGeom>
          <a:solidFill>
            <a:srgbClr val="9FA5B5"/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dirty="0">
                <a:solidFill>
                  <a:schemeClr val="bg1"/>
                </a:solidFill>
              </a:rPr>
              <a:t>北昌國小</a:t>
            </a:r>
            <a:r>
              <a:rPr lang="en-US" altLang="zh-TW" dirty="0">
                <a:solidFill>
                  <a:schemeClr val="bg1"/>
                </a:solidFill>
                <a:sym typeface="Wingdings 2" panose="05020102010507070707" pitchFamily="18" charset="2"/>
              </a:rPr>
              <a:t></a:t>
            </a:r>
            <a:r>
              <a:rPr lang="zh-TW" altLang="en-US" dirty="0">
                <a:solidFill>
                  <a:schemeClr val="bg1"/>
                </a:solidFill>
              </a:rPr>
              <a:t>麥哲倫探險築夢計畫</a:t>
            </a:r>
          </a:p>
        </p:txBody>
      </p:sp>
    </p:spTree>
    <p:extLst>
      <p:ext uri="{BB962C8B-B14F-4D97-AF65-F5344CB8AC3E}">
        <p14:creationId xmlns:p14="http://schemas.microsoft.com/office/powerpoint/2010/main" val="1377324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DE871-00AB-6259-F720-3A5DD9F8B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C2A9982-D9BE-D216-192A-C13B7F1EC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610999"/>
            <a:ext cx="9144000" cy="8640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5230C53-C05F-B828-D21B-16D7D992A693}"/>
              </a:ext>
            </a:extLst>
          </p:cNvPr>
          <p:cNvSpPr txBox="1"/>
          <p:nvPr/>
        </p:nvSpPr>
        <p:spPr>
          <a:xfrm>
            <a:off x="886297" y="5231782"/>
            <a:ext cx="7272602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7AD5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養刺蝟讓我更加了解動物</a:t>
            </a:r>
            <a:endParaRPr lang="en-US" altLang="zh-TW" sz="3200" dirty="0">
              <a:solidFill>
                <a:srgbClr val="7AD5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3200" dirty="0">
                <a:solidFill>
                  <a:srgbClr val="7AD5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也學會了</a:t>
            </a:r>
            <a:r>
              <a:rPr lang="zh-TW" altLang="en-US" sz="5400" b="1" dirty="0">
                <a:solidFill>
                  <a:srgbClr val="7AD5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責任感</a:t>
            </a:r>
            <a:endParaRPr lang="zh-TW" altLang="en-US" sz="3200" b="1" dirty="0">
              <a:solidFill>
                <a:srgbClr val="7AD5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24CEA88-2FB5-32A9-6B97-9B8C154247B0}"/>
              </a:ext>
            </a:extLst>
          </p:cNvPr>
          <p:cNvSpPr txBox="1"/>
          <p:nvPr/>
        </p:nvSpPr>
        <p:spPr>
          <a:xfrm>
            <a:off x="243570" y="2514699"/>
            <a:ext cx="2520000" cy="2247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dirty="0">
                <a:solidFill>
                  <a:schemeClr val="bg1"/>
                </a:solidFill>
              </a:rPr>
              <a:t>一開始刺蝟對我很陌生，牠會躲起來，不敢靠近我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5CE8B5E-1064-AA58-C23E-09F6E234CA28}"/>
              </a:ext>
            </a:extLst>
          </p:cNvPr>
          <p:cNvSpPr txBox="1"/>
          <p:nvPr/>
        </p:nvSpPr>
        <p:spPr>
          <a:xfrm>
            <a:off x="3354370" y="2514699"/>
            <a:ext cx="2520000" cy="2247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dirty="0">
                <a:solidFill>
                  <a:schemeClr val="bg1"/>
                </a:solidFill>
              </a:rPr>
              <a:t>我每天慢慢靠近牠，給牠時間習慣，現在牠變得不那麼害怕了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DC0056D-B6A3-9573-146B-93EB9EDDB51B}"/>
              </a:ext>
            </a:extLst>
          </p:cNvPr>
          <p:cNvSpPr txBox="1"/>
          <p:nvPr/>
        </p:nvSpPr>
        <p:spPr>
          <a:xfrm>
            <a:off x="6457590" y="2514699"/>
            <a:ext cx="2520000" cy="2247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dirty="0">
                <a:solidFill>
                  <a:schemeClr val="bg1"/>
                </a:solidFill>
              </a:rPr>
              <a:t>從這個過程中，我學會了要有耐心，也更懂得照顧小動物的方法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C8CE957-EC5C-D444-54F7-5EB779A5590D}"/>
              </a:ext>
            </a:extLst>
          </p:cNvPr>
          <p:cNvSpPr txBox="1"/>
          <p:nvPr/>
        </p:nvSpPr>
        <p:spPr>
          <a:xfrm>
            <a:off x="317023" y="1989000"/>
            <a:ext cx="252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FFC000"/>
                </a:solidFill>
                <a:latin typeface="+mj-ea"/>
                <a:ea typeface="+mj-ea"/>
              </a:rPr>
              <a:t>[</a:t>
            </a:r>
            <a:r>
              <a:rPr lang="zh-TW" altLang="en-US" sz="2800" dirty="0">
                <a:solidFill>
                  <a:srgbClr val="FFC000"/>
                </a:solidFill>
                <a:latin typeface="+mj-ea"/>
                <a:ea typeface="+mj-ea"/>
              </a:rPr>
              <a:t>陌生的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開始</a:t>
            </a:r>
            <a:r>
              <a:rPr lang="en-US" altLang="zh-TW" sz="2800" b="1" dirty="0">
                <a:solidFill>
                  <a:srgbClr val="FFC000"/>
                </a:solidFill>
                <a:latin typeface="+mj-ea"/>
                <a:ea typeface="+mj-ea"/>
              </a:rPr>
              <a:t>]</a:t>
            </a:r>
            <a:endParaRPr lang="zh-TW" altLang="en-US" sz="2800" b="1" dirty="0">
              <a:solidFill>
                <a:srgbClr val="FFC000"/>
              </a:solidFill>
              <a:latin typeface="+mj-ea"/>
              <a:ea typeface="+mj-ea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FA60272-8FCC-EF1D-3597-D99C4CDFDD7D}"/>
              </a:ext>
            </a:extLst>
          </p:cNvPr>
          <p:cNvSpPr txBox="1"/>
          <p:nvPr/>
        </p:nvSpPr>
        <p:spPr>
          <a:xfrm>
            <a:off x="3268780" y="1989000"/>
            <a:ext cx="252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FFC000"/>
                </a:solidFill>
                <a:latin typeface="+mj-ea"/>
                <a:ea typeface="+mj-ea"/>
              </a:rPr>
              <a:t>[</a:t>
            </a:r>
            <a:r>
              <a:rPr lang="zh-TW" altLang="en-US" sz="2800" dirty="0">
                <a:solidFill>
                  <a:srgbClr val="FFC000"/>
                </a:solidFill>
                <a:latin typeface="+mj-ea"/>
                <a:ea typeface="+mj-ea"/>
              </a:rPr>
              <a:t>耐心的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陪伴</a:t>
            </a:r>
            <a:r>
              <a:rPr lang="en-US" altLang="zh-TW" sz="2800" b="1" dirty="0">
                <a:solidFill>
                  <a:srgbClr val="FFC000"/>
                </a:solidFill>
                <a:latin typeface="+mj-ea"/>
                <a:ea typeface="+mj-ea"/>
              </a:rPr>
              <a:t>]</a:t>
            </a:r>
            <a:endParaRPr lang="zh-TW" altLang="en-US" sz="2800" b="1" dirty="0">
              <a:solidFill>
                <a:srgbClr val="FFC000"/>
              </a:solidFill>
              <a:latin typeface="+mj-ea"/>
              <a:ea typeface="+mj-ea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8A25AF1-E1C9-70B8-FD2D-269A2657F4BC}"/>
              </a:ext>
            </a:extLst>
          </p:cNvPr>
          <p:cNvSpPr txBox="1"/>
          <p:nvPr/>
        </p:nvSpPr>
        <p:spPr>
          <a:xfrm>
            <a:off x="6372000" y="1989000"/>
            <a:ext cx="252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FFC000"/>
                </a:solidFill>
                <a:latin typeface="+mj-ea"/>
                <a:ea typeface="+mj-ea"/>
              </a:rPr>
              <a:t>[</a:t>
            </a:r>
            <a:r>
              <a:rPr lang="zh-TW" altLang="en-US" sz="2800" dirty="0">
                <a:solidFill>
                  <a:srgbClr val="FFC000"/>
                </a:solidFill>
                <a:latin typeface="+mj-ea"/>
                <a:ea typeface="+mj-ea"/>
              </a:rPr>
              <a:t>學到的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收穫</a:t>
            </a:r>
            <a:r>
              <a:rPr lang="en-US" altLang="zh-TW" sz="2800" b="1" dirty="0">
                <a:solidFill>
                  <a:srgbClr val="FFC000"/>
                </a:solidFill>
                <a:latin typeface="+mj-ea"/>
                <a:ea typeface="+mj-ea"/>
              </a:rPr>
              <a:t>]</a:t>
            </a:r>
            <a:endParaRPr lang="zh-TW" altLang="en-US" sz="2800" b="1" dirty="0">
              <a:solidFill>
                <a:srgbClr val="FFC000"/>
              </a:solidFill>
              <a:latin typeface="+mj-ea"/>
              <a:ea typeface="+mj-ea"/>
            </a:endParaRP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3844B964-4503-892A-C9C3-F582B4431C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7798" y="311567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5" name="箭號: 有線條的向右箭號 14">
            <a:extLst>
              <a:ext uri="{FF2B5EF4-FFF2-40B4-BE49-F238E27FC236}">
                <a16:creationId xmlns:a16="http://schemas.microsoft.com/office/drawing/2014/main" id="{96DD2311-C771-C05E-443B-34C0C4BFE8D9}"/>
              </a:ext>
            </a:extLst>
          </p:cNvPr>
          <p:cNvSpPr/>
          <p:nvPr/>
        </p:nvSpPr>
        <p:spPr>
          <a:xfrm>
            <a:off x="2779076" y="2767985"/>
            <a:ext cx="660380" cy="720000"/>
          </a:xfrm>
          <a:prstGeom prst="striped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有線條的向右箭號 15">
            <a:extLst>
              <a:ext uri="{FF2B5EF4-FFF2-40B4-BE49-F238E27FC236}">
                <a16:creationId xmlns:a16="http://schemas.microsoft.com/office/drawing/2014/main" id="{667B3FF6-E2A4-D495-F1D4-57F8CACACD5B}"/>
              </a:ext>
            </a:extLst>
          </p:cNvPr>
          <p:cNvSpPr/>
          <p:nvPr/>
        </p:nvSpPr>
        <p:spPr>
          <a:xfrm>
            <a:off x="5855120" y="2767985"/>
            <a:ext cx="660380" cy="720000"/>
          </a:xfrm>
          <a:prstGeom prst="striped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6224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76000-79CD-414B-4BF7-D57DEAEB5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B140D10-9A6A-4B2A-22D1-B1A2A0121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610999"/>
            <a:ext cx="9144000" cy="900000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BC5952F-0963-E4AE-1D7B-AA2186011560}"/>
              </a:ext>
            </a:extLst>
          </p:cNvPr>
          <p:cNvSpPr txBox="1"/>
          <p:nvPr/>
        </p:nvSpPr>
        <p:spPr>
          <a:xfrm>
            <a:off x="0" y="2127007"/>
            <a:ext cx="925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7AD5D9"/>
                </a:solidFill>
              </a:rPr>
              <a:t>這是我與小刺刺一起成長的故事，謝謝大家的聆聽 。</a:t>
            </a:r>
            <a:endParaRPr lang="en-US" altLang="zh-TW" sz="3200" dirty="0">
              <a:solidFill>
                <a:srgbClr val="7AD5D9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1D80782-BFB3-8BE0-29F3-91041ECC7B3D}"/>
              </a:ext>
            </a:extLst>
          </p:cNvPr>
          <p:cNvSpPr txBox="1"/>
          <p:nvPr/>
        </p:nvSpPr>
        <p:spPr>
          <a:xfrm>
            <a:off x="0" y="3319394"/>
            <a:ext cx="9108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7AD5D9"/>
                </a:solidFill>
              </a:rPr>
              <a:t>我會繼續努力學習，給小刺刺最好的照顧！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038E6FB-0562-78E1-25AD-67A141E7B6BA}"/>
              </a:ext>
            </a:extLst>
          </p:cNvPr>
          <p:cNvSpPr txBox="1"/>
          <p:nvPr/>
        </p:nvSpPr>
        <p:spPr>
          <a:xfrm>
            <a:off x="0" y="4511782"/>
            <a:ext cx="91082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7AD5D9"/>
                </a:solidFill>
              </a:rPr>
              <a:t>希望大家都能關心身邊的小動物，</a:t>
            </a:r>
            <a:r>
              <a:rPr lang="zh-TW" altLang="en-US" sz="3200" dirty="0">
                <a:solidFill>
                  <a:srgbClr val="FFC000"/>
                </a:solidFill>
              </a:rPr>
              <a:t>給牠們一個溫暖的家</a:t>
            </a:r>
            <a:r>
              <a:rPr lang="zh-TW" altLang="en-US" sz="3200" dirty="0">
                <a:solidFill>
                  <a:srgbClr val="FFCCFF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684479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2DCC1-42A7-2203-D673-7ACB69B09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 6">
            <a:extLst>
              <a:ext uri="{FF2B5EF4-FFF2-40B4-BE49-F238E27FC236}">
                <a16:creationId xmlns:a16="http://schemas.microsoft.com/office/drawing/2014/main" id="{3D07D0E7-2E63-219F-87BE-FB75CBAB8A30}"/>
              </a:ext>
            </a:extLst>
          </p:cNvPr>
          <p:cNvSpPr/>
          <p:nvPr/>
        </p:nvSpPr>
        <p:spPr>
          <a:xfrm>
            <a:off x="5815679" y="4143126"/>
            <a:ext cx="5400000" cy="5400000"/>
          </a:xfrm>
          <a:prstGeom prst="ellipse">
            <a:avLst/>
          </a:prstGeom>
          <a:solidFill>
            <a:srgbClr val="5DCCCD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B65C6043-872F-EFFE-4A31-068E0F0BA346}"/>
              </a:ext>
            </a:extLst>
          </p:cNvPr>
          <p:cNvSpPr/>
          <p:nvPr/>
        </p:nvSpPr>
        <p:spPr>
          <a:xfrm>
            <a:off x="4572000" y="2014520"/>
            <a:ext cx="3600000" cy="360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AB377A4D-59AE-E477-1DFF-A78630D8F455}"/>
              </a:ext>
            </a:extLst>
          </p:cNvPr>
          <p:cNvSpPr/>
          <p:nvPr/>
        </p:nvSpPr>
        <p:spPr>
          <a:xfrm>
            <a:off x="5343614" y="5292426"/>
            <a:ext cx="216000" cy="216000"/>
          </a:xfrm>
          <a:prstGeom prst="ellipse">
            <a:avLst/>
          </a:prstGeom>
          <a:solidFill>
            <a:srgbClr val="5681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AA628EF7-FE4C-0F5F-C266-56DADDB2B9EC}"/>
              </a:ext>
            </a:extLst>
          </p:cNvPr>
          <p:cNvSpPr/>
          <p:nvPr/>
        </p:nvSpPr>
        <p:spPr>
          <a:xfrm>
            <a:off x="7862621" y="1745975"/>
            <a:ext cx="144000" cy="144000"/>
          </a:xfrm>
          <a:prstGeom prst="ellipse">
            <a:avLst/>
          </a:prstGeom>
          <a:solidFill>
            <a:srgbClr val="676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92B5C1D-1511-79BB-942E-94B07EBD8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5" t="1956" r="788" b="1392"/>
          <a:stretch/>
        </p:blipFill>
        <p:spPr>
          <a:xfrm>
            <a:off x="4687548" y="2142327"/>
            <a:ext cx="3361174" cy="3361174"/>
          </a:xfrm>
          <a:prstGeom prst="ellipse">
            <a:avLst/>
          </a:prstGeom>
        </p:spPr>
      </p:pic>
      <p:sp>
        <p:nvSpPr>
          <p:cNvPr id="18" name="橢圓 17">
            <a:extLst>
              <a:ext uri="{FF2B5EF4-FFF2-40B4-BE49-F238E27FC236}">
                <a16:creationId xmlns:a16="http://schemas.microsoft.com/office/drawing/2014/main" id="{C619EC82-1606-0B92-184F-BF88B7A9545F}"/>
              </a:ext>
            </a:extLst>
          </p:cNvPr>
          <p:cNvSpPr/>
          <p:nvPr/>
        </p:nvSpPr>
        <p:spPr>
          <a:xfrm>
            <a:off x="4687548" y="4645056"/>
            <a:ext cx="540000" cy="540000"/>
          </a:xfrm>
          <a:prstGeom prst="ellipse">
            <a:avLst/>
          </a:prstGeom>
          <a:solidFill>
            <a:srgbClr val="F293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0906E3F9-C8C2-B924-9830-70E64E717260}"/>
              </a:ext>
            </a:extLst>
          </p:cNvPr>
          <p:cNvSpPr/>
          <p:nvPr/>
        </p:nvSpPr>
        <p:spPr>
          <a:xfrm>
            <a:off x="6386377" y="1837430"/>
            <a:ext cx="360000" cy="360000"/>
          </a:xfrm>
          <a:prstGeom prst="ellipse">
            <a:avLst/>
          </a:prstGeom>
          <a:solidFill>
            <a:srgbClr val="03B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C9E7C4A8-F8FE-3DBD-786F-A5D94813ED78}"/>
              </a:ext>
            </a:extLst>
          </p:cNvPr>
          <p:cNvSpPr txBox="1"/>
          <p:nvPr/>
        </p:nvSpPr>
        <p:spPr>
          <a:xfrm>
            <a:off x="612000" y="2383150"/>
            <a:ext cx="3961120" cy="6463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zh-TW" altLang="zh-TW" sz="36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小刺刺的點點滴滴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6FED438-3C12-85C3-68C0-BCE09CA30D3A}"/>
              </a:ext>
            </a:extLst>
          </p:cNvPr>
          <p:cNvSpPr txBox="1"/>
          <p:nvPr/>
        </p:nvSpPr>
        <p:spPr>
          <a:xfrm>
            <a:off x="612000" y="3018165"/>
            <a:ext cx="3703899" cy="46166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zh-TW" altLang="en-US" sz="2400" dirty="0"/>
              <a:t>刺蝟飼養計畫啟動</a:t>
            </a: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88C4903D-DC95-EC3E-DE42-F93C8356242C}"/>
              </a:ext>
            </a:extLst>
          </p:cNvPr>
          <p:cNvCxnSpPr>
            <a:cxnSpLocks/>
          </p:cNvCxnSpPr>
          <p:nvPr/>
        </p:nvCxnSpPr>
        <p:spPr>
          <a:xfrm>
            <a:off x="612000" y="3468514"/>
            <a:ext cx="3600000" cy="0"/>
          </a:xfrm>
          <a:prstGeom prst="line">
            <a:avLst/>
          </a:prstGeom>
          <a:ln>
            <a:solidFill>
              <a:srgbClr val="676D8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3AA521DE-6425-C6E4-EB47-35A81ED8DEA4}"/>
              </a:ext>
            </a:extLst>
          </p:cNvPr>
          <p:cNvSpPr txBox="1"/>
          <p:nvPr/>
        </p:nvSpPr>
        <p:spPr>
          <a:xfrm>
            <a:off x="612000" y="3457198"/>
            <a:ext cx="3912298" cy="120032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zh-TW" altLang="en-US" sz="7200" b="1" dirty="0"/>
              <a:t>謝謝大家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E7CA145E-D575-A824-E544-92D0DF4E8F8F}"/>
              </a:ext>
            </a:extLst>
          </p:cNvPr>
          <p:cNvSpPr txBox="1"/>
          <p:nvPr/>
        </p:nvSpPr>
        <p:spPr>
          <a:xfrm>
            <a:off x="671370" y="5228854"/>
            <a:ext cx="1539240" cy="3693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二年愛班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F3044E63-A115-2816-F7CE-241D21AAF316}"/>
              </a:ext>
            </a:extLst>
          </p:cNvPr>
          <p:cNvSpPr txBox="1"/>
          <p:nvPr/>
        </p:nvSpPr>
        <p:spPr>
          <a:xfrm>
            <a:off x="671370" y="4655397"/>
            <a:ext cx="1539240" cy="707886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zh-TW" altLang="en-US" sz="4000" dirty="0"/>
              <a:t>葉湘</a:t>
            </a:r>
          </a:p>
        </p:txBody>
      </p:sp>
      <p:sp>
        <p:nvSpPr>
          <p:cNvPr id="29" name="流程圖: 結束點 28">
            <a:extLst>
              <a:ext uri="{FF2B5EF4-FFF2-40B4-BE49-F238E27FC236}">
                <a16:creationId xmlns:a16="http://schemas.microsoft.com/office/drawing/2014/main" id="{7C236422-B5ED-F02E-A020-7638F84A6998}"/>
              </a:ext>
            </a:extLst>
          </p:cNvPr>
          <p:cNvSpPr/>
          <p:nvPr/>
        </p:nvSpPr>
        <p:spPr>
          <a:xfrm rot="1926819">
            <a:off x="-1307288" y="-312713"/>
            <a:ext cx="4572000" cy="1956122"/>
          </a:xfrm>
          <a:prstGeom prst="flowChartTerminator">
            <a:avLst/>
          </a:prstGeom>
          <a:solidFill>
            <a:srgbClr val="7AD5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流程圖: 結束點 29">
            <a:extLst>
              <a:ext uri="{FF2B5EF4-FFF2-40B4-BE49-F238E27FC236}">
                <a16:creationId xmlns:a16="http://schemas.microsoft.com/office/drawing/2014/main" id="{8C968CF9-59D0-B8E7-4125-76EAEEFC3D2D}"/>
              </a:ext>
            </a:extLst>
          </p:cNvPr>
          <p:cNvSpPr/>
          <p:nvPr/>
        </p:nvSpPr>
        <p:spPr>
          <a:xfrm rot="1926819">
            <a:off x="-193616" y="-1134783"/>
            <a:ext cx="4572000" cy="1956122"/>
          </a:xfrm>
          <a:prstGeom prst="flowChartTerminator">
            <a:avLst/>
          </a:prstGeom>
          <a:solidFill>
            <a:srgbClr val="9FA5B5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96BFF08C-34E7-42DE-2387-5D10A6CEDD03}"/>
              </a:ext>
            </a:extLst>
          </p:cNvPr>
          <p:cNvSpPr txBox="1"/>
          <p:nvPr/>
        </p:nvSpPr>
        <p:spPr>
          <a:xfrm>
            <a:off x="616" y="0"/>
            <a:ext cx="9143384" cy="369332"/>
          </a:xfrm>
          <a:prstGeom prst="rect">
            <a:avLst/>
          </a:prstGeom>
          <a:solidFill>
            <a:srgbClr val="9FA5B5"/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dirty="0">
                <a:solidFill>
                  <a:schemeClr val="bg1"/>
                </a:solidFill>
              </a:rPr>
              <a:t>北昌國小</a:t>
            </a:r>
            <a:r>
              <a:rPr lang="en-US" altLang="zh-TW" dirty="0">
                <a:solidFill>
                  <a:schemeClr val="bg1"/>
                </a:solidFill>
                <a:sym typeface="Wingdings 2" panose="05020102010507070707" pitchFamily="18" charset="2"/>
              </a:rPr>
              <a:t></a:t>
            </a:r>
            <a:r>
              <a:rPr lang="zh-TW" altLang="en-US" dirty="0">
                <a:solidFill>
                  <a:schemeClr val="bg1"/>
                </a:solidFill>
              </a:rPr>
              <a:t>麥哲倫探險築夢計畫</a:t>
            </a:r>
          </a:p>
        </p:txBody>
      </p:sp>
    </p:spTree>
    <p:extLst>
      <p:ext uri="{BB962C8B-B14F-4D97-AF65-F5344CB8AC3E}">
        <p14:creationId xmlns:p14="http://schemas.microsoft.com/office/powerpoint/2010/main" val="1272060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BEAD6-E2F4-1DA5-2FC6-18C6BA225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458A2CD-24BA-300B-F2E7-119E875D6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1813" y="-171000"/>
            <a:ext cx="9645813" cy="7920000"/>
          </a:xfrm>
          <a:prstGeom prst="rect">
            <a:avLst/>
          </a:prstGeom>
        </p:spPr>
      </p:pic>
      <p:sp>
        <p:nvSpPr>
          <p:cNvPr id="4" name="手繪多邊形: 圖案 3">
            <a:extLst>
              <a:ext uri="{FF2B5EF4-FFF2-40B4-BE49-F238E27FC236}">
                <a16:creationId xmlns:a16="http://schemas.microsoft.com/office/drawing/2014/main" id="{EFDAEAE2-25FC-6218-C64D-C9622BD3BFAA}"/>
              </a:ext>
            </a:extLst>
          </p:cNvPr>
          <p:cNvSpPr/>
          <p:nvPr/>
        </p:nvSpPr>
        <p:spPr>
          <a:xfrm>
            <a:off x="-1188000" y="-171000"/>
            <a:ext cx="11160000" cy="8640000"/>
          </a:xfrm>
          <a:custGeom>
            <a:avLst/>
            <a:gdLst>
              <a:gd name="connsiteX0" fmla="*/ 8818680 w 11160000"/>
              <a:gd name="connsiteY0" fmla="*/ 2024880 h 8640000"/>
              <a:gd name="connsiteX1" fmla="*/ 7918680 w 11160000"/>
              <a:gd name="connsiteY1" fmla="*/ 2924880 h 8640000"/>
              <a:gd name="connsiteX2" fmla="*/ 8818680 w 11160000"/>
              <a:gd name="connsiteY2" fmla="*/ 3824880 h 8640000"/>
              <a:gd name="connsiteX3" fmla="*/ 9718680 w 11160000"/>
              <a:gd name="connsiteY3" fmla="*/ 2924880 h 8640000"/>
              <a:gd name="connsiteX4" fmla="*/ 8818680 w 11160000"/>
              <a:gd name="connsiteY4" fmla="*/ 2024880 h 8640000"/>
              <a:gd name="connsiteX5" fmla="*/ 0 w 11160000"/>
              <a:gd name="connsiteY5" fmla="*/ 0 h 8640000"/>
              <a:gd name="connsiteX6" fmla="*/ 11160000 w 11160000"/>
              <a:gd name="connsiteY6" fmla="*/ 0 h 8640000"/>
              <a:gd name="connsiteX7" fmla="*/ 11160000 w 11160000"/>
              <a:gd name="connsiteY7" fmla="*/ 8640000 h 8640000"/>
              <a:gd name="connsiteX8" fmla="*/ 0 w 11160000"/>
              <a:gd name="connsiteY8" fmla="*/ 8640000 h 86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60000" h="8640000">
                <a:moveTo>
                  <a:pt x="8818680" y="2024880"/>
                </a:moveTo>
                <a:cubicBezTo>
                  <a:pt x="8321624" y="2024880"/>
                  <a:pt x="7918680" y="2427824"/>
                  <a:pt x="7918680" y="2924880"/>
                </a:cubicBezTo>
                <a:cubicBezTo>
                  <a:pt x="7918680" y="3421936"/>
                  <a:pt x="8321624" y="3824880"/>
                  <a:pt x="8818680" y="3824880"/>
                </a:cubicBezTo>
                <a:cubicBezTo>
                  <a:pt x="9315736" y="3824880"/>
                  <a:pt x="9718680" y="3421936"/>
                  <a:pt x="9718680" y="2924880"/>
                </a:cubicBezTo>
                <a:cubicBezTo>
                  <a:pt x="9718680" y="2427824"/>
                  <a:pt x="9315736" y="2024880"/>
                  <a:pt x="8818680" y="2024880"/>
                </a:cubicBezTo>
                <a:close/>
                <a:moveTo>
                  <a:pt x="0" y="0"/>
                </a:moveTo>
                <a:lnTo>
                  <a:pt x="11160000" y="0"/>
                </a:lnTo>
                <a:lnTo>
                  <a:pt x="11160000" y="8640000"/>
                </a:lnTo>
                <a:lnTo>
                  <a:pt x="0" y="8640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31A4BF5-7480-1EFA-C159-D974D5EF47F6}"/>
              </a:ext>
            </a:extLst>
          </p:cNvPr>
          <p:cNvSpPr txBox="1"/>
          <p:nvPr/>
        </p:nvSpPr>
        <p:spPr>
          <a:xfrm>
            <a:off x="1670670" y="3777498"/>
            <a:ext cx="2901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u="sng" dirty="0">
                <a:solidFill>
                  <a:srgbClr val="FFC000"/>
                </a:solidFill>
              </a:rPr>
              <a:t>刺蝟大總管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ECEC576-1591-AEA8-BB3A-44778D84CEA5}"/>
              </a:ext>
            </a:extLst>
          </p:cNvPr>
          <p:cNvSpPr txBox="1"/>
          <p:nvPr/>
        </p:nvSpPr>
        <p:spPr>
          <a:xfrm>
            <a:off x="1692000" y="4379340"/>
            <a:ext cx="6840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</a:rPr>
              <a:t>我每天都會看刺蝟的行為、吃什麼和睡多久，還會記錄牠的成長。每天餵牠食物、清理籠子，還要陪牠玩喔。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30FA82F-C544-1441-6CA2-785D6208A4AA}"/>
              </a:ext>
            </a:extLst>
          </p:cNvPr>
          <p:cNvSpPr txBox="1"/>
          <p:nvPr/>
        </p:nvSpPr>
        <p:spPr>
          <a:xfrm>
            <a:off x="1692000" y="3013501"/>
            <a:ext cx="72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rgbClr val="F29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</a:t>
            </a:r>
            <a:endParaRPr lang="zh-TW" altLang="en-US" sz="4800" dirty="0">
              <a:solidFill>
                <a:srgbClr val="F2931F"/>
              </a:solidFill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7CA767A-7EBE-539D-B5D4-E65ABCB7C1F9}"/>
              </a:ext>
            </a:extLst>
          </p:cNvPr>
          <p:cNvSpPr txBox="1"/>
          <p:nvPr/>
        </p:nvSpPr>
        <p:spPr>
          <a:xfrm>
            <a:off x="0" y="0"/>
            <a:ext cx="4821864" cy="50513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8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築夢團隊：爸爸、媽媽、哥哥和我</a:t>
            </a:r>
          </a:p>
        </p:txBody>
      </p:sp>
    </p:spTree>
    <p:extLst>
      <p:ext uri="{BB962C8B-B14F-4D97-AF65-F5344CB8AC3E}">
        <p14:creationId xmlns:p14="http://schemas.microsoft.com/office/powerpoint/2010/main" val="3817315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58CF5-B400-A01F-A6B2-8A109B709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418BEDB-7EF3-75B4-3838-FC621F30E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1813" y="0"/>
            <a:ext cx="9645813" cy="8977939"/>
          </a:xfrm>
          <a:prstGeom prst="rect">
            <a:avLst/>
          </a:prstGeom>
        </p:spPr>
      </p:pic>
      <p:sp>
        <p:nvSpPr>
          <p:cNvPr id="7" name="手繪多邊形: 圖案 6">
            <a:extLst>
              <a:ext uri="{FF2B5EF4-FFF2-40B4-BE49-F238E27FC236}">
                <a16:creationId xmlns:a16="http://schemas.microsoft.com/office/drawing/2014/main" id="{20FFE597-F419-0B54-6673-244362865652}"/>
              </a:ext>
            </a:extLst>
          </p:cNvPr>
          <p:cNvSpPr/>
          <p:nvPr/>
        </p:nvSpPr>
        <p:spPr>
          <a:xfrm>
            <a:off x="-1097623" y="-742061"/>
            <a:ext cx="11160000" cy="9720000"/>
          </a:xfrm>
          <a:custGeom>
            <a:avLst/>
            <a:gdLst>
              <a:gd name="connsiteX0" fmla="*/ 7380000 w 11160000"/>
              <a:gd name="connsiteY0" fmla="*/ 1906242 h 9720000"/>
              <a:gd name="connsiteX1" fmla="*/ 6480000 w 11160000"/>
              <a:gd name="connsiteY1" fmla="*/ 2806242 h 9720000"/>
              <a:gd name="connsiteX2" fmla="*/ 7380000 w 11160000"/>
              <a:gd name="connsiteY2" fmla="*/ 3706242 h 9720000"/>
              <a:gd name="connsiteX3" fmla="*/ 8280000 w 11160000"/>
              <a:gd name="connsiteY3" fmla="*/ 2806242 h 9720000"/>
              <a:gd name="connsiteX4" fmla="*/ 7380000 w 11160000"/>
              <a:gd name="connsiteY4" fmla="*/ 1906242 h 9720000"/>
              <a:gd name="connsiteX5" fmla="*/ 269623 w 11160000"/>
              <a:gd name="connsiteY5" fmla="*/ 0 h 9720000"/>
              <a:gd name="connsiteX6" fmla="*/ 10349623 w 11160000"/>
              <a:gd name="connsiteY6" fmla="*/ 0 h 9720000"/>
              <a:gd name="connsiteX7" fmla="*/ 10349623 w 11160000"/>
              <a:gd name="connsiteY7" fmla="*/ 1080000 h 9720000"/>
              <a:gd name="connsiteX8" fmla="*/ 11160000 w 11160000"/>
              <a:gd name="connsiteY8" fmla="*/ 1080000 h 9720000"/>
              <a:gd name="connsiteX9" fmla="*/ 11160000 w 11160000"/>
              <a:gd name="connsiteY9" fmla="*/ 9720000 h 9720000"/>
              <a:gd name="connsiteX10" fmla="*/ 0 w 11160000"/>
              <a:gd name="connsiteY10" fmla="*/ 9720000 h 9720000"/>
              <a:gd name="connsiteX11" fmla="*/ 0 w 11160000"/>
              <a:gd name="connsiteY11" fmla="*/ 1080000 h 9720000"/>
              <a:gd name="connsiteX12" fmla="*/ 269623 w 11160000"/>
              <a:gd name="connsiteY12" fmla="*/ 1080000 h 9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160000" h="9720000">
                <a:moveTo>
                  <a:pt x="7380000" y="1906242"/>
                </a:moveTo>
                <a:cubicBezTo>
                  <a:pt x="6882944" y="1906242"/>
                  <a:pt x="6480000" y="2309186"/>
                  <a:pt x="6480000" y="2806242"/>
                </a:cubicBezTo>
                <a:cubicBezTo>
                  <a:pt x="6480000" y="3303298"/>
                  <a:pt x="6882944" y="3706242"/>
                  <a:pt x="7380000" y="3706242"/>
                </a:cubicBezTo>
                <a:cubicBezTo>
                  <a:pt x="7877056" y="3706242"/>
                  <a:pt x="8280000" y="3303298"/>
                  <a:pt x="8280000" y="2806242"/>
                </a:cubicBezTo>
                <a:cubicBezTo>
                  <a:pt x="8280000" y="2309186"/>
                  <a:pt x="7877056" y="1906242"/>
                  <a:pt x="7380000" y="1906242"/>
                </a:cubicBezTo>
                <a:close/>
                <a:moveTo>
                  <a:pt x="269623" y="0"/>
                </a:moveTo>
                <a:lnTo>
                  <a:pt x="10349623" y="0"/>
                </a:lnTo>
                <a:lnTo>
                  <a:pt x="10349623" y="1080000"/>
                </a:lnTo>
                <a:lnTo>
                  <a:pt x="11160000" y="1080000"/>
                </a:lnTo>
                <a:lnTo>
                  <a:pt x="11160000" y="9720000"/>
                </a:lnTo>
                <a:lnTo>
                  <a:pt x="0" y="9720000"/>
                </a:lnTo>
                <a:lnTo>
                  <a:pt x="0" y="1080000"/>
                </a:lnTo>
                <a:lnTo>
                  <a:pt x="269623" y="1080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46987E1-9C5F-925A-0660-648B9AEA646C}"/>
              </a:ext>
            </a:extLst>
          </p:cNvPr>
          <p:cNvSpPr txBox="1"/>
          <p:nvPr/>
        </p:nvSpPr>
        <p:spPr>
          <a:xfrm>
            <a:off x="1670670" y="3777498"/>
            <a:ext cx="2901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u="sng" dirty="0">
                <a:solidFill>
                  <a:srgbClr val="FFC000"/>
                </a:solidFill>
              </a:rPr>
              <a:t>資料發現隊長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D1DE7DA-2FF2-3194-A00E-256A87E423A1}"/>
              </a:ext>
            </a:extLst>
          </p:cNvPr>
          <p:cNvSpPr txBox="1"/>
          <p:nvPr/>
        </p:nvSpPr>
        <p:spPr>
          <a:xfrm>
            <a:off x="1692000" y="4379340"/>
            <a:ext cx="6840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</a:rPr>
              <a:t>爸爸會陪我上網查資料，幫助我了解刺蝟需要什麼，怎麼照顧牠！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E75BAA9-B001-F8F8-4FEB-B280764C555B}"/>
              </a:ext>
            </a:extLst>
          </p:cNvPr>
          <p:cNvSpPr txBox="1"/>
          <p:nvPr/>
        </p:nvSpPr>
        <p:spPr>
          <a:xfrm>
            <a:off x="1692000" y="3013501"/>
            <a:ext cx="144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rgbClr val="F29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爸爸</a:t>
            </a:r>
            <a:endParaRPr lang="zh-TW" altLang="en-US" sz="4800" dirty="0">
              <a:solidFill>
                <a:srgbClr val="F2931F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3B5D31C-EB26-0612-DBB9-B17C75D28AA2}"/>
              </a:ext>
            </a:extLst>
          </p:cNvPr>
          <p:cNvSpPr txBox="1"/>
          <p:nvPr/>
        </p:nvSpPr>
        <p:spPr>
          <a:xfrm>
            <a:off x="0" y="0"/>
            <a:ext cx="4821864" cy="50513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8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築夢團隊：爸爸、媽媽、哥哥和我</a:t>
            </a:r>
          </a:p>
        </p:txBody>
      </p:sp>
    </p:spTree>
    <p:extLst>
      <p:ext uri="{BB962C8B-B14F-4D97-AF65-F5344CB8AC3E}">
        <p14:creationId xmlns:p14="http://schemas.microsoft.com/office/powerpoint/2010/main" val="664404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2BDFA-83AF-2FCF-DEC4-15C71C967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A165A2C-C7BB-E5E5-B5F0-955EB825C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1813" y="-171000"/>
            <a:ext cx="9645813" cy="8640000"/>
          </a:xfrm>
          <a:prstGeom prst="rect">
            <a:avLst/>
          </a:prstGeom>
        </p:spPr>
      </p:pic>
      <p:sp>
        <p:nvSpPr>
          <p:cNvPr id="8" name="手繪多邊形: 圖案 7">
            <a:extLst>
              <a:ext uri="{FF2B5EF4-FFF2-40B4-BE49-F238E27FC236}">
                <a16:creationId xmlns:a16="http://schemas.microsoft.com/office/drawing/2014/main" id="{3450860F-D44B-1976-7DED-3A558CE51A3B}"/>
              </a:ext>
            </a:extLst>
          </p:cNvPr>
          <p:cNvSpPr/>
          <p:nvPr/>
        </p:nvSpPr>
        <p:spPr>
          <a:xfrm>
            <a:off x="-1188000" y="-171000"/>
            <a:ext cx="11160000" cy="8640000"/>
          </a:xfrm>
          <a:custGeom>
            <a:avLst/>
            <a:gdLst>
              <a:gd name="connsiteX0" fmla="*/ 5854500 w 11160000"/>
              <a:gd name="connsiteY0" fmla="*/ 1605780 h 8640000"/>
              <a:gd name="connsiteX1" fmla="*/ 4954500 w 11160000"/>
              <a:gd name="connsiteY1" fmla="*/ 2505780 h 8640000"/>
              <a:gd name="connsiteX2" fmla="*/ 5854500 w 11160000"/>
              <a:gd name="connsiteY2" fmla="*/ 3405780 h 8640000"/>
              <a:gd name="connsiteX3" fmla="*/ 6754500 w 11160000"/>
              <a:gd name="connsiteY3" fmla="*/ 2505780 h 8640000"/>
              <a:gd name="connsiteX4" fmla="*/ 5854500 w 11160000"/>
              <a:gd name="connsiteY4" fmla="*/ 1605780 h 8640000"/>
              <a:gd name="connsiteX5" fmla="*/ 0 w 11160000"/>
              <a:gd name="connsiteY5" fmla="*/ 0 h 8640000"/>
              <a:gd name="connsiteX6" fmla="*/ 11160000 w 11160000"/>
              <a:gd name="connsiteY6" fmla="*/ 0 h 8640000"/>
              <a:gd name="connsiteX7" fmla="*/ 11160000 w 11160000"/>
              <a:gd name="connsiteY7" fmla="*/ 8640000 h 8640000"/>
              <a:gd name="connsiteX8" fmla="*/ 0 w 11160000"/>
              <a:gd name="connsiteY8" fmla="*/ 8640000 h 86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60000" h="8640000">
                <a:moveTo>
                  <a:pt x="5854500" y="1605780"/>
                </a:moveTo>
                <a:cubicBezTo>
                  <a:pt x="5357444" y="1605780"/>
                  <a:pt x="4954500" y="2008724"/>
                  <a:pt x="4954500" y="2505780"/>
                </a:cubicBezTo>
                <a:cubicBezTo>
                  <a:pt x="4954500" y="3002836"/>
                  <a:pt x="5357444" y="3405780"/>
                  <a:pt x="5854500" y="3405780"/>
                </a:cubicBezTo>
                <a:cubicBezTo>
                  <a:pt x="6351556" y="3405780"/>
                  <a:pt x="6754500" y="3002836"/>
                  <a:pt x="6754500" y="2505780"/>
                </a:cubicBezTo>
                <a:cubicBezTo>
                  <a:pt x="6754500" y="2008724"/>
                  <a:pt x="6351556" y="1605780"/>
                  <a:pt x="5854500" y="1605780"/>
                </a:cubicBezTo>
                <a:close/>
                <a:moveTo>
                  <a:pt x="0" y="0"/>
                </a:moveTo>
                <a:lnTo>
                  <a:pt x="11160000" y="0"/>
                </a:lnTo>
                <a:lnTo>
                  <a:pt x="11160000" y="8640000"/>
                </a:lnTo>
                <a:lnTo>
                  <a:pt x="0" y="8640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BC5DAB7-E61A-AD19-544B-A917A57A01D3}"/>
              </a:ext>
            </a:extLst>
          </p:cNvPr>
          <p:cNvSpPr txBox="1"/>
          <p:nvPr/>
        </p:nvSpPr>
        <p:spPr>
          <a:xfrm>
            <a:off x="1670670" y="3777498"/>
            <a:ext cx="2901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u="sng" dirty="0">
                <a:solidFill>
                  <a:srgbClr val="FFC000"/>
                </a:solidFill>
              </a:rPr>
              <a:t>環境守護天使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38EEB77-5E61-9397-CE58-7AFE1E652C1C}"/>
              </a:ext>
            </a:extLst>
          </p:cNvPr>
          <p:cNvSpPr txBox="1"/>
          <p:nvPr/>
        </p:nvSpPr>
        <p:spPr>
          <a:xfrm>
            <a:off x="1692000" y="4379340"/>
            <a:ext cx="6840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</a:rPr>
              <a:t>媽媽負責買刺蝟的食物，教我怎麼清理籠子，讓刺蝟住得乾乾淨淨，保持健康！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4A2FED5-344E-FE0D-51FD-B421363682ED}"/>
              </a:ext>
            </a:extLst>
          </p:cNvPr>
          <p:cNvSpPr txBox="1"/>
          <p:nvPr/>
        </p:nvSpPr>
        <p:spPr>
          <a:xfrm>
            <a:off x="1692000" y="3013501"/>
            <a:ext cx="144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rgbClr val="F29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媽媽</a:t>
            </a:r>
            <a:endParaRPr lang="zh-TW" altLang="en-US" sz="4800" dirty="0">
              <a:solidFill>
                <a:srgbClr val="F2931F"/>
              </a:solidFill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63F72B6-A122-1BC8-B56D-D12BD9009978}"/>
              </a:ext>
            </a:extLst>
          </p:cNvPr>
          <p:cNvSpPr txBox="1"/>
          <p:nvPr/>
        </p:nvSpPr>
        <p:spPr>
          <a:xfrm>
            <a:off x="0" y="0"/>
            <a:ext cx="4821864" cy="50513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8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築夢團隊：爸爸、媽媽、哥哥和我</a:t>
            </a:r>
          </a:p>
        </p:txBody>
      </p:sp>
    </p:spTree>
    <p:extLst>
      <p:ext uri="{BB962C8B-B14F-4D97-AF65-F5344CB8AC3E}">
        <p14:creationId xmlns:p14="http://schemas.microsoft.com/office/powerpoint/2010/main" val="3624319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BC00D-083D-FD66-B847-E30E941DE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CDC9787-E078-73C0-D2F9-EB5883759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1813" y="-171000"/>
            <a:ext cx="9645813" cy="8640000"/>
          </a:xfrm>
          <a:prstGeom prst="rect">
            <a:avLst/>
          </a:prstGeom>
        </p:spPr>
      </p:pic>
      <p:sp>
        <p:nvSpPr>
          <p:cNvPr id="4" name="手繪多邊形: 圖案 3">
            <a:extLst>
              <a:ext uri="{FF2B5EF4-FFF2-40B4-BE49-F238E27FC236}">
                <a16:creationId xmlns:a16="http://schemas.microsoft.com/office/drawing/2014/main" id="{CC2B1104-C6EA-53F2-25C4-A627ECA22A40}"/>
              </a:ext>
            </a:extLst>
          </p:cNvPr>
          <p:cNvSpPr/>
          <p:nvPr/>
        </p:nvSpPr>
        <p:spPr>
          <a:xfrm>
            <a:off x="-1188000" y="-171000"/>
            <a:ext cx="11160000" cy="8640000"/>
          </a:xfrm>
          <a:custGeom>
            <a:avLst/>
            <a:gdLst>
              <a:gd name="connsiteX0" fmla="*/ 4292400 w 11160000"/>
              <a:gd name="connsiteY0" fmla="*/ 1217160 h 8640000"/>
              <a:gd name="connsiteX1" fmla="*/ 3392400 w 11160000"/>
              <a:gd name="connsiteY1" fmla="*/ 2117160 h 8640000"/>
              <a:gd name="connsiteX2" fmla="*/ 4292400 w 11160000"/>
              <a:gd name="connsiteY2" fmla="*/ 3017160 h 8640000"/>
              <a:gd name="connsiteX3" fmla="*/ 5192400 w 11160000"/>
              <a:gd name="connsiteY3" fmla="*/ 2117160 h 8640000"/>
              <a:gd name="connsiteX4" fmla="*/ 4292400 w 11160000"/>
              <a:gd name="connsiteY4" fmla="*/ 1217160 h 8640000"/>
              <a:gd name="connsiteX5" fmla="*/ 0 w 11160000"/>
              <a:gd name="connsiteY5" fmla="*/ 0 h 8640000"/>
              <a:gd name="connsiteX6" fmla="*/ 11160000 w 11160000"/>
              <a:gd name="connsiteY6" fmla="*/ 0 h 8640000"/>
              <a:gd name="connsiteX7" fmla="*/ 11160000 w 11160000"/>
              <a:gd name="connsiteY7" fmla="*/ 8640000 h 8640000"/>
              <a:gd name="connsiteX8" fmla="*/ 0 w 11160000"/>
              <a:gd name="connsiteY8" fmla="*/ 8640000 h 86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60000" h="8640000">
                <a:moveTo>
                  <a:pt x="4292400" y="1217160"/>
                </a:moveTo>
                <a:cubicBezTo>
                  <a:pt x="3795344" y="1217160"/>
                  <a:pt x="3392400" y="1620104"/>
                  <a:pt x="3392400" y="2117160"/>
                </a:cubicBezTo>
                <a:cubicBezTo>
                  <a:pt x="3392400" y="2614216"/>
                  <a:pt x="3795344" y="3017160"/>
                  <a:pt x="4292400" y="3017160"/>
                </a:cubicBezTo>
                <a:cubicBezTo>
                  <a:pt x="4789456" y="3017160"/>
                  <a:pt x="5192400" y="2614216"/>
                  <a:pt x="5192400" y="2117160"/>
                </a:cubicBezTo>
                <a:cubicBezTo>
                  <a:pt x="5192400" y="1620104"/>
                  <a:pt x="4789456" y="1217160"/>
                  <a:pt x="4292400" y="1217160"/>
                </a:cubicBezTo>
                <a:close/>
                <a:moveTo>
                  <a:pt x="0" y="0"/>
                </a:moveTo>
                <a:lnTo>
                  <a:pt x="11160000" y="0"/>
                </a:lnTo>
                <a:lnTo>
                  <a:pt x="11160000" y="8640000"/>
                </a:lnTo>
                <a:lnTo>
                  <a:pt x="0" y="8640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FC3CE95-7E19-C154-CEB5-9FD48645975C}"/>
              </a:ext>
            </a:extLst>
          </p:cNvPr>
          <p:cNvSpPr txBox="1"/>
          <p:nvPr/>
        </p:nvSpPr>
        <p:spPr>
          <a:xfrm>
            <a:off x="1670670" y="3777498"/>
            <a:ext cx="2901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u="sng" dirty="0">
                <a:solidFill>
                  <a:srgbClr val="FFC000"/>
                </a:solidFill>
              </a:rPr>
              <a:t>刺蝟知識大師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0CAF059-E667-1B92-E8DA-F1B58A37C8DC}"/>
              </a:ext>
            </a:extLst>
          </p:cNvPr>
          <p:cNvSpPr txBox="1"/>
          <p:nvPr/>
        </p:nvSpPr>
        <p:spPr>
          <a:xfrm>
            <a:off x="1692000" y="4379340"/>
            <a:ext cx="6840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</a:rPr>
              <a:t>哥哥會跟我一起觀察刺蝟，記錄牠的成長情況，還會幫我拍好多好玩的照片，陪刺蝟一起玩！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A5E02F0-7F28-5546-076C-57AB38C5AAD8}"/>
              </a:ext>
            </a:extLst>
          </p:cNvPr>
          <p:cNvSpPr txBox="1"/>
          <p:nvPr/>
        </p:nvSpPr>
        <p:spPr>
          <a:xfrm>
            <a:off x="1692000" y="3013501"/>
            <a:ext cx="144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rgbClr val="F29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哥哥</a:t>
            </a:r>
            <a:endParaRPr lang="zh-TW" altLang="en-US" sz="4800" dirty="0">
              <a:solidFill>
                <a:srgbClr val="F2931F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B5048A3-EA6F-B7F9-9003-07A682DC33C9}"/>
              </a:ext>
            </a:extLst>
          </p:cNvPr>
          <p:cNvSpPr txBox="1"/>
          <p:nvPr/>
        </p:nvSpPr>
        <p:spPr>
          <a:xfrm>
            <a:off x="0" y="0"/>
            <a:ext cx="4821864" cy="50513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8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築夢團隊：爸爸、媽媽、哥哥和我</a:t>
            </a:r>
          </a:p>
        </p:txBody>
      </p:sp>
    </p:spTree>
    <p:extLst>
      <p:ext uri="{BB962C8B-B14F-4D97-AF65-F5344CB8AC3E}">
        <p14:creationId xmlns:p14="http://schemas.microsoft.com/office/powerpoint/2010/main" val="468475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27774-474D-B9C4-F31C-7F9F7D936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 6">
            <a:extLst>
              <a:ext uri="{FF2B5EF4-FFF2-40B4-BE49-F238E27FC236}">
                <a16:creationId xmlns:a16="http://schemas.microsoft.com/office/drawing/2014/main" id="{BC48F6CE-D037-9E3E-F863-364AFDE069D5}"/>
              </a:ext>
            </a:extLst>
          </p:cNvPr>
          <p:cNvSpPr/>
          <p:nvPr/>
        </p:nvSpPr>
        <p:spPr>
          <a:xfrm>
            <a:off x="5815679" y="4143126"/>
            <a:ext cx="5400000" cy="5400000"/>
          </a:xfrm>
          <a:prstGeom prst="ellipse">
            <a:avLst/>
          </a:prstGeom>
          <a:solidFill>
            <a:srgbClr val="5DCCCD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16157510-490E-04C9-81BB-20C1770501C2}"/>
              </a:ext>
            </a:extLst>
          </p:cNvPr>
          <p:cNvGrpSpPr/>
          <p:nvPr/>
        </p:nvGrpSpPr>
        <p:grpSpPr>
          <a:xfrm>
            <a:off x="2748553" y="1330961"/>
            <a:ext cx="3600000" cy="3868545"/>
            <a:chOff x="3888158" y="1745975"/>
            <a:chExt cx="3600000" cy="3868545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8FA805F3-75A6-B113-3ACB-1C35BEC7FDFA}"/>
                </a:ext>
              </a:extLst>
            </p:cNvPr>
            <p:cNvSpPr txBox="1"/>
            <p:nvPr/>
          </p:nvSpPr>
          <p:spPr>
            <a:xfrm>
              <a:off x="4346894" y="3215523"/>
              <a:ext cx="268252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8000" b="1" dirty="0"/>
                <a:t>動機</a:t>
              </a:r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372EA74F-EF85-6F60-ADA8-CCCFCEB90866}"/>
                </a:ext>
              </a:extLst>
            </p:cNvPr>
            <p:cNvSpPr/>
            <p:nvPr/>
          </p:nvSpPr>
          <p:spPr>
            <a:xfrm>
              <a:off x="3888158" y="2014520"/>
              <a:ext cx="3600000" cy="36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6AB0EF5F-54AC-07FD-31F1-1A2DD947738C}"/>
                </a:ext>
              </a:extLst>
            </p:cNvPr>
            <p:cNvSpPr/>
            <p:nvPr/>
          </p:nvSpPr>
          <p:spPr>
            <a:xfrm>
              <a:off x="5702535" y="1837430"/>
              <a:ext cx="360000" cy="360000"/>
            </a:xfrm>
            <a:prstGeom prst="ellipse">
              <a:avLst/>
            </a:prstGeom>
            <a:solidFill>
              <a:srgbClr val="03B0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0E4D8917-8CED-0806-527C-AE3CF05CACE0}"/>
                </a:ext>
              </a:extLst>
            </p:cNvPr>
            <p:cNvSpPr/>
            <p:nvPr/>
          </p:nvSpPr>
          <p:spPr>
            <a:xfrm>
              <a:off x="4003706" y="4645056"/>
              <a:ext cx="540000" cy="540000"/>
            </a:xfrm>
            <a:prstGeom prst="ellipse">
              <a:avLst/>
            </a:prstGeom>
            <a:solidFill>
              <a:srgbClr val="F293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413EFEE9-9830-14C2-02BD-A26EE6ED46BB}"/>
                </a:ext>
              </a:extLst>
            </p:cNvPr>
            <p:cNvSpPr/>
            <p:nvPr/>
          </p:nvSpPr>
          <p:spPr>
            <a:xfrm>
              <a:off x="4659772" y="5292426"/>
              <a:ext cx="216000" cy="216000"/>
            </a:xfrm>
            <a:prstGeom prst="ellipse">
              <a:avLst/>
            </a:prstGeom>
            <a:solidFill>
              <a:srgbClr val="56818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E26DDF25-2EF2-6C87-DBA9-02D680DEE998}"/>
                </a:ext>
              </a:extLst>
            </p:cNvPr>
            <p:cNvSpPr/>
            <p:nvPr/>
          </p:nvSpPr>
          <p:spPr>
            <a:xfrm>
              <a:off x="7178779" y="1745975"/>
              <a:ext cx="144000" cy="144000"/>
            </a:xfrm>
            <a:prstGeom prst="ellipse">
              <a:avLst/>
            </a:prstGeom>
            <a:solidFill>
              <a:srgbClr val="676D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7C06E11C-09A7-88B5-3D2D-84897A165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7" b="94794" l="7979" r="92376">
                        <a14:foregroundMark x1="44504" y1="24417" x2="44504" y2="24417"/>
                        <a14:foregroundMark x1="51418" y1="26571" x2="51418" y2="26571"/>
                        <a14:foregroundMark x1="57270" y1="24596" x2="57270" y2="24596"/>
                        <a14:foregroundMark x1="14007" y1="51885" x2="14007" y2="51885"/>
                        <a14:foregroundMark x1="36879" y1="65889" x2="36879" y2="65889"/>
                        <a14:foregroundMark x1="49468" y1="75045" x2="49468" y2="75045"/>
                        <a14:foregroundMark x1="62766" y1="66068" x2="62766" y2="66068"/>
                        <a14:foregroundMark x1="87766" y1="53501" x2="87766" y2="53501"/>
                        <a14:foregroundMark x1="92553" y1="41293" x2="92553" y2="41293"/>
                        <a14:foregroundMark x1="33156" y1="16876" x2="33156" y2="16876"/>
                        <a14:foregroundMark x1="70390" y1="16697" x2="70390" y2="16697"/>
                        <a14:foregroundMark x1="69858" y1="22442" x2="69858" y2="22442"/>
                        <a14:foregroundMark x1="68440" y1="25673" x2="68440" y2="25673"/>
                        <a14:foregroundMark x1="68972" y1="29264" x2="69149" y2="29264"/>
                        <a14:foregroundMark x1="68440" y1="32496" x2="68440" y2="32496"/>
                        <a14:foregroundMark x1="67376" y1="35368" x2="67376" y2="35368"/>
                        <a14:foregroundMark x1="70035" y1="35727" x2="70035" y2="35727"/>
                        <a14:foregroundMark x1="71277" y1="33752" x2="71277" y2="33752"/>
                        <a14:foregroundMark x1="72695" y1="32316" x2="72695" y2="32316"/>
                        <a14:foregroundMark x1="73227" y1="27469" x2="73227" y2="27469"/>
                        <a14:foregroundMark x1="73050" y1="22801" x2="73050" y2="22801"/>
                        <a14:foregroundMark x1="33865" y1="29982" x2="33865" y2="29982"/>
                        <a14:foregroundMark x1="33688" y1="28007" x2="33688" y2="28007"/>
                        <a14:foregroundMark x1="35284" y1="24057" x2="35284" y2="24057"/>
                        <a14:foregroundMark x1="35816" y1="21185" x2="35816" y2="21185"/>
                        <a14:foregroundMark x1="31738" y1="23339" x2="31738" y2="23339"/>
                        <a14:foregroundMark x1="31383" y1="26032" x2="31383" y2="26032"/>
                        <a14:foregroundMark x1="30674" y1="29982" x2="30674" y2="29982"/>
                        <a14:foregroundMark x1="30319" y1="33214" x2="30319" y2="33214"/>
                        <a14:foregroundMark x1="27305" y1="33573" x2="27305" y2="33573"/>
                        <a14:foregroundMark x1="27660" y1="26750" x2="27660" y2="26750"/>
                        <a14:foregroundMark x1="32270" y1="19210" x2="32270" y2="19210"/>
                        <a14:foregroundMark x1="53369" y1="11670" x2="53369" y2="11670"/>
                        <a14:foregroundMark x1="46277" y1="10233" x2="46277" y2="10233"/>
                        <a14:foregroundMark x1="43262" y1="11670" x2="43262" y2="11670"/>
                        <a14:foregroundMark x1="39539" y1="8618" x2="39539" y2="8618"/>
                        <a14:foregroundMark x1="40248" y1="6463" x2="40248" y2="6463"/>
                        <a14:foregroundMark x1="42553" y1="6284" x2="42553" y2="6284"/>
                        <a14:foregroundMark x1="45567" y1="6104" x2="45567" y2="6104"/>
                        <a14:foregroundMark x1="50000" y1="9515" x2="50000" y2="9515"/>
                        <a14:foregroundMark x1="49291" y1="5027" x2="49291" y2="5027"/>
                        <a14:foregroundMark x1="53723" y1="6284" x2="53723" y2="6284"/>
                        <a14:foregroundMark x1="56915" y1="6104" x2="56915" y2="6104"/>
                        <a14:foregroundMark x1="59397" y1="7540" x2="59397" y2="7540"/>
                        <a14:foregroundMark x1="62589" y1="8797" x2="62589" y2="8797"/>
                        <a14:foregroundMark x1="60284" y1="11849" x2="60284" y2="11849"/>
                        <a14:foregroundMark x1="56738" y1="11490" x2="56738" y2="11490"/>
                        <a14:foregroundMark x1="22695" y1="37522" x2="22695" y2="37522"/>
                        <a14:foregroundMark x1="7979" y1="94794" x2="7979" y2="94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445" y="5270621"/>
            <a:ext cx="1675389" cy="165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流程圖: 結束點 2">
            <a:extLst>
              <a:ext uri="{FF2B5EF4-FFF2-40B4-BE49-F238E27FC236}">
                <a16:creationId xmlns:a16="http://schemas.microsoft.com/office/drawing/2014/main" id="{5D234BFE-AF54-08D7-A03F-2D88206E57A4}"/>
              </a:ext>
            </a:extLst>
          </p:cNvPr>
          <p:cNvSpPr/>
          <p:nvPr/>
        </p:nvSpPr>
        <p:spPr>
          <a:xfrm rot="1926819">
            <a:off x="-1307288" y="-312713"/>
            <a:ext cx="4572000" cy="1956122"/>
          </a:xfrm>
          <a:prstGeom prst="flowChartTerminator">
            <a:avLst/>
          </a:prstGeom>
          <a:solidFill>
            <a:srgbClr val="7AD5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流程圖: 結束點 14">
            <a:extLst>
              <a:ext uri="{FF2B5EF4-FFF2-40B4-BE49-F238E27FC236}">
                <a16:creationId xmlns:a16="http://schemas.microsoft.com/office/drawing/2014/main" id="{D75BEA10-DCB2-2FB3-E705-96636ED8B3E7}"/>
              </a:ext>
            </a:extLst>
          </p:cNvPr>
          <p:cNvSpPr/>
          <p:nvPr/>
        </p:nvSpPr>
        <p:spPr>
          <a:xfrm rot="1926819">
            <a:off x="-193616" y="-1134783"/>
            <a:ext cx="4572000" cy="1956122"/>
          </a:xfrm>
          <a:prstGeom prst="flowChartTerminator">
            <a:avLst/>
          </a:prstGeom>
          <a:solidFill>
            <a:srgbClr val="9FA5B5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31E420F-8A28-1E23-D147-D1218DFBDC7E}"/>
              </a:ext>
            </a:extLst>
          </p:cNvPr>
          <p:cNvSpPr txBox="1"/>
          <p:nvPr/>
        </p:nvSpPr>
        <p:spPr>
          <a:xfrm>
            <a:off x="616" y="0"/>
            <a:ext cx="9143384" cy="369332"/>
          </a:xfrm>
          <a:prstGeom prst="rect">
            <a:avLst/>
          </a:prstGeom>
          <a:solidFill>
            <a:srgbClr val="9FA5B5"/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dirty="0">
                <a:solidFill>
                  <a:schemeClr val="bg1"/>
                </a:solidFill>
              </a:rPr>
              <a:t>北昌國小</a:t>
            </a:r>
            <a:r>
              <a:rPr lang="en-US" altLang="zh-TW" dirty="0">
                <a:solidFill>
                  <a:schemeClr val="bg1"/>
                </a:solidFill>
                <a:sym typeface="Wingdings 2" panose="05020102010507070707" pitchFamily="18" charset="2"/>
              </a:rPr>
              <a:t></a:t>
            </a:r>
            <a:r>
              <a:rPr lang="zh-TW" altLang="en-US" dirty="0">
                <a:solidFill>
                  <a:schemeClr val="bg1"/>
                </a:solidFill>
              </a:rPr>
              <a:t>麥哲倫探險築夢計畫</a:t>
            </a:r>
          </a:p>
        </p:txBody>
      </p:sp>
    </p:spTree>
    <p:extLst>
      <p:ext uri="{BB962C8B-B14F-4D97-AF65-F5344CB8AC3E}">
        <p14:creationId xmlns:p14="http://schemas.microsoft.com/office/powerpoint/2010/main" val="677829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dgehog Facts and Considerations | South Wilton Vet">
            <a:extLst>
              <a:ext uri="{FF2B5EF4-FFF2-40B4-BE49-F238E27FC236}">
                <a16:creationId xmlns:a16="http://schemas.microsoft.com/office/drawing/2014/main" id="{D7665B56-6DF4-030C-B15E-BB7B589DB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251000"/>
            <a:ext cx="9180000" cy="596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B1058E0-0134-72C3-C055-6B1387A49625}"/>
              </a:ext>
            </a:extLst>
          </p:cNvPr>
          <p:cNvSpPr txBox="1"/>
          <p:nvPr/>
        </p:nvSpPr>
        <p:spPr>
          <a:xfrm>
            <a:off x="6395015" y="5503894"/>
            <a:ext cx="2520000" cy="96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/>
              <a:t>我要</a:t>
            </a:r>
            <a:r>
              <a:rPr lang="zh-TW" altLang="en-US" sz="2000" b="1" dirty="0">
                <a:solidFill>
                  <a:srgbClr val="F2931F"/>
                </a:solidFill>
              </a:rPr>
              <a:t>學會如何給牠最好的照顧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6C0C012-0451-FDC3-961E-86379C91B47D}"/>
              </a:ext>
            </a:extLst>
          </p:cNvPr>
          <p:cNvSpPr txBox="1"/>
          <p:nvPr/>
        </p:nvSpPr>
        <p:spPr>
          <a:xfrm>
            <a:off x="278480" y="5503894"/>
            <a:ext cx="2576769" cy="96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/>
              <a:t>我要確保牠能</a:t>
            </a:r>
            <a:r>
              <a:rPr lang="zh-TW" altLang="en-US" sz="2000" b="1" dirty="0">
                <a:solidFill>
                  <a:srgbClr val="F2931F"/>
                </a:solidFill>
              </a:rPr>
              <a:t>健康快樂地生活</a:t>
            </a:r>
            <a:endParaRPr lang="en-US" altLang="zh-TW" sz="20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71B5C81-1405-B36D-ACCF-26B46CAF7C85}"/>
              </a:ext>
            </a:extLst>
          </p:cNvPr>
          <p:cNvSpPr txBox="1"/>
          <p:nvPr/>
        </p:nvSpPr>
        <p:spPr>
          <a:xfrm>
            <a:off x="3391386" y="5503894"/>
            <a:ext cx="3029512" cy="96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/>
              <a:t>我想給牠一個</a:t>
            </a:r>
            <a:r>
              <a:rPr lang="zh-TW" altLang="en-US" sz="2000" b="1" dirty="0">
                <a:solidFill>
                  <a:srgbClr val="F2931F"/>
                </a:solidFill>
              </a:rPr>
              <a:t>溫暖的家</a:t>
            </a:r>
            <a:endParaRPr lang="en-US" altLang="zh-TW" sz="2000" dirty="0"/>
          </a:p>
          <a:p>
            <a:pPr>
              <a:lnSpc>
                <a:spcPct val="150000"/>
              </a:lnSpc>
            </a:pPr>
            <a:r>
              <a:rPr lang="zh-TW" altLang="en-US" sz="2000" dirty="0"/>
              <a:t>我想和牠</a:t>
            </a:r>
            <a:r>
              <a:rPr lang="zh-TW" altLang="en-US" sz="2000" b="1" dirty="0">
                <a:solidFill>
                  <a:srgbClr val="F2931F"/>
                </a:solidFill>
              </a:rPr>
              <a:t>成為好朋友</a:t>
            </a:r>
            <a:endParaRPr lang="en-US" altLang="zh-TW" sz="2000" b="1" dirty="0">
              <a:solidFill>
                <a:srgbClr val="F2931F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5CA5225-A75C-F2B9-FA7E-99AF86D70379}"/>
              </a:ext>
            </a:extLst>
          </p:cNvPr>
          <p:cNvSpPr txBox="1"/>
          <p:nvPr/>
        </p:nvSpPr>
        <p:spPr>
          <a:xfrm>
            <a:off x="563110" y="4644225"/>
            <a:ext cx="2007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/>
              <a:t>健康快樂</a:t>
            </a:r>
            <a:endParaRPr lang="zh-TW" altLang="en-US" sz="3200" b="1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9B1A02B-58A3-2A2F-2AB0-BEA2DCB8DA22}"/>
              </a:ext>
            </a:extLst>
          </p:cNvPr>
          <p:cNvSpPr txBox="1"/>
          <p:nvPr/>
        </p:nvSpPr>
        <p:spPr>
          <a:xfrm>
            <a:off x="3352585" y="4644225"/>
            <a:ext cx="24998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/>
              <a:t>溫暖的家</a:t>
            </a:r>
            <a:endParaRPr lang="zh-TW" altLang="en-US" sz="36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6480995-0FB9-53D3-7729-37F496BE2375}"/>
              </a:ext>
            </a:extLst>
          </p:cNvPr>
          <p:cNvSpPr txBox="1"/>
          <p:nvPr/>
        </p:nvSpPr>
        <p:spPr>
          <a:xfrm>
            <a:off x="6500328" y="4644225"/>
            <a:ext cx="23093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/>
              <a:t>細心照顧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BA76DFAA-3BB9-EFEE-B4E4-0DAA837DCAF4}"/>
              </a:ext>
            </a:extLst>
          </p:cNvPr>
          <p:cNvCxnSpPr>
            <a:cxnSpLocks/>
          </p:cNvCxnSpPr>
          <p:nvPr/>
        </p:nvCxnSpPr>
        <p:spPr>
          <a:xfrm>
            <a:off x="455695" y="5422098"/>
            <a:ext cx="2222339" cy="0"/>
          </a:xfrm>
          <a:prstGeom prst="line">
            <a:avLst/>
          </a:prstGeom>
          <a:ln>
            <a:solidFill>
              <a:srgbClr val="56818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0A04E7FF-1390-EC17-80F8-3AA99C6E33C6}"/>
              </a:ext>
            </a:extLst>
          </p:cNvPr>
          <p:cNvCxnSpPr>
            <a:cxnSpLocks/>
          </p:cNvCxnSpPr>
          <p:nvPr/>
        </p:nvCxnSpPr>
        <p:spPr>
          <a:xfrm>
            <a:off x="3491319" y="5422098"/>
            <a:ext cx="2222339" cy="0"/>
          </a:xfrm>
          <a:prstGeom prst="line">
            <a:avLst/>
          </a:prstGeom>
          <a:ln>
            <a:solidFill>
              <a:srgbClr val="56818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5976876A-545A-DE7B-4880-5167088041AC}"/>
              </a:ext>
            </a:extLst>
          </p:cNvPr>
          <p:cNvCxnSpPr>
            <a:cxnSpLocks/>
          </p:cNvCxnSpPr>
          <p:nvPr/>
        </p:nvCxnSpPr>
        <p:spPr>
          <a:xfrm>
            <a:off x="6543846" y="5422098"/>
            <a:ext cx="2222339" cy="0"/>
          </a:xfrm>
          <a:prstGeom prst="line">
            <a:avLst/>
          </a:prstGeom>
          <a:ln>
            <a:solidFill>
              <a:srgbClr val="56818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921F498-74F8-DC9C-1647-96A65D3C5F40}"/>
              </a:ext>
            </a:extLst>
          </p:cNvPr>
          <p:cNvSpPr txBox="1"/>
          <p:nvPr/>
        </p:nvSpPr>
        <p:spPr>
          <a:xfrm>
            <a:off x="-114900" y="4160214"/>
            <a:ext cx="8563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800" b="1" dirty="0">
                <a:solidFill>
                  <a:srgbClr val="7AD5D9"/>
                </a:solidFill>
                <a:latin typeface="+mn-ea"/>
              </a:rPr>
              <a:t>1</a:t>
            </a:r>
            <a:endParaRPr lang="zh-TW" altLang="en-US" sz="8800" b="1" dirty="0">
              <a:solidFill>
                <a:srgbClr val="7AD5D9"/>
              </a:solidFill>
              <a:latin typeface="+mn-ea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FE510D8-7A70-FC59-220C-6768755F634A}"/>
              </a:ext>
            </a:extLst>
          </p:cNvPr>
          <p:cNvSpPr txBox="1"/>
          <p:nvPr/>
        </p:nvSpPr>
        <p:spPr>
          <a:xfrm>
            <a:off x="2919917" y="4160214"/>
            <a:ext cx="8563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800" b="1" dirty="0">
                <a:solidFill>
                  <a:srgbClr val="7AD5D9"/>
                </a:solidFill>
                <a:latin typeface="+mn-ea"/>
              </a:rPr>
              <a:t>2</a:t>
            </a:r>
            <a:endParaRPr lang="zh-TW" altLang="en-US" sz="8800" b="1" dirty="0">
              <a:solidFill>
                <a:srgbClr val="7AD5D9"/>
              </a:solidFill>
              <a:latin typeface="+mn-ea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C0E6B33-6FD6-D4FF-1D33-22EAB542D71C}"/>
              </a:ext>
            </a:extLst>
          </p:cNvPr>
          <p:cNvSpPr txBox="1"/>
          <p:nvPr/>
        </p:nvSpPr>
        <p:spPr>
          <a:xfrm>
            <a:off x="6014716" y="4160214"/>
            <a:ext cx="8563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800" b="1" dirty="0">
                <a:solidFill>
                  <a:srgbClr val="7AD5D9"/>
                </a:solidFill>
                <a:latin typeface="+mn-ea"/>
              </a:rPr>
              <a:t>3</a:t>
            </a:r>
            <a:endParaRPr lang="zh-TW" altLang="en-US" sz="8800" b="1" dirty="0">
              <a:solidFill>
                <a:srgbClr val="7AD5D9"/>
              </a:solidFill>
              <a:latin typeface="+mn-ea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51A58143-F893-5346-7699-127F863948E8}"/>
              </a:ext>
            </a:extLst>
          </p:cNvPr>
          <p:cNvGrpSpPr/>
          <p:nvPr/>
        </p:nvGrpSpPr>
        <p:grpSpPr>
          <a:xfrm>
            <a:off x="0" y="-21076"/>
            <a:ext cx="1780560" cy="769441"/>
            <a:chOff x="3758392" y="782842"/>
            <a:chExt cx="1780560" cy="769554"/>
          </a:xfrm>
          <a:solidFill>
            <a:srgbClr val="F2931F"/>
          </a:solidFill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3BD1830-2C99-F307-4ADD-044130476663}"/>
                </a:ext>
              </a:extLst>
            </p:cNvPr>
            <p:cNvSpPr/>
            <p:nvPr/>
          </p:nvSpPr>
          <p:spPr>
            <a:xfrm>
              <a:off x="3758392" y="805012"/>
              <a:ext cx="1780560" cy="725214"/>
            </a:xfrm>
            <a:prstGeom prst="rect">
              <a:avLst/>
            </a:prstGeom>
            <a:grpFill/>
            <a:ln>
              <a:noFill/>
            </a:ln>
            <a:effectLst>
              <a:reflection stA="0" endPos="65000" dist="508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8DDFC918-57BA-BE00-57C6-C431271864A3}"/>
                </a:ext>
              </a:extLst>
            </p:cNvPr>
            <p:cNvSpPr txBox="1"/>
            <p:nvPr/>
          </p:nvSpPr>
          <p:spPr>
            <a:xfrm>
              <a:off x="3962445" y="782842"/>
              <a:ext cx="1313180" cy="769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4400" b="1" kern="100" dirty="0"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動機</a:t>
              </a:r>
              <a:endParaRPr lang="zh-TW" altLang="zh-TW" sz="4400" kern="1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B84F557-0676-101A-5B59-796015781BB1}"/>
              </a:ext>
            </a:extLst>
          </p:cNvPr>
          <p:cNvSpPr txBox="1"/>
          <p:nvPr/>
        </p:nvSpPr>
        <p:spPr>
          <a:xfrm>
            <a:off x="685671" y="3979823"/>
            <a:ext cx="7772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我覺得刺蝟超級可愛，養一隻刺蝟是我的夢想，但是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331574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 6">
            <a:extLst>
              <a:ext uri="{FF2B5EF4-FFF2-40B4-BE49-F238E27FC236}">
                <a16:creationId xmlns:a16="http://schemas.microsoft.com/office/drawing/2014/main" id="{123A1EA7-9A61-A2CB-5BCD-47BD466EB1E9}"/>
              </a:ext>
            </a:extLst>
          </p:cNvPr>
          <p:cNvSpPr/>
          <p:nvPr/>
        </p:nvSpPr>
        <p:spPr>
          <a:xfrm>
            <a:off x="5815679" y="4143126"/>
            <a:ext cx="5400000" cy="5400000"/>
          </a:xfrm>
          <a:prstGeom prst="ellipse">
            <a:avLst/>
          </a:prstGeom>
          <a:solidFill>
            <a:srgbClr val="5DCCCD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69A5FAE3-FAB1-59FD-86E7-AA1B0A8B0A6E}"/>
              </a:ext>
            </a:extLst>
          </p:cNvPr>
          <p:cNvGrpSpPr/>
          <p:nvPr/>
        </p:nvGrpSpPr>
        <p:grpSpPr>
          <a:xfrm>
            <a:off x="2772000" y="1330961"/>
            <a:ext cx="3600000" cy="3868545"/>
            <a:chOff x="3888158" y="1745975"/>
            <a:chExt cx="3600000" cy="3868545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285F33B6-1DDE-19EF-9A67-148F566D01FA}"/>
                </a:ext>
              </a:extLst>
            </p:cNvPr>
            <p:cNvSpPr txBox="1"/>
            <p:nvPr/>
          </p:nvSpPr>
          <p:spPr>
            <a:xfrm>
              <a:off x="4346894" y="3215523"/>
              <a:ext cx="268252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8000" b="1" dirty="0"/>
                <a:t>目標</a:t>
              </a:r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7D1C521B-9804-AD72-4097-0BE9A8264092}"/>
                </a:ext>
              </a:extLst>
            </p:cNvPr>
            <p:cNvSpPr/>
            <p:nvPr/>
          </p:nvSpPr>
          <p:spPr>
            <a:xfrm>
              <a:off x="3888158" y="2014520"/>
              <a:ext cx="3600000" cy="36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919D8F23-3707-0C7A-80B2-80AC43F07193}"/>
                </a:ext>
              </a:extLst>
            </p:cNvPr>
            <p:cNvSpPr/>
            <p:nvPr/>
          </p:nvSpPr>
          <p:spPr>
            <a:xfrm>
              <a:off x="5702535" y="1837430"/>
              <a:ext cx="360000" cy="360000"/>
            </a:xfrm>
            <a:prstGeom prst="ellipse">
              <a:avLst/>
            </a:prstGeom>
            <a:solidFill>
              <a:srgbClr val="03B0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547B88C4-BB4B-002E-2AE4-D91533F6DE66}"/>
                </a:ext>
              </a:extLst>
            </p:cNvPr>
            <p:cNvSpPr/>
            <p:nvPr/>
          </p:nvSpPr>
          <p:spPr>
            <a:xfrm>
              <a:off x="4003706" y="4645056"/>
              <a:ext cx="540000" cy="540000"/>
            </a:xfrm>
            <a:prstGeom prst="ellipse">
              <a:avLst/>
            </a:prstGeom>
            <a:solidFill>
              <a:srgbClr val="F293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8A17E262-B8BA-BFB5-BEFD-5CE51AD40ACE}"/>
                </a:ext>
              </a:extLst>
            </p:cNvPr>
            <p:cNvSpPr/>
            <p:nvPr/>
          </p:nvSpPr>
          <p:spPr>
            <a:xfrm>
              <a:off x="4659772" y="5292426"/>
              <a:ext cx="216000" cy="216000"/>
            </a:xfrm>
            <a:prstGeom prst="ellipse">
              <a:avLst/>
            </a:prstGeom>
            <a:solidFill>
              <a:srgbClr val="56818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BD3AF25F-DFF6-EAC3-5773-92B28B86F8A6}"/>
                </a:ext>
              </a:extLst>
            </p:cNvPr>
            <p:cNvSpPr/>
            <p:nvPr/>
          </p:nvSpPr>
          <p:spPr>
            <a:xfrm>
              <a:off x="7178779" y="1745975"/>
              <a:ext cx="144000" cy="144000"/>
            </a:xfrm>
            <a:prstGeom prst="ellipse">
              <a:avLst/>
            </a:prstGeom>
            <a:solidFill>
              <a:srgbClr val="676D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07070915-DEE8-EBD0-3A26-339FDB636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7" b="94794" l="7979" r="92376">
                        <a14:foregroundMark x1="44504" y1="24417" x2="44504" y2="24417"/>
                        <a14:foregroundMark x1="51418" y1="26571" x2="51418" y2="26571"/>
                        <a14:foregroundMark x1="57270" y1="24596" x2="57270" y2="24596"/>
                        <a14:foregroundMark x1="14007" y1="51885" x2="14007" y2="51885"/>
                        <a14:foregroundMark x1="36879" y1="65889" x2="36879" y2="65889"/>
                        <a14:foregroundMark x1="49468" y1="75045" x2="49468" y2="75045"/>
                        <a14:foregroundMark x1="62766" y1="66068" x2="62766" y2="66068"/>
                        <a14:foregroundMark x1="87766" y1="53501" x2="87766" y2="53501"/>
                        <a14:foregroundMark x1="92553" y1="41293" x2="92553" y2="41293"/>
                        <a14:foregroundMark x1="33156" y1="16876" x2="33156" y2="16876"/>
                        <a14:foregroundMark x1="70390" y1="16697" x2="70390" y2="16697"/>
                        <a14:foregroundMark x1="69858" y1="22442" x2="69858" y2="22442"/>
                        <a14:foregroundMark x1="68440" y1="25673" x2="68440" y2="25673"/>
                        <a14:foregroundMark x1="68972" y1="29264" x2="69149" y2="29264"/>
                        <a14:foregroundMark x1="68440" y1="32496" x2="68440" y2="32496"/>
                        <a14:foregroundMark x1="67376" y1="35368" x2="67376" y2="35368"/>
                        <a14:foregroundMark x1="70035" y1="35727" x2="70035" y2="35727"/>
                        <a14:foregroundMark x1="71277" y1="33752" x2="71277" y2="33752"/>
                        <a14:foregroundMark x1="72695" y1="32316" x2="72695" y2="32316"/>
                        <a14:foregroundMark x1="73227" y1="27469" x2="73227" y2="27469"/>
                        <a14:foregroundMark x1="73050" y1="22801" x2="73050" y2="22801"/>
                        <a14:foregroundMark x1="33865" y1="29982" x2="33865" y2="29982"/>
                        <a14:foregroundMark x1="33688" y1="28007" x2="33688" y2="28007"/>
                        <a14:foregroundMark x1="35284" y1="24057" x2="35284" y2="24057"/>
                        <a14:foregroundMark x1="35816" y1="21185" x2="35816" y2="21185"/>
                        <a14:foregroundMark x1="31738" y1="23339" x2="31738" y2="23339"/>
                        <a14:foregroundMark x1="31383" y1="26032" x2="31383" y2="26032"/>
                        <a14:foregroundMark x1="30674" y1="29982" x2="30674" y2="29982"/>
                        <a14:foregroundMark x1="30319" y1="33214" x2="30319" y2="33214"/>
                        <a14:foregroundMark x1="27305" y1="33573" x2="27305" y2="33573"/>
                        <a14:foregroundMark x1="27660" y1="26750" x2="27660" y2="26750"/>
                        <a14:foregroundMark x1="32270" y1="19210" x2="32270" y2="19210"/>
                        <a14:foregroundMark x1="53369" y1="11670" x2="53369" y2="11670"/>
                        <a14:foregroundMark x1="46277" y1="10233" x2="46277" y2="10233"/>
                        <a14:foregroundMark x1="43262" y1="11670" x2="43262" y2="11670"/>
                        <a14:foregroundMark x1="39539" y1="8618" x2="39539" y2="8618"/>
                        <a14:foregroundMark x1="40248" y1="6463" x2="40248" y2="6463"/>
                        <a14:foregroundMark x1="42553" y1="6284" x2="42553" y2="6284"/>
                        <a14:foregroundMark x1="45567" y1="6104" x2="45567" y2="6104"/>
                        <a14:foregroundMark x1="50000" y1="9515" x2="50000" y2="9515"/>
                        <a14:foregroundMark x1="49291" y1="5027" x2="49291" y2="5027"/>
                        <a14:foregroundMark x1="53723" y1="6284" x2="53723" y2="6284"/>
                        <a14:foregroundMark x1="56915" y1="6104" x2="56915" y2="6104"/>
                        <a14:foregroundMark x1="59397" y1="7540" x2="59397" y2="7540"/>
                        <a14:foregroundMark x1="62589" y1="8797" x2="62589" y2="8797"/>
                        <a14:foregroundMark x1="60284" y1="11849" x2="60284" y2="11849"/>
                        <a14:foregroundMark x1="56738" y1="11490" x2="56738" y2="11490"/>
                        <a14:foregroundMark x1="22695" y1="37522" x2="22695" y2="37522"/>
                        <a14:foregroundMark x1="7979" y1="94794" x2="7979" y2="94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445" y="5270621"/>
            <a:ext cx="1675389" cy="165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流程圖: 結束點 7">
            <a:extLst>
              <a:ext uri="{FF2B5EF4-FFF2-40B4-BE49-F238E27FC236}">
                <a16:creationId xmlns:a16="http://schemas.microsoft.com/office/drawing/2014/main" id="{B2797A31-B756-77B3-41C9-8EE81A315D41}"/>
              </a:ext>
            </a:extLst>
          </p:cNvPr>
          <p:cNvSpPr/>
          <p:nvPr/>
        </p:nvSpPr>
        <p:spPr>
          <a:xfrm rot="1926819">
            <a:off x="-1307288" y="-312713"/>
            <a:ext cx="4572000" cy="1956122"/>
          </a:xfrm>
          <a:prstGeom prst="flowChartTerminator">
            <a:avLst/>
          </a:prstGeom>
          <a:solidFill>
            <a:srgbClr val="7AD5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流程圖: 結束點 14">
            <a:extLst>
              <a:ext uri="{FF2B5EF4-FFF2-40B4-BE49-F238E27FC236}">
                <a16:creationId xmlns:a16="http://schemas.microsoft.com/office/drawing/2014/main" id="{8AE83E1A-8720-CF9B-49FB-031E7B673473}"/>
              </a:ext>
            </a:extLst>
          </p:cNvPr>
          <p:cNvSpPr/>
          <p:nvPr/>
        </p:nvSpPr>
        <p:spPr>
          <a:xfrm rot="1926819">
            <a:off x="-193616" y="-1134783"/>
            <a:ext cx="4572000" cy="1956122"/>
          </a:xfrm>
          <a:prstGeom prst="flowChartTerminator">
            <a:avLst/>
          </a:prstGeom>
          <a:solidFill>
            <a:srgbClr val="9FA5B5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A22F523-FB82-8332-773F-276FB0A88A57}"/>
              </a:ext>
            </a:extLst>
          </p:cNvPr>
          <p:cNvSpPr txBox="1"/>
          <p:nvPr/>
        </p:nvSpPr>
        <p:spPr>
          <a:xfrm>
            <a:off x="616" y="0"/>
            <a:ext cx="9143384" cy="369332"/>
          </a:xfrm>
          <a:prstGeom prst="rect">
            <a:avLst/>
          </a:prstGeom>
          <a:solidFill>
            <a:srgbClr val="9FA5B5"/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dirty="0">
                <a:solidFill>
                  <a:schemeClr val="bg1"/>
                </a:solidFill>
              </a:rPr>
              <a:t>北昌國小</a:t>
            </a:r>
            <a:r>
              <a:rPr lang="en-US" altLang="zh-TW" dirty="0">
                <a:solidFill>
                  <a:schemeClr val="bg1"/>
                </a:solidFill>
                <a:sym typeface="Wingdings 2" panose="05020102010507070707" pitchFamily="18" charset="2"/>
              </a:rPr>
              <a:t></a:t>
            </a:r>
            <a:r>
              <a:rPr lang="zh-TW" altLang="en-US" dirty="0">
                <a:solidFill>
                  <a:schemeClr val="bg1"/>
                </a:solidFill>
              </a:rPr>
              <a:t>麥哲倫探險築夢計畫</a:t>
            </a:r>
          </a:p>
        </p:txBody>
      </p:sp>
    </p:spTree>
    <p:extLst>
      <p:ext uri="{BB962C8B-B14F-4D97-AF65-F5344CB8AC3E}">
        <p14:creationId xmlns:p14="http://schemas.microsoft.com/office/powerpoint/2010/main" val="191774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10892</TotalTime>
  <Words>726</Words>
  <Application>Microsoft Office PowerPoint</Application>
  <PresentationFormat>如螢幕大小 (4:3)</PresentationFormat>
  <Paragraphs>122</Paragraphs>
  <Slides>23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9" baseType="lpstr">
      <vt:lpstr>微軟正黑體</vt:lpstr>
      <vt:lpstr>Aptos</vt:lpstr>
      <vt:lpstr>Arial</vt:lpstr>
      <vt:lpstr>Tw Cen MT</vt:lpstr>
      <vt:lpstr>Wingdings 2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Harry yeh</dc:creator>
  <cp:lastModifiedBy>123</cp:lastModifiedBy>
  <cp:revision>70</cp:revision>
  <dcterms:created xsi:type="dcterms:W3CDTF">2024-04-29T00:35:25Z</dcterms:created>
  <dcterms:modified xsi:type="dcterms:W3CDTF">2024-10-06T05:54:20Z</dcterms:modified>
</cp:coreProperties>
</file>