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66" r:id="rId4"/>
    <p:sldId id="258" r:id="rId5"/>
    <p:sldId id="259" r:id="rId6"/>
    <p:sldId id="260" r:id="rId7"/>
    <p:sldId id="261" r:id="rId8"/>
    <p:sldId id="262" r:id="rId9"/>
    <p:sldId id="264" r:id="rId10"/>
    <p:sldId id="269" r:id="rId11"/>
    <p:sldId id="265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5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CD5E4-6BB1-406C-9C47-A315B839AF6B}" type="datetimeFigureOut">
              <a:rPr lang="zh-TW" altLang="en-US" smtClean="0"/>
              <a:pPr/>
              <a:t>2022/9/18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03EF3-4D40-4F06-ABD6-84AD966E71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03EF3-4D40-4F06-ABD6-84AD966E71AD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03EF3-4D40-4F06-ABD6-84AD966E71AD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 smtClean="0"/>
          </a:p>
          <a:p>
            <a:endParaRPr lang="zh-TW" altLang="en-US" dirty="0" smtClean="0"/>
          </a:p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03EF3-4D40-4F06-ABD6-84AD966E71AD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03EF3-4D40-4F06-ABD6-84AD966E71AD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157B-1D51-45BC-879B-40A191F94061}" type="datetimeFigureOut">
              <a:rPr lang="zh-TW" altLang="en-US" smtClean="0"/>
              <a:pPr/>
              <a:t>2022/9/18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E618-2990-478E-8D2B-E497F9BD0B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157B-1D51-45BC-879B-40A191F94061}" type="datetimeFigureOut">
              <a:rPr lang="zh-TW" altLang="en-US" smtClean="0"/>
              <a:pPr/>
              <a:t>2022/9/18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E618-2990-478E-8D2B-E497F9BD0B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157B-1D51-45BC-879B-40A191F94061}" type="datetimeFigureOut">
              <a:rPr lang="zh-TW" altLang="en-US" smtClean="0"/>
              <a:pPr/>
              <a:t>2022/9/18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E618-2990-478E-8D2B-E497F9BD0B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157B-1D51-45BC-879B-40A191F94061}" type="datetimeFigureOut">
              <a:rPr lang="zh-TW" altLang="en-US" smtClean="0"/>
              <a:pPr/>
              <a:t>2022/9/18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E618-2990-478E-8D2B-E497F9BD0B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157B-1D51-45BC-879B-40A191F94061}" type="datetimeFigureOut">
              <a:rPr lang="zh-TW" altLang="en-US" smtClean="0"/>
              <a:pPr/>
              <a:t>2022/9/18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E618-2990-478E-8D2B-E497F9BD0B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157B-1D51-45BC-879B-40A191F94061}" type="datetimeFigureOut">
              <a:rPr lang="zh-TW" altLang="en-US" smtClean="0"/>
              <a:pPr/>
              <a:t>2022/9/18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E618-2990-478E-8D2B-E497F9BD0B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157B-1D51-45BC-879B-40A191F94061}" type="datetimeFigureOut">
              <a:rPr lang="zh-TW" altLang="en-US" smtClean="0"/>
              <a:pPr/>
              <a:t>2022/9/18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E618-2990-478E-8D2B-E497F9BD0B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157B-1D51-45BC-879B-40A191F94061}" type="datetimeFigureOut">
              <a:rPr lang="zh-TW" altLang="en-US" smtClean="0"/>
              <a:pPr/>
              <a:t>2022/9/18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E618-2990-478E-8D2B-E497F9BD0B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157B-1D51-45BC-879B-40A191F94061}" type="datetimeFigureOut">
              <a:rPr lang="zh-TW" altLang="en-US" smtClean="0"/>
              <a:pPr/>
              <a:t>2022/9/18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E618-2990-478E-8D2B-E497F9BD0B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157B-1D51-45BC-879B-40A191F94061}" type="datetimeFigureOut">
              <a:rPr lang="zh-TW" altLang="en-US" smtClean="0"/>
              <a:pPr/>
              <a:t>2022/9/18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E618-2990-478E-8D2B-E497F9BD0B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3157B-1D51-45BC-879B-40A191F94061}" type="datetimeFigureOut">
              <a:rPr lang="zh-TW" altLang="en-US" smtClean="0"/>
              <a:pPr/>
              <a:t>2022/9/18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E618-2990-478E-8D2B-E497F9BD0B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3157B-1D51-45BC-879B-40A191F94061}" type="datetimeFigureOut">
              <a:rPr lang="zh-TW" altLang="en-US" smtClean="0"/>
              <a:pPr/>
              <a:t>2022/9/18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2E618-2990-478E-8D2B-E497F9BD0B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書封面 修訂版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1700" y="0"/>
            <a:ext cx="48006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16635042142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1858" y="0"/>
            <a:ext cx="39002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封底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1700" y="0"/>
            <a:ext cx="48006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14348" y="1928802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作家養成記</a:t>
            </a:r>
            <a:r>
              <a:rPr lang="en-US" altLang="zh-TW" sz="54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54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小說大挑戰</a:t>
            </a:r>
            <a:endParaRPr lang="zh-TW" altLang="en-US" sz="54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28728" y="3571876"/>
            <a:ext cx="6400800" cy="1752600"/>
          </a:xfrm>
        </p:spPr>
        <p:txBody>
          <a:bodyPr>
            <a:noAutofit/>
          </a:bodyPr>
          <a:lstStyle/>
          <a:p>
            <a:r>
              <a:rPr lang="zh-TW" altLang="en-US" sz="4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麥哲倫探索築夢計畫</a:t>
            </a:r>
            <a:endParaRPr lang="en-US" altLang="zh-TW" sz="40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                       </a:t>
            </a:r>
            <a:r>
              <a:rPr lang="en-US" altLang="zh-TW" sz="4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604</a:t>
            </a:r>
            <a:r>
              <a:rPr lang="zh-TW" altLang="en-US" sz="4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宋若綾</a:t>
            </a:r>
            <a:endParaRPr lang="zh-TW" altLang="en-US" sz="4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目錄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築夢動機</a:t>
            </a:r>
            <a:endParaRPr lang="en-US" altLang="zh-TW" sz="4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目標</a:t>
            </a:r>
            <a:endParaRPr lang="en-US" altLang="zh-TW" sz="4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築夢</a:t>
            </a:r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過程</a:t>
            </a:r>
            <a:endParaRPr lang="en-US" altLang="zh-TW" sz="4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故事大綱</a:t>
            </a:r>
            <a:endParaRPr lang="en-US" altLang="zh-TW" sz="4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困境與解決</a:t>
            </a:r>
            <a:endParaRPr lang="en-US" altLang="zh-TW" sz="4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心得</a:t>
            </a:r>
            <a:endParaRPr lang="en-US" altLang="zh-TW" sz="4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None/>
            </a:pPr>
            <a:endParaRPr lang="zh-TW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 descr="1661675765065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t="23464"/>
          <a:stretch>
            <a:fillRect/>
          </a:stretch>
        </p:blipFill>
        <p:spPr>
          <a:xfrm>
            <a:off x="5643570" y="1285860"/>
            <a:ext cx="3250413" cy="3262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0" y="0"/>
            <a:ext cx="9488924" cy="9133861"/>
            <a:chOff x="0" y="0"/>
            <a:chExt cx="9488924" cy="9133861"/>
          </a:xfrm>
        </p:grpSpPr>
        <p:grpSp>
          <p:nvGrpSpPr>
            <p:cNvPr id="8" name="群組 7"/>
            <p:cNvGrpSpPr/>
            <p:nvPr/>
          </p:nvGrpSpPr>
          <p:grpSpPr>
            <a:xfrm>
              <a:off x="0" y="0"/>
              <a:ext cx="9001156" cy="6858000"/>
              <a:chOff x="0" y="0"/>
              <a:chExt cx="9001156" cy="6858000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0" y="0"/>
                <a:ext cx="8501090" cy="68580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" name="圓角矩形 2"/>
              <p:cNvSpPr/>
              <p:nvPr/>
            </p:nvSpPr>
            <p:spPr>
              <a:xfrm>
                <a:off x="8429652" y="5929330"/>
                <a:ext cx="571504" cy="50006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800" dirty="0" smtClean="0"/>
                  <a:t>A</a:t>
                </a:r>
                <a:endParaRPr lang="zh-TW" altLang="en-US" sz="2800" dirty="0"/>
              </a:p>
            </p:txBody>
          </p:sp>
          <p:sp>
            <p:nvSpPr>
              <p:cNvPr id="6" name="內容版面配置區 2"/>
              <p:cNvSpPr txBox="1">
                <a:spLocks/>
              </p:cNvSpPr>
              <p:nvPr/>
            </p:nvSpPr>
            <p:spPr>
              <a:xfrm>
                <a:off x="214282" y="1571613"/>
                <a:ext cx="5929354" cy="4500594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zh-TW" alt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軟正黑體" pitchFamily="34" charset="-120"/>
                    <a:ea typeface="微軟正黑體" pitchFamily="34" charset="-120"/>
                    <a:cs typeface="+mn-cs"/>
                  </a:rPr>
                  <a:t>我很喜歡看書，尤其對小說特別有興趣，希望能體會當一個小說作家的感受。</a:t>
                </a:r>
                <a:endParaRPr kumimoji="0" lang="en-US" altLang="zh-TW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zh-TW" alt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軟正黑體" pitchFamily="34" charset="-120"/>
                    <a:ea typeface="微軟正黑體" pitchFamily="34" charset="-120"/>
                    <a:cs typeface="+mn-cs"/>
                  </a:rPr>
                  <a:t>當一個小說作家、把書憑空生出來的感覺到底是什麼</a:t>
                </a:r>
                <a:r>
                  <a:rPr kumimoji="0" lang="en-US" altLang="zh-TW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軟正黑體" pitchFamily="34" charset="-120"/>
                    <a:ea typeface="微軟正黑體" pitchFamily="34" charset="-120"/>
                    <a:cs typeface="+mn-cs"/>
                  </a:rPr>
                  <a:t>?</a:t>
                </a:r>
                <a:r>
                  <a:rPr kumimoji="0" lang="zh-TW" alt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軟正黑體" pitchFamily="34" charset="-120"/>
                    <a:ea typeface="微軟正黑體" pitchFamily="34" charset="-120"/>
                    <a:cs typeface="+mn-cs"/>
                  </a:rPr>
                  <a:t>藉由暑假的時間來完成一本小說吧！</a:t>
                </a:r>
                <a:endParaRPr kumimoji="0" lang="en-US" altLang="zh-TW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US" altLang="zh-TW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altLang="zh-TW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endParaRPr>
              </a:p>
            </p:txBody>
          </p:sp>
          <p:sp>
            <p:nvSpPr>
              <p:cNvPr id="7" name="標題 1"/>
              <p:cNvSpPr txBox="1">
                <a:spLocks/>
              </p:cNvSpPr>
              <p:nvPr/>
            </p:nvSpPr>
            <p:spPr>
              <a:xfrm>
                <a:off x="1357290" y="500042"/>
                <a:ext cx="5757874" cy="1011222"/>
              </a:xfrm>
              <a:prstGeom prst="rect">
                <a:avLst/>
              </a:prstGeom>
            </p:spPr>
            <p:txBody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微軟正黑體" pitchFamily="34" charset="-120"/>
                    <a:ea typeface="微軟正黑體" pitchFamily="34" charset="-120"/>
                    <a:cs typeface="+mj-cs"/>
                  </a:rPr>
                  <a:t>築夢動機</a:t>
                </a:r>
                <a:endParaRPr kumimoji="0" lang="zh-TW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endParaRPr>
              </a:p>
            </p:txBody>
          </p:sp>
        </p:grpSp>
        <p:pic>
          <p:nvPicPr>
            <p:cNvPr id="9" name="圖片 8" descr="My project-1 (1).pn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DBC7BB"/>
                </a:clrFrom>
                <a:clrTo>
                  <a:srgbClr val="DBC7BB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1296661">
              <a:off x="3416726" y="1037597"/>
              <a:ext cx="6072198" cy="809626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0" y="0"/>
            <a:ext cx="9001156" cy="6858000"/>
            <a:chOff x="0" y="0"/>
            <a:chExt cx="9001156" cy="685800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8501090" cy="685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" name="圓角矩形 2"/>
            <p:cNvSpPr/>
            <p:nvPr/>
          </p:nvSpPr>
          <p:spPr>
            <a:xfrm>
              <a:off x="8429652" y="5929330"/>
              <a:ext cx="571504" cy="50006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/>
                <a:t>A</a:t>
              </a:r>
              <a:endParaRPr lang="zh-TW" altLang="en-US" sz="2800" dirty="0"/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0" y="0"/>
            <a:ext cx="8372444" cy="6858000"/>
            <a:chOff x="0" y="0"/>
            <a:chExt cx="8372444" cy="6858000"/>
          </a:xfrm>
        </p:grpSpPr>
        <p:grpSp>
          <p:nvGrpSpPr>
            <p:cNvPr id="8" name="群組 7"/>
            <p:cNvGrpSpPr/>
            <p:nvPr/>
          </p:nvGrpSpPr>
          <p:grpSpPr>
            <a:xfrm>
              <a:off x="0" y="0"/>
              <a:ext cx="8358214" cy="6858000"/>
              <a:chOff x="0" y="0"/>
              <a:chExt cx="8358214" cy="6858000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0" y="0"/>
                <a:ext cx="7858148" cy="68580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" name="圓角矩形 6"/>
              <p:cNvSpPr/>
              <p:nvPr/>
            </p:nvSpPr>
            <p:spPr>
              <a:xfrm>
                <a:off x="7786710" y="5286388"/>
                <a:ext cx="571504" cy="500066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800" dirty="0" smtClean="0"/>
                  <a:t>B</a:t>
                </a:r>
                <a:endParaRPr lang="zh-TW" altLang="en-US" sz="2800" dirty="0"/>
              </a:p>
            </p:txBody>
          </p:sp>
        </p:grpSp>
        <p:sp>
          <p:nvSpPr>
            <p:cNvPr id="9" name="標題 1"/>
            <p:cNvSpPr txBox="1">
              <a:spLocks/>
            </p:cNvSpPr>
            <p:nvPr/>
          </p:nvSpPr>
          <p:spPr>
            <a:xfrm>
              <a:off x="142844" y="500042"/>
              <a:ext cx="8229600" cy="1143000"/>
            </a:xfrm>
            <a:prstGeom prst="rect">
              <a:avLst/>
            </a:prstGeom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j-cs"/>
                </a:rPr>
                <a:t>築夢目標</a:t>
              </a:r>
              <a:endPara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" name="內容版面配置區 2"/>
            <p:cNvSpPr txBox="1">
              <a:spLocks/>
            </p:cNvSpPr>
            <p:nvPr/>
          </p:nvSpPr>
          <p:spPr>
            <a:xfrm>
              <a:off x="457200" y="1600200"/>
              <a:ext cx="5472122" cy="4757758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zh-TW" alt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   </a:t>
              </a:r>
              <a:r>
                <a:rPr kumimoji="0" lang="zh-TW" alt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提升自己的寫作及創作能力，在暑假期間創作出</a:t>
              </a:r>
              <a:r>
                <a:rPr kumimoji="0" lang="en-US" altLang="zh-TW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5000</a:t>
              </a:r>
              <a:r>
                <a:rPr kumimoji="0" lang="zh-TW" alt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n-cs"/>
                </a:rPr>
                <a:t>字以上的短篇小說。並且內容包含十人以上的角色設定，和故事時空背景說明。</a:t>
              </a:r>
              <a:endPara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endParaRPr>
            </a:p>
          </p:txBody>
        </p:sp>
      </p:grpSp>
      <p:pic>
        <p:nvPicPr>
          <p:cNvPr id="13" name="圖片 12" descr="1661153847384_adobe_expres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500174"/>
            <a:ext cx="5643602" cy="4965046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0" y="0"/>
            <a:ext cx="9001156" cy="6858000"/>
            <a:chOff x="0" y="0"/>
            <a:chExt cx="9001156" cy="685800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8501090" cy="685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" name="圓角矩形 2"/>
            <p:cNvSpPr/>
            <p:nvPr/>
          </p:nvSpPr>
          <p:spPr>
            <a:xfrm>
              <a:off x="8429652" y="5929330"/>
              <a:ext cx="571504" cy="50006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/>
                <a:t>A</a:t>
              </a:r>
              <a:endParaRPr lang="zh-TW" altLang="en-US" sz="2800" dirty="0"/>
            </a:p>
          </p:txBody>
        </p:sp>
      </p:grpSp>
      <p:grpSp>
        <p:nvGrpSpPr>
          <p:cNvPr id="6" name="群組 7"/>
          <p:cNvGrpSpPr/>
          <p:nvPr/>
        </p:nvGrpSpPr>
        <p:grpSpPr>
          <a:xfrm>
            <a:off x="0" y="0"/>
            <a:ext cx="8358214" cy="6858000"/>
            <a:chOff x="0" y="0"/>
            <a:chExt cx="8358214" cy="6858000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7858148" cy="685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7786710" y="5286388"/>
              <a:ext cx="571504" cy="50006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/>
                <a:t>B</a:t>
              </a:r>
              <a:endParaRPr lang="zh-TW" altLang="en-US" sz="2800" dirty="0"/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0" y="0"/>
            <a:ext cx="7643834" cy="6858000"/>
            <a:chOff x="0" y="0"/>
            <a:chExt cx="7643834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7143768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7072330" y="4714884"/>
              <a:ext cx="571504" cy="50006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/>
                <a:t>C</a:t>
              </a:r>
              <a:endParaRPr lang="zh-TW" altLang="en-US" sz="2800" dirty="0"/>
            </a:p>
          </p:txBody>
        </p:sp>
      </p:grpSp>
      <p:sp>
        <p:nvSpPr>
          <p:cNvPr id="13" name="標題 1"/>
          <p:cNvSpPr txBox="1">
            <a:spLocks/>
          </p:cNvSpPr>
          <p:nvPr/>
        </p:nvSpPr>
        <p:spPr>
          <a:xfrm>
            <a:off x="142844" y="50004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築夢過程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928662" y="1600200"/>
            <a:ext cx="7758138" cy="4614882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擬定故事大綱              </a:t>
            </a:r>
            <a:endParaRPr kumimoji="0" lang="en-US" altLang="zh-TW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設定角色</a:t>
            </a:r>
            <a:endParaRPr kumimoji="0" lang="en-US" altLang="zh-TW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開始撰寫</a:t>
            </a:r>
            <a:endParaRPr kumimoji="0" lang="en-US" altLang="zh-TW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校稿</a:t>
            </a:r>
            <a:endParaRPr kumimoji="0" lang="en-US" altLang="zh-TW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設計書籍封面</a:t>
            </a: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&amp;</a:t>
            </a: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封底</a:t>
            </a:r>
            <a:endParaRPr kumimoji="0" lang="en-US" altLang="zh-TW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網路上傳</a:t>
            </a:r>
            <a:endParaRPr kumimoji="0" lang="en-US" altLang="zh-TW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0" y="0"/>
            <a:ext cx="9001156" cy="6858000"/>
            <a:chOff x="0" y="0"/>
            <a:chExt cx="9001156" cy="685800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8501090" cy="685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" name="圓角矩形 2"/>
            <p:cNvSpPr/>
            <p:nvPr/>
          </p:nvSpPr>
          <p:spPr>
            <a:xfrm>
              <a:off x="8429652" y="5929330"/>
              <a:ext cx="571504" cy="50006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/>
                <a:t>A</a:t>
              </a:r>
              <a:endParaRPr lang="zh-TW" altLang="en-US" sz="2800" dirty="0"/>
            </a:p>
          </p:txBody>
        </p:sp>
      </p:grpSp>
      <p:grpSp>
        <p:nvGrpSpPr>
          <p:cNvPr id="6" name="群組 7"/>
          <p:cNvGrpSpPr/>
          <p:nvPr/>
        </p:nvGrpSpPr>
        <p:grpSpPr>
          <a:xfrm>
            <a:off x="0" y="0"/>
            <a:ext cx="8358214" cy="6858000"/>
            <a:chOff x="0" y="0"/>
            <a:chExt cx="8358214" cy="6858000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7858148" cy="685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7786710" y="5286388"/>
              <a:ext cx="571504" cy="50006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/>
                <a:t>B</a:t>
              </a:r>
              <a:endParaRPr lang="zh-TW" altLang="en-US" sz="2800" dirty="0"/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0" y="0"/>
            <a:ext cx="7643834" cy="6858000"/>
            <a:chOff x="0" y="0"/>
            <a:chExt cx="7643834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7143768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7072330" y="4714884"/>
              <a:ext cx="571504" cy="50006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/>
                <a:t>C</a:t>
              </a:r>
              <a:endParaRPr lang="zh-TW" altLang="en-US" sz="2800" dirty="0"/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0" y="0"/>
            <a:ext cx="6929454" cy="6858000"/>
            <a:chOff x="0" y="0"/>
            <a:chExt cx="6929454" cy="6858000"/>
          </a:xfrm>
        </p:grpSpPr>
        <p:sp>
          <p:nvSpPr>
            <p:cNvPr id="12" name="矩形 11"/>
            <p:cNvSpPr/>
            <p:nvPr/>
          </p:nvSpPr>
          <p:spPr>
            <a:xfrm>
              <a:off x="0" y="0"/>
              <a:ext cx="6429388" cy="6858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圓角矩形 13"/>
            <p:cNvSpPr/>
            <p:nvPr/>
          </p:nvSpPr>
          <p:spPr>
            <a:xfrm>
              <a:off x="6357950" y="4071942"/>
              <a:ext cx="571504" cy="50006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/>
                <a:t>D</a:t>
              </a:r>
              <a:endParaRPr lang="zh-TW" altLang="en-US" sz="2800" dirty="0"/>
            </a:p>
          </p:txBody>
        </p:sp>
      </p:grpSp>
      <p:sp>
        <p:nvSpPr>
          <p:cNvPr id="13" name="標題 1"/>
          <p:cNvSpPr txBox="1">
            <a:spLocks/>
          </p:cNvSpPr>
          <p:nvPr/>
        </p:nvSpPr>
        <p:spPr>
          <a:xfrm>
            <a:off x="142844" y="50004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dirty="0">
                <a:latin typeface="微軟正黑體" pitchFamily="34" charset="-120"/>
                <a:ea typeface="微軟正黑體" pitchFamily="34" charset="-120"/>
                <a:cs typeface="+mj-cs"/>
              </a:rPr>
              <a:t>故事大綱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內容版面配置區 8" descr="1661153847342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1071538" y="1214422"/>
            <a:ext cx="4914917" cy="3686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內容版面配置區 2"/>
          <p:cNvSpPr txBox="1">
            <a:spLocks/>
          </p:cNvSpPr>
          <p:nvPr/>
        </p:nvSpPr>
        <p:spPr>
          <a:xfrm>
            <a:off x="1714480" y="5000636"/>
            <a:ext cx="3614734" cy="9715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故事發展關係圖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0" y="0"/>
            <a:ext cx="9001156" cy="6858000"/>
            <a:chOff x="0" y="0"/>
            <a:chExt cx="9001156" cy="6858000"/>
          </a:xfrm>
        </p:grpSpPr>
        <p:sp>
          <p:nvSpPr>
            <p:cNvPr id="2" name="矩形 1"/>
            <p:cNvSpPr/>
            <p:nvPr/>
          </p:nvSpPr>
          <p:spPr>
            <a:xfrm>
              <a:off x="0" y="0"/>
              <a:ext cx="8501090" cy="685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" name="圓角矩形 2"/>
            <p:cNvSpPr/>
            <p:nvPr/>
          </p:nvSpPr>
          <p:spPr>
            <a:xfrm>
              <a:off x="8429652" y="5929330"/>
              <a:ext cx="571504" cy="50006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/>
                <a:t>A</a:t>
              </a:r>
              <a:endParaRPr lang="zh-TW" altLang="en-US" sz="2800" dirty="0"/>
            </a:p>
          </p:txBody>
        </p:sp>
      </p:grpSp>
      <p:grpSp>
        <p:nvGrpSpPr>
          <p:cNvPr id="6" name="群組 7"/>
          <p:cNvGrpSpPr/>
          <p:nvPr/>
        </p:nvGrpSpPr>
        <p:grpSpPr>
          <a:xfrm>
            <a:off x="0" y="0"/>
            <a:ext cx="8358214" cy="6858000"/>
            <a:chOff x="0" y="0"/>
            <a:chExt cx="8358214" cy="6858000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7858148" cy="685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7786710" y="5286388"/>
              <a:ext cx="571504" cy="50006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/>
                <a:t>B</a:t>
              </a:r>
              <a:endParaRPr lang="zh-TW" altLang="en-US" sz="2800" dirty="0"/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0" y="0"/>
            <a:ext cx="7643834" cy="6858000"/>
            <a:chOff x="0" y="0"/>
            <a:chExt cx="7643834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7143768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7072330" y="4714884"/>
              <a:ext cx="571504" cy="50006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/>
                <a:t>C</a:t>
              </a:r>
              <a:endParaRPr lang="zh-TW" altLang="en-US" sz="2800" dirty="0"/>
            </a:p>
          </p:txBody>
        </p:sp>
      </p:grpSp>
      <p:grpSp>
        <p:nvGrpSpPr>
          <p:cNvPr id="11" name="群組 14"/>
          <p:cNvGrpSpPr/>
          <p:nvPr/>
        </p:nvGrpSpPr>
        <p:grpSpPr>
          <a:xfrm>
            <a:off x="0" y="0"/>
            <a:ext cx="6929454" cy="6858000"/>
            <a:chOff x="0" y="0"/>
            <a:chExt cx="6929454" cy="6858000"/>
          </a:xfrm>
        </p:grpSpPr>
        <p:sp>
          <p:nvSpPr>
            <p:cNvPr id="12" name="矩形 11"/>
            <p:cNvSpPr/>
            <p:nvPr/>
          </p:nvSpPr>
          <p:spPr>
            <a:xfrm>
              <a:off x="0" y="0"/>
              <a:ext cx="6429388" cy="6858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圓角矩形 13"/>
            <p:cNvSpPr/>
            <p:nvPr/>
          </p:nvSpPr>
          <p:spPr>
            <a:xfrm>
              <a:off x="6357950" y="4071942"/>
              <a:ext cx="571504" cy="50006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/>
                <a:t>D</a:t>
              </a:r>
              <a:endParaRPr lang="zh-TW" altLang="en-US" sz="2800" dirty="0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0" y="0"/>
            <a:ext cx="6215074" cy="6858000"/>
            <a:chOff x="0" y="0"/>
            <a:chExt cx="6215074" cy="6858000"/>
          </a:xfrm>
        </p:grpSpPr>
        <p:sp>
          <p:nvSpPr>
            <p:cNvPr id="18" name="矩形 17"/>
            <p:cNvSpPr/>
            <p:nvPr/>
          </p:nvSpPr>
          <p:spPr>
            <a:xfrm>
              <a:off x="0" y="0"/>
              <a:ext cx="5715008" cy="685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圓角矩形 18"/>
            <p:cNvSpPr/>
            <p:nvPr/>
          </p:nvSpPr>
          <p:spPr>
            <a:xfrm>
              <a:off x="5643570" y="3429000"/>
              <a:ext cx="571504" cy="50006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800" dirty="0" smtClean="0"/>
                <a:t>E</a:t>
              </a:r>
              <a:endParaRPr lang="zh-TW" altLang="en-US" sz="2800" dirty="0"/>
            </a:p>
          </p:txBody>
        </p:sp>
      </p:grpSp>
      <p:sp>
        <p:nvSpPr>
          <p:cNvPr id="21" name="標題 1"/>
          <p:cNvSpPr txBox="1">
            <a:spLocks/>
          </p:cNvSpPr>
          <p:nvPr/>
        </p:nvSpPr>
        <p:spPr>
          <a:xfrm>
            <a:off x="0" y="500042"/>
            <a:ext cx="5757874" cy="10112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困境與解決</a:t>
            </a:r>
            <a:endParaRPr kumimoji="0" lang="zh-TW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22" name="內容版面配置區 6"/>
          <p:cNvSpPr txBox="1">
            <a:spLocks/>
          </p:cNvSpPr>
          <p:nvPr/>
        </p:nvSpPr>
        <p:spPr>
          <a:xfrm>
            <a:off x="214282" y="1285860"/>
            <a:ext cx="5357850" cy="4500594"/>
          </a:xfrm>
          <a:prstGeom prst="rect">
            <a:avLst/>
          </a:prstGeom>
        </p:spPr>
        <p:txBody>
          <a:bodyPr/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☆缺乏題材。</a:t>
            </a: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★多閱讀許多課外書，再加上想像力</a:t>
            </a:r>
            <a:endParaRPr kumimoji="0" lang="en-US" altLang="zh-TW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☆寫不出連貫的句子，使讀者不易理解。沒有伏筆，無法繼續創作。</a:t>
            </a:r>
            <a:endParaRPr kumimoji="0" lang="en-US" altLang="zh-TW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★</a:t>
            </a: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修改大綱、情節，換角度思考。</a:t>
            </a:r>
            <a:endParaRPr kumimoji="0" lang="en-US" altLang="zh-TW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築夢心得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 anchor="t">
            <a:noAutofit/>
          </a:bodyPr>
          <a:lstStyle/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★看完一本小說很容易，但寫好一本小說真的很困難，事先針對寫作題材做很多功課，還要花很多時間產出文字、刪除文字，每次回頭看，都還想要修改許多細節，每一句話都珍貴無比。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★當一個作家的確不簡單，我發現自己在面對寫作的困難時，會有逃避的想法，但想要逃避的時候，我就會告訴自己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堅持下去，你的讀者在等妳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』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。我想這應該是每位作家會遇到的狀況吧。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333</Words>
  <Application>Microsoft Office PowerPoint</Application>
  <PresentationFormat>如螢幕大小 (4:3)</PresentationFormat>
  <Paragraphs>53</Paragraphs>
  <Slides>11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佈景主題</vt:lpstr>
      <vt:lpstr>投影片 1</vt:lpstr>
      <vt:lpstr>作家養成記-小說大挑戰</vt:lpstr>
      <vt:lpstr>目錄</vt:lpstr>
      <vt:lpstr>投影片 4</vt:lpstr>
      <vt:lpstr>投影片 5</vt:lpstr>
      <vt:lpstr>投影片 6</vt:lpstr>
      <vt:lpstr>投影片 7</vt:lpstr>
      <vt:lpstr>投影片 8</vt:lpstr>
      <vt:lpstr>築夢心得</vt:lpstr>
      <vt:lpstr>投影片 10</vt:lpstr>
      <vt:lpstr>投影片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ET100NB</dc:creator>
  <cp:lastModifiedBy>ET100NB</cp:lastModifiedBy>
  <cp:revision>26</cp:revision>
  <dcterms:created xsi:type="dcterms:W3CDTF">2022-08-28T11:18:09Z</dcterms:created>
  <dcterms:modified xsi:type="dcterms:W3CDTF">2022-09-18T12:48:55Z</dcterms:modified>
</cp:coreProperties>
</file>