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4"/>
    <p:sldMasterId id="2147483829" r:id="rId5"/>
  </p:sldMasterIdLst>
  <p:notesMasterIdLst>
    <p:notesMasterId r:id="rId21"/>
  </p:notesMasterIdLst>
  <p:handoutMasterIdLst>
    <p:handoutMasterId r:id="rId22"/>
  </p:handoutMasterIdLst>
  <p:sldIdLst>
    <p:sldId id="272" r:id="rId6"/>
    <p:sldId id="257" r:id="rId7"/>
    <p:sldId id="258" r:id="rId8"/>
    <p:sldId id="265" r:id="rId9"/>
    <p:sldId id="266" r:id="rId10"/>
    <p:sldId id="268" r:id="rId11"/>
    <p:sldId id="269" r:id="rId12"/>
    <p:sldId id="273" r:id="rId13"/>
    <p:sldId id="270" r:id="rId14"/>
    <p:sldId id="263" r:id="rId15"/>
    <p:sldId id="274" r:id="rId16"/>
    <p:sldId id="275" r:id="rId17"/>
    <p:sldId id="261" r:id="rId18"/>
    <p:sldId id="276" r:id="rId19"/>
    <p:sldId id="262" r:id="rId20"/>
  </p:sldIdLst>
  <p:sldSz cx="12192000" cy="6858000"/>
  <p:notesSz cx="6858000" cy="9144000"/>
  <p:defaultTextStyle>
    <a:defPPr rtl="0"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65"/>
    <a:srgbClr val="FFF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9ECDAA-99CD-412C-A676-149A3B0ADA6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2023/10/20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DC8AF9F-F209-4806-8BF6-A57BA814EA64}" type="datetime1">
              <a:rPr lang="zh-TW" altLang="en-US" smtClean="0"/>
              <a:t>2023/10/20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18CCA95-4F40-4CDD-BF1E-B8C9EB86EE73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4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4F76A-6C03-9C03-C718-B3F5D3F94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1060000">
            <a:off x="440080" y="507074"/>
            <a:ext cx="9219428" cy="1378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8000" b="1">
                <a:solidFill>
                  <a:srgbClr val="002060"/>
                </a:solidFill>
                <a:latin typeface="Microsoft JhengHei"/>
                <a:ea typeface="Microsoft JhengHei"/>
                <a:cs typeface="Calibri Light"/>
              </a:rPr>
              <a:t>翻山越嶺小騎士~**</a:t>
            </a:r>
            <a:endParaRPr lang="zh-TW" altLang="en-US" sz="8000" b="1">
              <a:solidFill>
                <a:srgbClr val="002060"/>
              </a:solidFill>
              <a:latin typeface="Microsoft JhengHei"/>
              <a:ea typeface="Microsoft JhengHei"/>
              <a:cs typeface="Sabon Next 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42DD218-6768-1997-8F7A-14345F7B20A5}"/>
              </a:ext>
            </a:extLst>
          </p:cNvPr>
          <p:cNvSpPr/>
          <p:nvPr/>
        </p:nvSpPr>
        <p:spPr>
          <a:xfrm>
            <a:off x="8487275" y="4296276"/>
            <a:ext cx="3328738" cy="24163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D9540E-C903-3A82-B00C-6B6CAA6FB7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02499" y="4419413"/>
            <a:ext cx="2894765" cy="26974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五年愛班</a:t>
            </a:r>
            <a:endParaRPr lang="zh-TW" sz="4400" b="1">
              <a:solidFill>
                <a:srgbClr val="002060"/>
              </a:solidFill>
              <a:latin typeface="Microsoft JhengHei"/>
              <a:ea typeface="Microsoft JhengHei"/>
              <a:cs typeface="Calibri"/>
            </a:endParaRPr>
          </a:p>
          <a:p>
            <a:pPr marL="0" indent="0">
              <a:buNone/>
            </a:pPr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13號</a:t>
            </a:r>
          </a:p>
          <a:p>
            <a:pPr marL="0" indent="0">
              <a:buNone/>
            </a:pPr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蔡楷恩</a:t>
            </a:r>
          </a:p>
        </p:txBody>
      </p:sp>
    </p:spTree>
    <p:extLst>
      <p:ext uri="{BB962C8B-B14F-4D97-AF65-F5344CB8AC3E}">
        <p14:creationId xmlns:p14="http://schemas.microsoft.com/office/powerpoint/2010/main" val="30262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ED7DE-834B-F4F8-7FDF-51B51DF0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9" y="113214"/>
            <a:ext cx="6394786" cy="868112"/>
          </a:xfrm>
        </p:spPr>
        <p:txBody>
          <a:bodyPr>
            <a:normAutofit fontScale="90000"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出發GO~第一天</a:t>
            </a:r>
            <a:endParaRPr lang="zh-TW" altLang="en-US" sz="6600" b="1">
              <a:latin typeface="Microsoft JhengHei"/>
              <a:ea typeface="Microsoft JhengHei"/>
            </a:endParaRPr>
          </a:p>
        </p:txBody>
      </p:sp>
      <p:pic>
        <p:nvPicPr>
          <p:cNvPr id="4" name="圖片 3" descr="一張含有 腳踏車輪組, 輪, 運動配備, 陸上交通工具 的圖片&#10;&#10;自動產生的描述">
            <a:extLst>
              <a:ext uri="{FF2B5EF4-FFF2-40B4-BE49-F238E27FC236}">
                <a16:creationId xmlns:a16="http://schemas.microsoft.com/office/drawing/2014/main" id="{562D5EBE-FEF9-DE4B-D891-6D23674E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39" y="964698"/>
            <a:ext cx="2546016" cy="2990182"/>
          </a:xfrm>
          <a:prstGeom prst="rect">
            <a:avLst/>
          </a:prstGeom>
        </p:spPr>
      </p:pic>
      <p:pic>
        <p:nvPicPr>
          <p:cNvPr id="5" name="圖片 4" descr="一張含有 戶外, 輪, 腳踏車輪組, 騎腳踏車 的圖片&#10;&#10;自動產生的描述">
            <a:extLst>
              <a:ext uri="{FF2B5EF4-FFF2-40B4-BE49-F238E27FC236}">
                <a16:creationId xmlns:a16="http://schemas.microsoft.com/office/drawing/2014/main" id="{EA6650E2-66B1-466A-FEA2-F8D81FDCB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17" y="4088481"/>
            <a:ext cx="2013452" cy="2664828"/>
          </a:xfrm>
          <a:prstGeom prst="rect">
            <a:avLst/>
          </a:prstGeo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04FEC094-CDA7-CA38-D9DE-6C2CB35A5AE0}"/>
              </a:ext>
            </a:extLst>
          </p:cNvPr>
          <p:cNvSpPr txBox="1"/>
          <p:nvPr/>
        </p:nvSpPr>
        <p:spPr>
          <a:xfrm rot="10800000" flipV="1">
            <a:off x="7682164" y="296018"/>
            <a:ext cx="411680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微軟正黑體"/>
                <a:cs typeface="Segoe UI"/>
              </a:rPr>
              <a:t>北昌國小→瑞穗</a:t>
            </a:r>
          </a:p>
        </p:txBody>
      </p:sp>
      <p:pic>
        <p:nvPicPr>
          <p:cNvPr id="3" name="圖片 2" descr="一張含有 戶外, 天空, 輪, 人員 的圖片&#10;&#10;自動產生的描述">
            <a:extLst>
              <a:ext uri="{FF2B5EF4-FFF2-40B4-BE49-F238E27FC236}">
                <a16:creationId xmlns:a16="http://schemas.microsoft.com/office/drawing/2014/main" id="{523BB87D-8138-82B5-3390-7A3BC81E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937" y="4080573"/>
            <a:ext cx="1904332" cy="2662194"/>
          </a:xfrm>
          <a:prstGeom prst="rect">
            <a:avLst/>
          </a:prstGeom>
        </p:spPr>
      </p:pic>
      <p:pic>
        <p:nvPicPr>
          <p:cNvPr id="7" name="圖片 6" descr="一張含有 天空, 輪, 陸上交通工具, 腳踏車輪組 的圖片&#10;&#10;自動產生的描述">
            <a:extLst>
              <a:ext uri="{FF2B5EF4-FFF2-40B4-BE49-F238E27FC236}">
                <a16:creationId xmlns:a16="http://schemas.microsoft.com/office/drawing/2014/main" id="{CAAF96CC-66BB-1CD2-1178-09DCFD93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742" y="982811"/>
            <a:ext cx="2275307" cy="2994063"/>
          </a:xfrm>
          <a:prstGeom prst="rect">
            <a:avLst/>
          </a:prstGeom>
        </p:spPr>
      </p:pic>
      <p:pic>
        <p:nvPicPr>
          <p:cNvPr id="8" name="圖片 7" descr="一張含有 陸上交通工具, 輪, 戶外, 車輛 的圖片&#10;&#10;自動產生的描述">
            <a:extLst>
              <a:ext uri="{FF2B5EF4-FFF2-40B4-BE49-F238E27FC236}">
                <a16:creationId xmlns:a16="http://schemas.microsoft.com/office/drawing/2014/main" id="{F84285FF-91E4-79AD-987F-D42FAFEC3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68" y="970548"/>
            <a:ext cx="1901527" cy="2991852"/>
          </a:xfrm>
          <a:prstGeom prst="rect">
            <a:avLst/>
          </a:prstGeom>
        </p:spPr>
      </p:pic>
      <p:pic>
        <p:nvPicPr>
          <p:cNvPr id="9" name="圖片 8" descr="一張含有 戶外, 服裝, 人員, 輪 的圖片&#10;&#10;自動產生的描述">
            <a:extLst>
              <a:ext uri="{FF2B5EF4-FFF2-40B4-BE49-F238E27FC236}">
                <a16:creationId xmlns:a16="http://schemas.microsoft.com/office/drawing/2014/main" id="{0470733D-0C40-6841-BA2F-EE7355A74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242" y="971884"/>
            <a:ext cx="2208464" cy="3002547"/>
          </a:xfrm>
          <a:prstGeom prst="rect">
            <a:avLst/>
          </a:prstGeom>
        </p:spPr>
      </p:pic>
      <p:pic>
        <p:nvPicPr>
          <p:cNvPr id="10" name="圖片 9" descr="一張含有 戶外, 輪, 文字, 道路 的圖片&#10;&#10;自動產生的描述">
            <a:extLst>
              <a:ext uri="{FF2B5EF4-FFF2-40B4-BE49-F238E27FC236}">
                <a16:creationId xmlns:a16="http://schemas.microsoft.com/office/drawing/2014/main" id="{84B76BD4-FDB9-175F-7BF2-310D390B5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5453" y="4091059"/>
            <a:ext cx="2208464" cy="2659673"/>
          </a:xfrm>
          <a:prstGeom prst="rect">
            <a:avLst/>
          </a:prstGeom>
        </p:spPr>
      </p:pic>
      <p:pic>
        <p:nvPicPr>
          <p:cNvPr id="11" name="圖片 10" descr="一張含有 運輸, 輪, 腳踏車輪組, 天空 的圖片&#10;&#10;自動產生的描述">
            <a:extLst>
              <a:ext uri="{FF2B5EF4-FFF2-40B4-BE49-F238E27FC236}">
                <a16:creationId xmlns:a16="http://schemas.microsoft.com/office/drawing/2014/main" id="{F219EFB5-C8B5-AC66-5D15-70713DA3E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768" y="4086726"/>
            <a:ext cx="1994569" cy="2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56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ED7DE-834B-F4F8-7FDF-51B51DF0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9" y="113214"/>
            <a:ext cx="6394786" cy="868112"/>
          </a:xfrm>
        </p:spPr>
        <p:txBody>
          <a:bodyPr>
            <a:normAutofit fontScale="90000"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出發GO~第二天</a:t>
            </a:r>
            <a:endParaRPr lang="zh-TW" altLang="en-US" sz="6600" b="1">
              <a:latin typeface="Microsoft JhengHei"/>
              <a:ea typeface="Microsoft JhengHei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04FEC094-CDA7-CA38-D9DE-6C2CB35A5AE0}"/>
              </a:ext>
            </a:extLst>
          </p:cNvPr>
          <p:cNvSpPr txBox="1"/>
          <p:nvPr/>
        </p:nvSpPr>
        <p:spPr>
          <a:xfrm rot="10800000" flipV="1">
            <a:off x="7682164" y="296018"/>
            <a:ext cx="411680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微軟正黑體"/>
                <a:cs typeface="Segoe UI"/>
              </a:rPr>
              <a:t>瑞穗→關山</a:t>
            </a:r>
          </a:p>
        </p:txBody>
      </p:sp>
      <p:pic>
        <p:nvPicPr>
          <p:cNvPr id="12" name="圖片 11" descr="一張含有 戶外, 樹狀, 道路, 天空 的圖片&#10;&#10;自動產生的描述">
            <a:extLst>
              <a:ext uri="{FF2B5EF4-FFF2-40B4-BE49-F238E27FC236}">
                <a16:creationId xmlns:a16="http://schemas.microsoft.com/office/drawing/2014/main" id="{068B28A9-C57F-76B9-E673-0DB67142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84663" y="4440987"/>
            <a:ext cx="2294023" cy="2034675"/>
          </a:xfrm>
          <a:prstGeom prst="rect">
            <a:avLst/>
          </a:prstGeom>
        </p:spPr>
      </p:pic>
      <p:pic>
        <p:nvPicPr>
          <p:cNvPr id="13" name="圖片 12" descr="一張含有 戶外, 文字, 輪, 陸上交通工具 的圖片&#10;&#10;自動產生的描述">
            <a:extLst>
              <a:ext uri="{FF2B5EF4-FFF2-40B4-BE49-F238E27FC236}">
                <a16:creationId xmlns:a16="http://schemas.microsoft.com/office/drawing/2014/main" id="{E68AC7C4-B9A6-C023-1F7C-FE426526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43" y="978318"/>
            <a:ext cx="2061410" cy="3043154"/>
          </a:xfrm>
          <a:prstGeom prst="rect">
            <a:avLst/>
          </a:prstGeom>
        </p:spPr>
      </p:pic>
      <p:pic>
        <p:nvPicPr>
          <p:cNvPr id="14" name="圖片 13" descr="一張含有 戶外, 道路, 雲, 天空 的圖片&#10;&#10;自動產生的描述">
            <a:extLst>
              <a:ext uri="{FF2B5EF4-FFF2-40B4-BE49-F238E27FC236}">
                <a16:creationId xmlns:a16="http://schemas.microsoft.com/office/drawing/2014/main" id="{9BB2803F-97A8-3336-EC18-FD2484FFF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42" y="983915"/>
            <a:ext cx="2344695" cy="3058693"/>
          </a:xfrm>
          <a:prstGeom prst="rect">
            <a:avLst/>
          </a:prstGeom>
        </p:spPr>
      </p:pic>
      <p:pic>
        <p:nvPicPr>
          <p:cNvPr id="15" name="圖片 14" descr="一張含有 戶外, 腳踏車輪組, 天空, 輪 的圖片&#10;&#10;自動產生的描述">
            <a:extLst>
              <a:ext uri="{FF2B5EF4-FFF2-40B4-BE49-F238E27FC236}">
                <a16:creationId xmlns:a16="http://schemas.microsoft.com/office/drawing/2014/main" id="{11917276-A714-87E3-F79D-C3B3502F9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768" y="979899"/>
            <a:ext cx="4440990" cy="3039992"/>
          </a:xfrm>
          <a:prstGeom prst="rect">
            <a:avLst/>
          </a:prstGeom>
        </p:spPr>
      </p:pic>
      <p:pic>
        <p:nvPicPr>
          <p:cNvPr id="16" name="圖片 15" descr="一張含有 戶外, 腳踏車輪組, 輪, 陸上交通工具 的圖片&#10;&#10;自動產生的描述">
            <a:extLst>
              <a:ext uri="{FF2B5EF4-FFF2-40B4-BE49-F238E27FC236}">
                <a16:creationId xmlns:a16="http://schemas.microsoft.com/office/drawing/2014/main" id="{CAA0B49B-602A-E038-AB4D-1073E4CD6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768" y="4114858"/>
            <a:ext cx="4440988" cy="2678915"/>
          </a:xfrm>
          <a:prstGeom prst="rect">
            <a:avLst/>
          </a:prstGeom>
        </p:spPr>
      </p:pic>
      <p:pic>
        <p:nvPicPr>
          <p:cNvPr id="17" name="圖片 16" descr="一張含有 戶外, 腳踏車輪組, 輪, 腳踏車 的圖片&#10;&#10;自動產生的描述">
            <a:extLst>
              <a:ext uri="{FF2B5EF4-FFF2-40B4-BE49-F238E27FC236}">
                <a16:creationId xmlns:a16="http://schemas.microsoft.com/office/drawing/2014/main" id="{C969F5B7-11BB-57B2-B669-7CDDB6E22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295" y="4122182"/>
            <a:ext cx="2061412" cy="26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59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ED7DE-834B-F4F8-7FDF-51B51DF0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9" y="113214"/>
            <a:ext cx="6715628" cy="868112"/>
          </a:xfrm>
        </p:spPr>
        <p:txBody>
          <a:bodyPr>
            <a:normAutofit fontScale="90000"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出發GO~抵達終點</a:t>
            </a:r>
            <a:endParaRPr lang="zh-TW" altLang="en-US" sz="6600" b="1">
              <a:latin typeface="Microsoft JhengHei"/>
              <a:ea typeface="Microsoft JhengHei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04FEC094-CDA7-CA38-D9DE-6C2CB35A5AE0}"/>
              </a:ext>
            </a:extLst>
          </p:cNvPr>
          <p:cNvSpPr txBox="1"/>
          <p:nvPr/>
        </p:nvSpPr>
        <p:spPr>
          <a:xfrm rot="10800000" flipV="1">
            <a:off x="7752349" y="861804"/>
            <a:ext cx="4166935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600" b="1">
                <a:solidFill>
                  <a:srgbClr val="FF0000"/>
                </a:solidFill>
                <a:latin typeface="Microsoft JhengHei"/>
                <a:ea typeface="微軟正黑體"/>
                <a:cs typeface="Segoe UI"/>
              </a:rPr>
              <a:t>關山→奶奶家</a:t>
            </a:r>
          </a:p>
        </p:txBody>
      </p:sp>
      <p:pic>
        <p:nvPicPr>
          <p:cNvPr id="3" name="圖片 2" descr="一張含有 腳踏車輪組, 輪, 陸上交通工具, 腳踏車 的圖片&#10;&#10;自動產生的描述">
            <a:extLst>
              <a:ext uri="{FF2B5EF4-FFF2-40B4-BE49-F238E27FC236}">
                <a16:creationId xmlns:a16="http://schemas.microsoft.com/office/drawing/2014/main" id="{E81846D8-9B45-C905-F9B7-0C91E2F4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79" y="1721590"/>
            <a:ext cx="4922252" cy="4912083"/>
          </a:xfrm>
          <a:prstGeom prst="rect">
            <a:avLst/>
          </a:prstGeom>
        </p:spPr>
      </p:pic>
      <p:pic>
        <p:nvPicPr>
          <p:cNvPr id="4" name="圖片 3" descr="一張含有 戶外, 陸上交通工具, 道路, 車輛 的圖片&#10;&#10;自動產生的描述">
            <a:extLst>
              <a:ext uri="{FF2B5EF4-FFF2-40B4-BE49-F238E27FC236}">
                <a16:creationId xmlns:a16="http://schemas.microsoft.com/office/drawing/2014/main" id="{6B6E0CD1-D0F5-F772-E11D-A471F4794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7" y="1183605"/>
            <a:ext cx="1954464" cy="2846476"/>
          </a:xfrm>
          <a:prstGeom prst="rect">
            <a:avLst/>
          </a:prstGeom>
        </p:spPr>
      </p:pic>
      <p:pic>
        <p:nvPicPr>
          <p:cNvPr id="5" name="圖片 4" descr="一張含有 戶外, 樹狀, 道路, 輪 的圖片&#10;&#10;自動產生的描述">
            <a:extLst>
              <a:ext uri="{FF2B5EF4-FFF2-40B4-BE49-F238E27FC236}">
                <a16:creationId xmlns:a16="http://schemas.microsoft.com/office/drawing/2014/main" id="{7744B3AA-1AD1-91EF-59CC-A3F2CBC8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033" y="1182800"/>
            <a:ext cx="2743200" cy="3663557"/>
          </a:xfrm>
          <a:prstGeom prst="rect">
            <a:avLst/>
          </a:prstGeom>
        </p:spPr>
      </p:pic>
      <p:pic>
        <p:nvPicPr>
          <p:cNvPr id="8" name="圖片 7" descr="一張含有 腳踏車, 文字, 車輛, 戶外 的圖片&#10;&#10;自動產生的描述">
            <a:extLst>
              <a:ext uri="{FF2B5EF4-FFF2-40B4-BE49-F238E27FC236}">
                <a16:creationId xmlns:a16="http://schemas.microsoft.com/office/drawing/2014/main" id="{837256D1-2234-0F5E-4DA1-50F007F03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26" y="4274166"/>
            <a:ext cx="1352888" cy="1985987"/>
          </a:xfrm>
          <a:prstGeom prst="rect">
            <a:avLst/>
          </a:prstGeom>
        </p:spPr>
      </p:pic>
      <p:pic>
        <p:nvPicPr>
          <p:cNvPr id="9" name="圖片 8" descr="一張含有 文字, 測量儀器, 腳踏車, 戶外 的圖片&#10;&#10;自動產生的描述">
            <a:extLst>
              <a:ext uri="{FF2B5EF4-FFF2-40B4-BE49-F238E27FC236}">
                <a16:creationId xmlns:a16="http://schemas.microsoft.com/office/drawing/2014/main" id="{79B68E96-1BAE-7913-29F7-A97F3A652B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1" t="9562" r="7042" b="23904"/>
          <a:stretch/>
        </p:blipFill>
        <p:spPr>
          <a:xfrm>
            <a:off x="4230187" y="4138863"/>
            <a:ext cx="1859860" cy="2458019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DAB541C-D65C-6656-6425-4AA4D0F9AC6D}"/>
              </a:ext>
            </a:extLst>
          </p:cNvPr>
          <p:cNvSpPr/>
          <p:nvPr/>
        </p:nvSpPr>
        <p:spPr>
          <a:xfrm>
            <a:off x="3393908" y="5086684"/>
            <a:ext cx="574842" cy="3475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45372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CA7145-9FF1-23FA-756C-9C1A4B2A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53" y="-176934"/>
            <a:ext cx="10648647" cy="1325563"/>
          </a:xfrm>
        </p:spPr>
        <p:txBody>
          <a:bodyPr>
            <a:normAutofit/>
          </a:bodyPr>
          <a:lstStyle/>
          <a:p>
            <a:r>
              <a:rPr lang="zh-TW" altLang="en-US" sz="6000" b="1">
                <a:latin typeface="Microsoft JhengHei"/>
                <a:ea typeface="Microsoft JhengHei"/>
                <a:cs typeface="Calibri Light"/>
              </a:rPr>
              <a:t>心得感想</a:t>
            </a:r>
            <a:endParaRPr lang="zh-TW" altLang="en-US" sz="6000" b="1">
              <a:latin typeface="Microsoft JhengHei"/>
              <a:ea typeface="Microsoft JhengHe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29208D-228C-DA8D-2094-C231D5A4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880" y="950434"/>
            <a:ext cx="9813757" cy="23112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騎了快200公里的路程有許多時候想放棄，尤其是玉里到台東這段路最困難，有無止盡的上坡，看著汽車飛快又輕鬆的經過</a:t>
            </a:r>
            <a:r>
              <a:rPr lang="zh-TW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，好羨慕</a:t>
            </a: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!但是我告訴自己有上坡就會有下坡。</a:t>
            </a:r>
          </a:p>
        </p:txBody>
      </p:sp>
      <p:pic>
        <p:nvPicPr>
          <p:cNvPr id="4" name="圖片 3" descr="一張含有 人員, 服裝, 車輛, 男人 的圖片&#10;&#10;自動產生的描述">
            <a:extLst>
              <a:ext uri="{FF2B5EF4-FFF2-40B4-BE49-F238E27FC236}">
                <a16:creationId xmlns:a16="http://schemas.microsoft.com/office/drawing/2014/main" id="{DC52A7D7-E78F-F13C-C34E-19AE07842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347" y="3213216"/>
            <a:ext cx="2539331" cy="3365935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5A46E9F-5F7E-6F8C-5331-B5F598F3AFC5}"/>
              </a:ext>
            </a:extLst>
          </p:cNvPr>
          <p:cNvSpPr txBox="1">
            <a:spLocks/>
          </p:cNvSpPr>
          <p:nvPr/>
        </p:nvSpPr>
        <p:spPr>
          <a:xfrm>
            <a:off x="1806932" y="3236434"/>
            <a:ext cx="7838574" cy="3203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經過這次艱苦的計畫，我學到了『不怕失敗，才有機會成功</a:t>
            </a:r>
            <a:r>
              <a:rPr lang="zh-TW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，</a:t>
            </a: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成功和失敗間的差別，就是意志力。』</a:t>
            </a:r>
            <a:endParaRPr lang="zh-TW">
              <a:solidFill>
                <a:srgbClr val="FF0000"/>
              </a:solidFill>
              <a:ea typeface="新細明體"/>
            </a:endParaRPr>
          </a:p>
          <a:p>
            <a:pPr marL="0" indent="0">
              <a:buFont typeface="Arial"/>
              <a:buNone/>
            </a:pP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謝謝爸爸和媽媽陪我一起完成這個計畫，也謝謝學校給我機會挑戰</a:t>
            </a:r>
            <a:r>
              <a:rPr lang="zh-TW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，</a:t>
            </a:r>
            <a:r>
              <a:rPr lang="zh-TW" altLang="en-US" sz="3200" b="1">
                <a:solidFill>
                  <a:srgbClr val="FF0000"/>
                </a:solidFill>
                <a:latin typeface="Microsoft JhengHei"/>
                <a:ea typeface="Microsoft JhengHei"/>
                <a:cs typeface="Calibri" panose="020F0502020204030204"/>
              </a:rPr>
              <a:t>這次的麥哲倫計畫大成功！</a:t>
            </a:r>
            <a:endParaRPr lang="zh-TW" sz="3200" b="1">
              <a:solidFill>
                <a:srgbClr val="FF0000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5115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HGL8647">
            <a:hlinkClick r:id="" action="ppaction://media"/>
            <a:extLst>
              <a:ext uri="{FF2B5EF4-FFF2-40B4-BE49-F238E27FC236}">
                <a16:creationId xmlns:a16="http://schemas.microsoft.com/office/drawing/2014/main" id="{90F73EAE-7452-1784-AAED-EBAEE72D1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1975" y="18782"/>
            <a:ext cx="3845148" cy="68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E9F1CB-0179-A7F5-0669-EBA395E5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300" y="890339"/>
            <a:ext cx="13509305" cy="75294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zh-TW">
              <a:ea typeface="新細明體"/>
              <a:cs typeface="Calibri" panose="020F0502020204030204"/>
            </a:endParaRPr>
          </a:p>
          <a:p>
            <a:pPr marL="0" indent="0">
              <a:buNone/>
            </a:pPr>
            <a:r>
              <a:rPr lang="zh-TW" altLang="en-US" sz="9600">
                <a:ea typeface="新細明體"/>
                <a:cs typeface="Calibri" panose="020F0502020204030204"/>
              </a:rPr>
              <a:t>        </a:t>
            </a:r>
            <a:r>
              <a:rPr lang="zh-TW" altLang="en-US" sz="96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Calibri" panose="020F0502020204030204"/>
              </a:rPr>
              <a:t> 謝謝大家</a:t>
            </a:r>
            <a:endParaRPr lang="zh-TW">
              <a:solidFill>
                <a:schemeClr val="accent5">
                  <a:lumMod val="50000"/>
                </a:schemeClr>
              </a:solidFill>
              <a:ea typeface="新細明體"/>
            </a:endParaRPr>
          </a:p>
          <a:p>
            <a:pPr marL="0" indent="0">
              <a:buNone/>
            </a:pPr>
            <a:r>
              <a:rPr lang="zh-TW" altLang="en-US" sz="96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Calibri" panose="020F0502020204030204"/>
              </a:rPr>
              <a:t>   我的報告結束</a:t>
            </a:r>
          </a:p>
        </p:txBody>
      </p:sp>
      <p:sp>
        <p:nvSpPr>
          <p:cNvPr id="12" name="爆炸: 八角 11">
            <a:extLst>
              <a:ext uri="{FF2B5EF4-FFF2-40B4-BE49-F238E27FC236}">
                <a16:creationId xmlns:a16="http://schemas.microsoft.com/office/drawing/2014/main" id="{837A58F2-8AC3-4839-79F7-334A6854A10B}"/>
              </a:ext>
            </a:extLst>
          </p:cNvPr>
          <p:cNvSpPr/>
          <p:nvPr/>
        </p:nvSpPr>
        <p:spPr>
          <a:xfrm>
            <a:off x="8858249" y="686802"/>
            <a:ext cx="1524000" cy="1463842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爆炸: 八角 12">
            <a:extLst>
              <a:ext uri="{FF2B5EF4-FFF2-40B4-BE49-F238E27FC236}">
                <a16:creationId xmlns:a16="http://schemas.microsoft.com/office/drawing/2014/main" id="{12D018EE-639A-0953-D595-F47BDEAFA6F5}"/>
              </a:ext>
            </a:extLst>
          </p:cNvPr>
          <p:cNvSpPr/>
          <p:nvPr/>
        </p:nvSpPr>
        <p:spPr>
          <a:xfrm>
            <a:off x="10241881" y="1789697"/>
            <a:ext cx="1894973" cy="189497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3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61913-B064-A44C-127D-6520029E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618" y="252859"/>
            <a:ext cx="5186842" cy="98366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altLang="zh-TW" sz="8000" b="1" err="1">
                <a:solidFill>
                  <a:schemeClr val="tx2"/>
                </a:solidFill>
                <a:ea typeface="新細明體"/>
                <a:cs typeface="Calibri Light"/>
              </a:rPr>
              <a:t>大綱</a:t>
            </a:r>
            <a:endParaRPr lang="en-US" altLang="zh-TW" sz="8000" b="1" kern="1200">
              <a:solidFill>
                <a:schemeClr val="tx2"/>
              </a:solidFill>
              <a:latin typeface="+mj-lt"/>
              <a:ea typeface="新細明體"/>
              <a:cs typeface="Calibri Light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BAD2C64C-F7C1-1BAE-FCBE-290146CC0CD4}"/>
              </a:ext>
            </a:extLst>
          </p:cNvPr>
          <p:cNvSpPr/>
          <p:nvPr/>
        </p:nvSpPr>
        <p:spPr>
          <a:xfrm>
            <a:off x="3514781" y="1234988"/>
            <a:ext cx="3139984" cy="26017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1.動機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1BDDB07-6FCD-37F3-40DE-4C29F3A7132B}"/>
              </a:ext>
            </a:extLst>
          </p:cNvPr>
          <p:cNvSpPr/>
          <p:nvPr/>
        </p:nvSpPr>
        <p:spPr>
          <a:xfrm>
            <a:off x="4235403" y="4141824"/>
            <a:ext cx="3062003" cy="262721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3.出發GO~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FEE2DBA-7BCB-E752-6AE1-8075C52C4C64}"/>
              </a:ext>
            </a:extLst>
          </p:cNvPr>
          <p:cNvSpPr/>
          <p:nvPr/>
        </p:nvSpPr>
        <p:spPr>
          <a:xfrm>
            <a:off x="8185130" y="4188294"/>
            <a:ext cx="3301839" cy="25781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4.心得與感想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04F14BE-67F1-8931-2C09-940AFC22E428}"/>
              </a:ext>
            </a:extLst>
          </p:cNvPr>
          <p:cNvSpPr/>
          <p:nvPr/>
        </p:nvSpPr>
        <p:spPr>
          <a:xfrm>
            <a:off x="7952140" y="877062"/>
            <a:ext cx="2927047" cy="2733522"/>
          </a:xfrm>
          <a:prstGeom prst="ellipse">
            <a:avLst/>
          </a:prstGeom>
          <a:solidFill>
            <a:srgbClr val="F7F765"/>
          </a:solidFill>
          <a:ln>
            <a:solidFill>
              <a:srgbClr val="F7F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2.規畫及準備</a:t>
            </a:r>
          </a:p>
        </p:txBody>
      </p:sp>
      <p:pic>
        <p:nvPicPr>
          <p:cNvPr id="3" name="圖片 2" descr="一張含有 樹狀, 戶外, 螢幕擷取畫面, 服裝 的圖片&#10;&#10;自動產生的描述">
            <a:extLst>
              <a:ext uri="{FF2B5EF4-FFF2-40B4-BE49-F238E27FC236}">
                <a16:creationId xmlns:a16="http://schemas.microsoft.com/office/drawing/2014/main" id="{CB50964B-EC97-1B77-4DFF-05D15FB9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1139491" y="2309311"/>
            <a:ext cx="25336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FC2010-0C9B-23A2-810D-01221686B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550" y="274335"/>
            <a:ext cx="6270173" cy="1290487"/>
          </a:xfrm>
        </p:spPr>
        <p:txBody>
          <a:bodyPr>
            <a:noAutofit/>
          </a:bodyPr>
          <a:lstStyle/>
          <a:p>
            <a:r>
              <a:rPr lang="zh-TW" altLang="en-US" sz="8000" b="1">
                <a:latin typeface="Microsoft JhengHei"/>
                <a:ea typeface="Microsoft JhengHei"/>
                <a:cs typeface="Calibri Light"/>
              </a:rPr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5AA7FE-1BF4-8758-057B-541F3F12E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698" y="1889393"/>
            <a:ext cx="9501689" cy="4641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6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爸爸放假時都會帶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/>
              <a:ea typeface="新細明體" panose="02020500000000000000" pitchFamily="18" charset="-120"/>
              <a:cs typeface="Calibri"/>
            </a:endParaRPr>
          </a:p>
          <a:p>
            <a:pPr marL="0" indent="0">
              <a:buNone/>
            </a:pPr>
            <a:r>
              <a:rPr lang="zh-TW" altLang="en-US" sz="6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我們去騎腳踏車，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ea typeface="新細明體"/>
            </a:endParaRPr>
          </a:p>
          <a:p>
            <a:pPr marL="0" indent="0">
              <a:buNone/>
            </a:pPr>
            <a:r>
              <a:rPr lang="zh-TW" altLang="en-US" sz="6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想趁這次的暑假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Corbel"/>
              <a:ea typeface="新細明體"/>
              <a:cs typeface="Calibri"/>
            </a:endParaRPr>
          </a:p>
          <a:p>
            <a:pPr marL="0" indent="0">
              <a:buNone/>
            </a:pPr>
            <a:r>
              <a:rPr lang="zh-TW" altLang="en-US" sz="6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挑戰比較遠的距離。</a:t>
            </a:r>
          </a:p>
          <a:p>
            <a:pPr marL="0" indent="0">
              <a:buNone/>
            </a:pPr>
            <a:endParaRPr lang="zh-TW" altLang="en-US" sz="5400">
              <a:solidFill>
                <a:schemeClr val="bg2">
                  <a:lumMod val="60000"/>
                  <a:lumOff val="40000"/>
                </a:schemeClr>
              </a:solidFill>
              <a:ea typeface="新細明體"/>
              <a:cs typeface="Calibri"/>
            </a:endParaRPr>
          </a:p>
        </p:txBody>
      </p:sp>
      <p:pic>
        <p:nvPicPr>
          <p:cNvPr id="4" name="圖片 3" descr="一張含有 戶外, 輪, 運輸, 天空 的圖片&#10;&#10;自動產生的描述">
            <a:extLst>
              <a:ext uri="{FF2B5EF4-FFF2-40B4-BE49-F238E27FC236}">
                <a16:creationId xmlns:a16="http://schemas.microsoft.com/office/drawing/2014/main" id="{D7C24DE9-284B-BC99-A8A0-132530D58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86" y="1932990"/>
            <a:ext cx="2578769" cy="35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9836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62" y="94414"/>
            <a:ext cx="6586538" cy="1349375"/>
          </a:xfrm>
        </p:spPr>
        <p:txBody>
          <a:bodyPr>
            <a:normAutofit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規劃及準備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D86E5675-C0A8-6F34-AA9F-2E7484471D0F}"/>
              </a:ext>
            </a:extLst>
          </p:cNvPr>
          <p:cNvSpPr/>
          <p:nvPr/>
        </p:nvSpPr>
        <p:spPr>
          <a:xfrm>
            <a:off x="4115802" y="1463842"/>
            <a:ext cx="6847973" cy="952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Microsoft JhengHei"/>
                <a:ea typeface="Microsoft JhengHei"/>
              </a:rPr>
              <a:t>食：補給點</a:t>
            </a:r>
            <a:endParaRPr lang="zh-TW">
              <a:solidFill>
                <a:srgbClr val="002060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20CBA7D-FDB1-6DF8-A087-955066A2B0F6}"/>
              </a:ext>
            </a:extLst>
          </p:cNvPr>
          <p:cNvSpPr/>
          <p:nvPr/>
        </p:nvSpPr>
        <p:spPr>
          <a:xfrm>
            <a:off x="4115801" y="2606841"/>
            <a:ext cx="6847973" cy="9023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Microsoft JhengHei"/>
                <a:ea typeface="Microsoft JhengHei"/>
              </a:rPr>
              <a:t>衣：身上裝備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32C9FF6-7A06-744D-E695-55DB9702C1F1}"/>
              </a:ext>
            </a:extLst>
          </p:cNvPr>
          <p:cNvSpPr/>
          <p:nvPr/>
        </p:nvSpPr>
        <p:spPr>
          <a:xfrm>
            <a:off x="4115801" y="3699709"/>
            <a:ext cx="6847973" cy="8923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Microsoft JhengHei"/>
                <a:ea typeface="Microsoft JhengHei"/>
              </a:rPr>
              <a:t>住：民宿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4B4AEBD-184A-5EA2-AE05-56535C3C2752}"/>
              </a:ext>
            </a:extLst>
          </p:cNvPr>
          <p:cNvSpPr/>
          <p:nvPr/>
        </p:nvSpPr>
        <p:spPr>
          <a:xfrm>
            <a:off x="4115800" y="4762498"/>
            <a:ext cx="6847973" cy="892342"/>
          </a:xfrm>
          <a:prstGeom prst="roundRect">
            <a:avLst/>
          </a:prstGeom>
          <a:solidFill>
            <a:srgbClr val="FFF596"/>
          </a:solidFill>
          <a:ln>
            <a:solidFill>
              <a:srgbClr val="FFF5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Microsoft JhengHei"/>
                <a:ea typeface="Microsoft JhengHei"/>
              </a:rPr>
              <a:t>行：路線規劃、自行車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91AF390-B423-C2F5-6254-D2E286C275E7}"/>
              </a:ext>
            </a:extLst>
          </p:cNvPr>
          <p:cNvSpPr/>
          <p:nvPr/>
        </p:nvSpPr>
        <p:spPr>
          <a:xfrm>
            <a:off x="4115800" y="5805235"/>
            <a:ext cx="6847973" cy="8923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Microsoft JhengHei"/>
                <a:ea typeface="Microsoft JhengHei"/>
              </a:rPr>
              <a:t>其他：體能訓練、路駕訓練</a:t>
            </a:r>
          </a:p>
        </p:txBody>
      </p:sp>
      <p:pic>
        <p:nvPicPr>
          <p:cNvPr id="3" name="圖片 2" descr="一張含有 資料表, 室內, 人員, 傢俱 的圖片&#10;&#10;自動產生的描述">
            <a:extLst>
              <a:ext uri="{FF2B5EF4-FFF2-40B4-BE49-F238E27FC236}">
                <a16:creationId xmlns:a16="http://schemas.microsoft.com/office/drawing/2014/main" id="{1170661A-4CB4-5E0B-0441-7EC8D99C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6" y="3724692"/>
            <a:ext cx="2572753" cy="17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6" y="94414"/>
            <a:ext cx="8792327" cy="1349375"/>
          </a:xfrm>
        </p:spPr>
        <p:txBody>
          <a:bodyPr>
            <a:normAutofit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規劃及準備-食、衣</a:t>
            </a:r>
          </a:p>
        </p:txBody>
      </p:sp>
      <p:pic>
        <p:nvPicPr>
          <p:cNvPr id="3" name="圖片 2" descr="一張含有 戶外, 樹狀, 天空, 地面 的圖片&#10;&#10;自動產生的描述">
            <a:extLst>
              <a:ext uri="{FF2B5EF4-FFF2-40B4-BE49-F238E27FC236}">
                <a16:creationId xmlns:a16="http://schemas.microsoft.com/office/drawing/2014/main" id="{0188B1FB-FD39-E60B-E23C-EAF03375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8084" y="2104857"/>
            <a:ext cx="3727785" cy="2408990"/>
          </a:xfrm>
          <a:prstGeom prst="rect">
            <a:avLst/>
          </a:prstGeom>
        </p:spPr>
      </p:pic>
      <p:pic>
        <p:nvPicPr>
          <p:cNvPr id="4" name="圖片 3" descr="一張含有 服裝, 人員, 足部穿著, 室內 的圖片&#10;&#10;自動產生的描述">
            <a:extLst>
              <a:ext uri="{FF2B5EF4-FFF2-40B4-BE49-F238E27FC236}">
                <a16:creationId xmlns:a16="http://schemas.microsoft.com/office/drawing/2014/main" id="{BE1CF16A-3DA5-9F12-BFF7-0A6F542C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794" y="1449806"/>
            <a:ext cx="2502569" cy="3724442"/>
          </a:xfrm>
          <a:prstGeom prst="rect">
            <a:avLst/>
          </a:prstGeom>
        </p:spPr>
      </p:pic>
      <p:pic>
        <p:nvPicPr>
          <p:cNvPr id="7" name="圖片 6" descr="一張含有 腳踏車輪組, 輪, 人員, 陸上交通工具 的圖片&#10;&#10;自動產生的描述">
            <a:extLst>
              <a:ext uri="{FF2B5EF4-FFF2-40B4-BE49-F238E27FC236}">
                <a16:creationId xmlns:a16="http://schemas.microsoft.com/office/drawing/2014/main" id="{9DB93FA3-23C5-254E-B728-B00EC4141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136" y="1445127"/>
            <a:ext cx="2291254" cy="5063957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99663E3-12E7-DF20-AD22-1D24D0CB78FE}"/>
              </a:ext>
            </a:extLst>
          </p:cNvPr>
          <p:cNvSpPr txBox="1">
            <a:spLocks/>
          </p:cNvSpPr>
          <p:nvPr/>
        </p:nvSpPr>
        <p:spPr>
          <a:xfrm>
            <a:off x="1869192" y="5361131"/>
            <a:ext cx="4913742" cy="73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>
                <a:solidFill>
                  <a:srgbClr val="FF0000"/>
                </a:solidFill>
                <a:latin typeface="Microsoft JhengHei"/>
                <a:ea typeface="新細明體"/>
                <a:cs typeface="Calibri Light"/>
              </a:rPr>
              <a:t>路上都有7-11補給很方便</a:t>
            </a:r>
            <a:endParaRPr lang="en-US" sz="3200" err="1">
              <a:solidFill>
                <a:srgbClr val="0D0D0D"/>
              </a:solidFill>
              <a:latin typeface="Microsoft JhengHei"/>
              <a:ea typeface="Microsoft JhengHei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7D7AA1C-6F07-5F65-A89E-F9DAC7AACF09}"/>
              </a:ext>
            </a:extLst>
          </p:cNvPr>
          <p:cNvSpPr/>
          <p:nvPr/>
        </p:nvSpPr>
        <p:spPr>
          <a:xfrm>
            <a:off x="9725526" y="1443789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安全帽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02A8FB5-D728-420F-D428-6763DA249FD3}"/>
              </a:ext>
            </a:extLst>
          </p:cNvPr>
          <p:cNvSpPr/>
          <p:nvPr/>
        </p:nvSpPr>
        <p:spPr>
          <a:xfrm>
            <a:off x="9725526" y="2175710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太陽眼鏡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B83159D-E7DE-9F38-33BD-8C7C1595DBFA}"/>
              </a:ext>
            </a:extLst>
          </p:cNvPr>
          <p:cNvSpPr/>
          <p:nvPr/>
        </p:nvSpPr>
        <p:spPr>
          <a:xfrm>
            <a:off x="9725526" y="2877552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防震手套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DAD1E8A-1697-A6B2-11FE-F73CE32E6182}"/>
              </a:ext>
            </a:extLst>
          </p:cNvPr>
          <p:cNvSpPr/>
          <p:nvPr/>
        </p:nvSpPr>
        <p:spPr>
          <a:xfrm>
            <a:off x="9725526" y="3609473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透氣圍脖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97BDC4C-DDE8-1001-898C-08C76526067E}"/>
              </a:ext>
            </a:extLst>
          </p:cNvPr>
          <p:cNvSpPr/>
          <p:nvPr/>
        </p:nvSpPr>
        <p:spPr>
          <a:xfrm>
            <a:off x="9725526" y="4291262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無線電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308E473-6B18-675D-9865-A18704EC82A7}"/>
              </a:ext>
            </a:extLst>
          </p:cNvPr>
          <p:cNvSpPr/>
          <p:nvPr/>
        </p:nvSpPr>
        <p:spPr>
          <a:xfrm>
            <a:off x="9725526" y="4993104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單車褲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3881082-1DBB-0338-0B6A-EAF0F4DBF75D}"/>
              </a:ext>
            </a:extLst>
          </p:cNvPr>
          <p:cNvSpPr/>
          <p:nvPr/>
        </p:nvSpPr>
        <p:spPr>
          <a:xfrm>
            <a:off x="9725526" y="5674893"/>
            <a:ext cx="2165684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Microsoft JhengHei"/>
                <a:ea typeface="Microsoft JhengHei"/>
              </a:rPr>
              <a:t>水壺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ECB1B088-DB58-E4D4-D994-83FAFE685529}"/>
              </a:ext>
            </a:extLst>
          </p:cNvPr>
          <p:cNvCxnSpPr/>
          <p:nvPr/>
        </p:nvCxnSpPr>
        <p:spPr>
          <a:xfrm flipV="1">
            <a:off x="8686800" y="1640305"/>
            <a:ext cx="1114926" cy="802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E456EA10-32D3-3A92-6ECB-09961C4C6F43}"/>
              </a:ext>
            </a:extLst>
          </p:cNvPr>
          <p:cNvCxnSpPr>
            <a:cxnSpLocks/>
          </p:cNvCxnSpPr>
          <p:nvPr/>
        </p:nvCxnSpPr>
        <p:spPr>
          <a:xfrm>
            <a:off x="8747046" y="2059422"/>
            <a:ext cx="1054769" cy="20253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C0B83F4-B0D2-EE41-3794-B29695346671}"/>
              </a:ext>
            </a:extLst>
          </p:cNvPr>
          <p:cNvCxnSpPr>
            <a:cxnSpLocks/>
          </p:cNvCxnSpPr>
          <p:nvPr/>
        </p:nvCxnSpPr>
        <p:spPr>
          <a:xfrm>
            <a:off x="9007640" y="2310063"/>
            <a:ext cx="764008" cy="653715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7631A40-D744-3DBD-39D0-BB4C96D16732}"/>
              </a:ext>
            </a:extLst>
          </p:cNvPr>
          <p:cNvCxnSpPr>
            <a:cxnSpLocks/>
          </p:cNvCxnSpPr>
          <p:nvPr/>
        </p:nvCxnSpPr>
        <p:spPr>
          <a:xfrm>
            <a:off x="8676862" y="2510605"/>
            <a:ext cx="1315453" cy="121518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661E6CA-565E-4162-BB52-F740160BD478}"/>
              </a:ext>
            </a:extLst>
          </p:cNvPr>
          <p:cNvCxnSpPr>
            <a:cxnSpLocks/>
          </p:cNvCxnSpPr>
          <p:nvPr/>
        </p:nvCxnSpPr>
        <p:spPr>
          <a:xfrm>
            <a:off x="8566484" y="2901614"/>
            <a:ext cx="1195137" cy="1465848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CB7E772-221E-04F6-0256-A1F1053A6ACA}"/>
              </a:ext>
            </a:extLst>
          </p:cNvPr>
          <p:cNvCxnSpPr>
            <a:cxnSpLocks/>
          </p:cNvCxnSpPr>
          <p:nvPr/>
        </p:nvCxnSpPr>
        <p:spPr>
          <a:xfrm>
            <a:off x="8636668" y="3683667"/>
            <a:ext cx="1134979" cy="143576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B928B46-C254-E648-56DF-E39B23731C81}"/>
              </a:ext>
            </a:extLst>
          </p:cNvPr>
          <p:cNvCxnSpPr>
            <a:cxnSpLocks/>
          </p:cNvCxnSpPr>
          <p:nvPr/>
        </p:nvCxnSpPr>
        <p:spPr>
          <a:xfrm>
            <a:off x="8416089" y="4195009"/>
            <a:ext cx="1335505" cy="158616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9765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62" y="94414"/>
            <a:ext cx="6586538" cy="1349375"/>
          </a:xfrm>
        </p:spPr>
        <p:txBody>
          <a:bodyPr>
            <a:normAutofit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規劃及準備-住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3194A164-0B9F-7667-AB84-D0EAE8DDA8A6}"/>
              </a:ext>
            </a:extLst>
          </p:cNvPr>
          <p:cNvSpPr txBox="1">
            <a:spLocks/>
          </p:cNvSpPr>
          <p:nvPr/>
        </p:nvSpPr>
        <p:spPr>
          <a:xfrm>
            <a:off x="649737" y="1380080"/>
            <a:ext cx="4807942" cy="53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sz="6000" b="1">
              <a:solidFill>
                <a:schemeClr val="tx1"/>
              </a:solidFill>
              <a:ea typeface="新細明體"/>
              <a:cs typeface="Calibri Light"/>
            </a:endParaRPr>
          </a:p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新細明體"/>
                <a:cs typeface="Calibri Light"/>
              </a:rPr>
              <a:t>第一天：瑞穗</a:t>
            </a:r>
            <a:endParaRPr lang="en-US" altLang="zh-TW" sz="3200" b="1">
              <a:solidFill>
                <a:srgbClr val="FF0000"/>
              </a:solidFill>
              <a:latin typeface="Microsoft JhengHei"/>
              <a:ea typeface="新細明體"/>
              <a:cs typeface="Calibri Light"/>
            </a:endParaRPr>
          </a:p>
        </p:txBody>
      </p:sp>
      <p:pic>
        <p:nvPicPr>
          <p:cNvPr id="4" name="圖片 3" descr="一張含有 地圖, 文字, 地圖集 的圖片&#10;&#10;自動產生的描述">
            <a:extLst>
              <a:ext uri="{FF2B5EF4-FFF2-40B4-BE49-F238E27FC236}">
                <a16:creationId xmlns:a16="http://schemas.microsoft.com/office/drawing/2014/main" id="{C77182BD-FD8C-29A4-19E7-F8D0B7DD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2012783"/>
            <a:ext cx="2038350" cy="180975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3BC3D392-23FF-148D-E142-42B86289CA9A}"/>
              </a:ext>
            </a:extLst>
          </p:cNvPr>
          <p:cNvSpPr txBox="1">
            <a:spLocks/>
          </p:cNvSpPr>
          <p:nvPr/>
        </p:nvSpPr>
        <p:spPr>
          <a:xfrm>
            <a:off x="649737" y="3916737"/>
            <a:ext cx="4807942" cy="53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sz="6000" b="1">
              <a:solidFill>
                <a:schemeClr val="tx1"/>
              </a:solidFill>
              <a:ea typeface="新細明體"/>
              <a:cs typeface="Calibri Light"/>
            </a:endParaRPr>
          </a:p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新細明體"/>
                <a:cs typeface="Calibri Light"/>
              </a:rPr>
              <a:t>第二天：關山</a:t>
            </a:r>
            <a:endParaRPr lang="en-US" altLang="zh-TW" sz="3200" b="1">
              <a:solidFill>
                <a:srgbClr val="000000"/>
              </a:solidFill>
              <a:latin typeface="Microsoft JhengHei"/>
              <a:ea typeface="新細明體"/>
              <a:cs typeface="Calibri Light"/>
            </a:endParaRPr>
          </a:p>
        </p:txBody>
      </p:sp>
      <p:pic>
        <p:nvPicPr>
          <p:cNvPr id="7" name="圖片 6" descr="一張含有 文字, 地圖, 地圖集, 螢幕擷取畫面 的圖片&#10;&#10;自動產生的描述">
            <a:extLst>
              <a:ext uri="{FF2B5EF4-FFF2-40B4-BE49-F238E27FC236}">
                <a16:creationId xmlns:a16="http://schemas.microsoft.com/office/drawing/2014/main" id="{B627139D-EC9F-D72B-62AC-D9CD5DBB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4542673"/>
            <a:ext cx="2038350" cy="1933576"/>
          </a:xfrm>
          <a:prstGeom prst="rect">
            <a:avLst/>
          </a:prstGeom>
        </p:spPr>
      </p:pic>
      <p:pic>
        <p:nvPicPr>
          <p:cNvPr id="8" name="圖片 7" descr="一張含有 腳踏車, 馬, 建築, 腳踏車輪組 的圖片&#10;&#10;自動產生的描述">
            <a:extLst>
              <a:ext uri="{FF2B5EF4-FFF2-40B4-BE49-F238E27FC236}">
                <a16:creationId xmlns:a16="http://schemas.microsoft.com/office/drawing/2014/main" id="{995D2177-C13D-EB7B-91F1-602F7F4F9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1384457"/>
            <a:ext cx="6071936" cy="2524978"/>
          </a:xfrm>
          <a:prstGeom prst="rect">
            <a:avLst/>
          </a:prstGeom>
        </p:spPr>
      </p:pic>
      <p:pic>
        <p:nvPicPr>
          <p:cNvPr id="9" name="圖片 8" descr="一張含有 腳踏車輪組, 建築, 輪, 陸上交通工具 的圖片&#10;&#10;自動產生的描述">
            <a:extLst>
              <a:ext uri="{FF2B5EF4-FFF2-40B4-BE49-F238E27FC236}">
                <a16:creationId xmlns:a16="http://schemas.microsoft.com/office/drawing/2014/main" id="{ACF375C4-82D4-BC33-4E1C-D49539BF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900" y="4022384"/>
            <a:ext cx="6071936" cy="26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408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89" y="94414"/>
            <a:ext cx="9373853" cy="1349375"/>
          </a:xfrm>
        </p:spPr>
        <p:txBody>
          <a:bodyPr>
            <a:normAutofit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規劃及準備-行(單車)</a:t>
            </a:r>
          </a:p>
        </p:txBody>
      </p:sp>
      <p:pic>
        <p:nvPicPr>
          <p:cNvPr id="3" name="圖片 2" descr="一張含有 輪胎, 運輸, 車輛, 陸上交通工具 的圖片&#10;&#10;自動產生的描述">
            <a:extLst>
              <a:ext uri="{FF2B5EF4-FFF2-40B4-BE49-F238E27FC236}">
                <a16:creationId xmlns:a16="http://schemas.microsoft.com/office/drawing/2014/main" id="{ACC3021A-85AD-46EF-826D-929450A1A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1" r="-488" b="14078"/>
          <a:stretch/>
        </p:blipFill>
        <p:spPr>
          <a:xfrm>
            <a:off x="2394952" y="3180346"/>
            <a:ext cx="3388241" cy="2722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7BE5CAF-BE03-9BCD-CD00-90B5BB31DD93}"/>
              </a:ext>
            </a:extLst>
          </p:cNvPr>
          <p:cNvSpPr txBox="1">
            <a:spLocks/>
          </p:cNvSpPr>
          <p:nvPr/>
        </p:nvSpPr>
        <p:spPr>
          <a:xfrm>
            <a:off x="178500" y="1560554"/>
            <a:ext cx="8738256" cy="14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b="1" err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為了提高車速單車</a:t>
            </a:r>
            <a:endParaRPr lang="en-US" sz="4000" err="1">
              <a:solidFill>
                <a:srgbClr val="FF0000"/>
              </a:solidFill>
              <a:latin typeface="Microsoft JhengHei"/>
              <a:ea typeface="Microsoft JhengHei"/>
              <a:cs typeface="Calibri Light"/>
            </a:endParaRPr>
          </a:p>
          <a:p>
            <a:pPr algn="ctr"/>
            <a:r>
              <a:rPr lang="en-US" altLang="zh-TW" sz="4000" b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從16吋升級24吋</a:t>
            </a:r>
            <a:endParaRPr lang="en-US" sz="4000">
              <a:solidFill>
                <a:srgbClr val="FF0000"/>
              </a:solidFill>
              <a:latin typeface="Microsoft JhengHei"/>
              <a:ea typeface="Microsoft JhengHei"/>
            </a:endParaRPr>
          </a:p>
        </p:txBody>
      </p:sp>
      <p:pic>
        <p:nvPicPr>
          <p:cNvPr id="6" name="圖片 5" descr="一張含有 人員, 輪, 服裝, 腳踏車輪組 的圖片&#10;&#10;自動產生的描述">
            <a:extLst>
              <a:ext uri="{FF2B5EF4-FFF2-40B4-BE49-F238E27FC236}">
                <a16:creationId xmlns:a16="http://schemas.microsoft.com/office/drawing/2014/main" id="{8EE75FD4-B4DF-F684-9369-2B9B6BBB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05" y="1755358"/>
            <a:ext cx="3966409" cy="4851233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B6D5ED1C-A7BD-84C9-40F8-9A7020D62B2C}"/>
              </a:ext>
            </a:extLst>
          </p:cNvPr>
          <p:cNvSpPr/>
          <p:nvPr/>
        </p:nvSpPr>
        <p:spPr>
          <a:xfrm>
            <a:off x="6015789" y="4085723"/>
            <a:ext cx="1383631" cy="69181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83805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89" y="94414"/>
            <a:ext cx="9373853" cy="1349375"/>
          </a:xfrm>
        </p:spPr>
        <p:txBody>
          <a:bodyPr>
            <a:normAutofit/>
          </a:bodyPr>
          <a:lstStyle/>
          <a:p>
            <a:r>
              <a:rPr lang="zh-TW" altLang="en-US" sz="6600" b="1">
                <a:latin typeface="Microsoft JhengHei"/>
                <a:ea typeface="Microsoft JhengHei"/>
                <a:cs typeface="Calibri Light"/>
              </a:rPr>
              <a:t>規劃及準備-行(路線)</a:t>
            </a:r>
          </a:p>
        </p:txBody>
      </p:sp>
      <p:pic>
        <p:nvPicPr>
          <p:cNvPr id="5" name="圖片 4" descr="一張含有 地圖, 文字, 地圖集 的圖片&#10;&#10;自動產生的描述">
            <a:extLst>
              <a:ext uri="{FF2B5EF4-FFF2-40B4-BE49-F238E27FC236}">
                <a16:creationId xmlns:a16="http://schemas.microsoft.com/office/drawing/2014/main" id="{71E922BF-0C04-4182-C103-097C3AEB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40" y="1272591"/>
            <a:ext cx="1738062" cy="2698584"/>
          </a:xfrm>
          <a:prstGeom prst="rect">
            <a:avLst/>
          </a:prstGeom>
        </p:spPr>
      </p:pic>
      <p:pic>
        <p:nvPicPr>
          <p:cNvPr id="8" name="圖片 7" descr="一張含有 地圖, 文字, 地圖集 的圖片&#10;&#10;自動產生的描述">
            <a:extLst>
              <a:ext uri="{FF2B5EF4-FFF2-40B4-BE49-F238E27FC236}">
                <a16:creationId xmlns:a16="http://schemas.microsoft.com/office/drawing/2014/main" id="{6B1C47AC-F5F4-2A17-3E64-F4407A40C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03" y="1272590"/>
            <a:ext cx="1868405" cy="2698584"/>
          </a:xfrm>
          <a:prstGeom prst="rect">
            <a:avLst/>
          </a:prstGeom>
        </p:spPr>
      </p:pic>
      <p:pic>
        <p:nvPicPr>
          <p:cNvPr id="9" name="圖片 8" descr="一張含有 文字, 地圖, 地圖集 的圖片&#10;&#10;自動產生的描述">
            <a:extLst>
              <a:ext uri="{FF2B5EF4-FFF2-40B4-BE49-F238E27FC236}">
                <a16:creationId xmlns:a16="http://schemas.microsoft.com/office/drawing/2014/main" id="{952DCD71-3A62-104C-C7FE-79F9DCA7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926" y="1272590"/>
            <a:ext cx="1771149" cy="2698584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5519F4C-B27A-8D35-D27B-6821DF341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572040"/>
              </p:ext>
            </p:extLst>
          </p:nvPr>
        </p:nvGraphicFramePr>
        <p:xfrm>
          <a:off x="2817394" y="4110789"/>
          <a:ext cx="854043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7868">
                  <a:extLst>
                    <a:ext uri="{9D8B030D-6E8A-4147-A177-3AD203B41FA5}">
                      <a16:colId xmlns:a16="http://schemas.microsoft.com/office/drawing/2014/main" val="1093990979"/>
                    </a:ext>
                  </a:extLst>
                </a:gridCol>
                <a:gridCol w="4872563">
                  <a:extLst>
                    <a:ext uri="{9D8B030D-6E8A-4147-A177-3AD203B41FA5}">
                      <a16:colId xmlns:a16="http://schemas.microsoft.com/office/drawing/2014/main" val="265860909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2400" err="1">
                          <a:effectLst/>
                          <a:latin typeface="Microsoft JhengHei"/>
                        </a:rPr>
                        <a:t>第一天</a:t>
                      </a:r>
                      <a:r>
                        <a:rPr lang="af-ZA" altLang="zh-TW" sz="2400">
                          <a:effectLst/>
                          <a:latin typeface="Microsoft JhengHei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TW" altLang="en-US" sz="3200">
                          <a:effectLst/>
                          <a:latin typeface="Microsoft JhengHei"/>
                          <a:ea typeface="Microsoft JhengHei"/>
                        </a:rPr>
                        <a:t>花蓮</a:t>
                      </a:r>
                      <a:r>
                        <a:rPr lang="en-US" altLang="zh-TW" sz="3200">
                          <a:effectLst/>
                          <a:latin typeface="Microsoft JhengHei"/>
                        </a:rPr>
                        <a:t>-</a:t>
                      </a:r>
                      <a:r>
                        <a:rPr lang="zh-TW" altLang="en-US" sz="3200">
                          <a:effectLst/>
                          <a:latin typeface="Microsoft JhengHei"/>
                          <a:ea typeface="Microsoft JhengHei"/>
                        </a:rPr>
                        <a:t>瑞穗 </a:t>
                      </a:r>
                      <a:r>
                        <a:rPr lang="en-US" altLang="zh-TW" sz="3200">
                          <a:effectLst/>
                          <a:latin typeface="Microsoft JhengHei"/>
                        </a:rPr>
                        <a:t>68</a:t>
                      </a:r>
                      <a:r>
                        <a:rPr lang="zh-TW" altLang="en-US" sz="3200">
                          <a:effectLst/>
                          <a:latin typeface="Microsoft JhengHei"/>
                          <a:ea typeface="Microsoft JhengHei"/>
                        </a:rPr>
                        <a:t>公里​</a:t>
                      </a:r>
                      <a:endParaRPr lang="zh-TW" altLang="en-US" b="1">
                        <a:solidFill>
                          <a:srgbClr val="FFFFFF"/>
                        </a:solidFill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7748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2400" b="1" err="1">
                          <a:effectLst/>
                          <a:latin typeface="Microsoft JhengHei"/>
                        </a:rPr>
                        <a:t>第二天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瑞穗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-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關山 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69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公里​</a:t>
                      </a:r>
                      <a:endParaRPr lang="zh-TW" altLang="en-US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420846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2400" b="1" err="1">
                          <a:effectLst/>
                          <a:latin typeface="Microsoft JhengHei"/>
                        </a:rPr>
                        <a:t>第三天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關山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-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台東 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48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公里​</a:t>
                      </a:r>
                      <a:endParaRPr lang="zh-TW" altLang="en-US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968956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base"/>
                      <a:r>
                        <a:rPr lang="zh-TW" altLang="en-US" sz="2400" b="1">
                          <a:effectLst/>
                          <a:latin typeface="Microsoft JhengHei"/>
                          <a:ea typeface="Microsoft JhengHei"/>
                        </a:rPr>
                        <a:t>合計​</a:t>
                      </a:r>
                      <a:endParaRPr lang="zh-TW" altLang="en-US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花蓮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-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台東</a:t>
                      </a:r>
                      <a:r>
                        <a:rPr lang="en-US" altLang="zh-TW" sz="3200" b="1">
                          <a:effectLst/>
                          <a:latin typeface="Microsoft JhengHei"/>
                        </a:rPr>
                        <a:t>185</a:t>
                      </a:r>
                      <a:r>
                        <a:rPr lang="zh-TW" altLang="en-US" sz="3200" b="1">
                          <a:effectLst/>
                          <a:latin typeface="Microsoft JhengHei"/>
                          <a:ea typeface="Microsoft JhengHei"/>
                        </a:rPr>
                        <a:t>公里​</a:t>
                      </a:r>
                      <a:endParaRPr lang="zh-TW" altLang="en-US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327870"/>
                  </a:ext>
                </a:extLst>
              </a:tr>
            </a:tbl>
          </a:graphicData>
        </a:graphic>
      </p:graphicFrame>
      <p:sp>
        <p:nvSpPr>
          <p:cNvPr id="13" name="標題 1">
            <a:extLst>
              <a:ext uri="{FF2B5EF4-FFF2-40B4-BE49-F238E27FC236}">
                <a16:creationId xmlns:a16="http://schemas.microsoft.com/office/drawing/2014/main" id="{4B7AF538-AEA9-52EF-2041-858FD8854DC4}"/>
              </a:ext>
            </a:extLst>
          </p:cNvPr>
          <p:cNvSpPr txBox="1">
            <a:spLocks/>
          </p:cNvSpPr>
          <p:nvPr/>
        </p:nvSpPr>
        <p:spPr>
          <a:xfrm>
            <a:off x="1039713" y="2226015"/>
            <a:ext cx="2069611" cy="777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第一天</a:t>
            </a: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98F73B56-8E00-7FD0-0912-77101C0EDFD0}"/>
              </a:ext>
            </a:extLst>
          </p:cNvPr>
          <p:cNvSpPr txBox="1">
            <a:spLocks/>
          </p:cNvSpPr>
          <p:nvPr/>
        </p:nvSpPr>
        <p:spPr>
          <a:xfrm>
            <a:off x="4298265" y="2226015"/>
            <a:ext cx="2069611" cy="777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第二天</a:t>
            </a:r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643BFEDD-4849-D10E-2058-5DD24F2D6218}"/>
              </a:ext>
            </a:extLst>
          </p:cNvPr>
          <p:cNvSpPr txBox="1">
            <a:spLocks/>
          </p:cNvSpPr>
          <p:nvPr/>
        </p:nvSpPr>
        <p:spPr>
          <a:xfrm>
            <a:off x="7807475" y="2226015"/>
            <a:ext cx="2069611" cy="777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第三天</a:t>
            </a:r>
          </a:p>
        </p:txBody>
      </p:sp>
    </p:spTree>
    <p:extLst>
      <p:ext uri="{BB962C8B-B14F-4D97-AF65-F5344CB8AC3E}">
        <p14:creationId xmlns:p14="http://schemas.microsoft.com/office/powerpoint/2010/main" val="21995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BD5F0-C57E-FCF2-E9F5-0CFDC1B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74" y="94414"/>
            <a:ext cx="10185984" cy="988428"/>
          </a:xfrm>
        </p:spPr>
        <p:txBody>
          <a:bodyPr>
            <a:noAutofit/>
          </a:bodyPr>
          <a:lstStyle/>
          <a:p>
            <a:r>
              <a:rPr lang="zh-TW" altLang="en-US" sz="4400" b="1">
                <a:latin typeface="Microsoft JhengHei"/>
                <a:ea typeface="Microsoft JhengHei"/>
                <a:cs typeface="Calibri Light"/>
              </a:rPr>
              <a:t>規劃及準備-其他(體能訓練、道路駕駛)</a:t>
            </a:r>
          </a:p>
        </p:txBody>
      </p:sp>
      <p:pic>
        <p:nvPicPr>
          <p:cNvPr id="3" name="圖片 2" descr="一張含有 文字, 戶外, 天空, 陸上交通工具 的圖片&#10;&#10;自動產生的描述">
            <a:extLst>
              <a:ext uri="{FF2B5EF4-FFF2-40B4-BE49-F238E27FC236}">
                <a16:creationId xmlns:a16="http://schemas.microsoft.com/office/drawing/2014/main" id="{CF06B0FE-B85E-5949-B4F2-9C78A2EA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831" y="1000626"/>
            <a:ext cx="2465471" cy="2811380"/>
          </a:xfrm>
          <a:prstGeom prst="rect">
            <a:avLst/>
          </a:prstGeom>
        </p:spPr>
      </p:pic>
      <p:pic>
        <p:nvPicPr>
          <p:cNvPr id="4" name="圖片 3" descr="一張含有 戶外, 陸上交通工具, 輪, 天空 的圖片&#10;&#10;自動產生的描述">
            <a:extLst>
              <a:ext uri="{FF2B5EF4-FFF2-40B4-BE49-F238E27FC236}">
                <a16:creationId xmlns:a16="http://schemas.microsoft.com/office/drawing/2014/main" id="{D3217D61-58A3-EBDF-A966-27035131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944" y="1003969"/>
            <a:ext cx="2378241" cy="280135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3A198B96-AD9B-0861-CE2B-A9D1F94BAC6E}"/>
              </a:ext>
            </a:extLst>
          </p:cNvPr>
          <p:cNvSpPr txBox="1">
            <a:spLocks/>
          </p:cNvSpPr>
          <p:nvPr/>
        </p:nvSpPr>
        <p:spPr>
          <a:xfrm>
            <a:off x="317818" y="4181147"/>
            <a:ext cx="3693874" cy="1168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出發前2次</a:t>
            </a:r>
            <a:endParaRPr lang="zh-TW"/>
          </a:p>
          <a:p>
            <a:pPr algn="ctr"/>
            <a:r>
              <a:rPr lang="en-US" altLang="zh-TW" sz="3200" b="1" err="1">
                <a:solidFill>
                  <a:srgbClr val="FF0000"/>
                </a:solidFill>
                <a:latin typeface="Microsoft JhengHei"/>
                <a:ea typeface="Microsoft JhengHei"/>
                <a:cs typeface="Calibri Light"/>
              </a:rPr>
              <a:t>的長距離訓練</a:t>
            </a:r>
            <a:endParaRPr lang="en-US" err="1"/>
          </a:p>
        </p:txBody>
      </p:sp>
      <p:pic>
        <p:nvPicPr>
          <p:cNvPr id="9" name="圖片 8" descr="一張含有 戶外, 輪, 腳踏車輪組, 陸上交通工具 的圖片&#10;&#10;自動產生的描述">
            <a:extLst>
              <a:ext uri="{FF2B5EF4-FFF2-40B4-BE49-F238E27FC236}">
                <a16:creationId xmlns:a16="http://schemas.microsoft.com/office/drawing/2014/main" id="{39E59DE1-6EFE-3767-61A5-81ED0FAD0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112" y="1000834"/>
            <a:ext cx="2586123" cy="2807624"/>
          </a:xfrm>
          <a:prstGeom prst="rect">
            <a:avLst/>
          </a:prstGeom>
        </p:spPr>
      </p:pic>
      <p:pic>
        <p:nvPicPr>
          <p:cNvPr id="11" name="圖片 10" descr="一張含有 戶外, 輪, 天空, 車輛 的圖片&#10;&#10;自動產生的描述">
            <a:extLst>
              <a:ext uri="{FF2B5EF4-FFF2-40B4-BE49-F238E27FC236}">
                <a16:creationId xmlns:a16="http://schemas.microsoft.com/office/drawing/2014/main" id="{46EF4324-2D2B-4D90-F00D-FD0257CF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952" y="3985357"/>
            <a:ext cx="2402305" cy="2730708"/>
          </a:xfrm>
          <a:prstGeom prst="rect">
            <a:avLst/>
          </a:prstGeom>
        </p:spPr>
      </p:pic>
      <p:pic>
        <p:nvPicPr>
          <p:cNvPr id="12" name="圖片 11" descr="一張含有 戶外, 天空, 道路, 陸上交通工具 的圖片&#10;&#10;自動產生的描述">
            <a:extLst>
              <a:ext uri="{FF2B5EF4-FFF2-40B4-BE49-F238E27FC236}">
                <a16:creationId xmlns:a16="http://schemas.microsoft.com/office/drawing/2014/main" id="{1266D1DB-4B0B-5522-9550-5DEAAE008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899" y="3983905"/>
            <a:ext cx="2432383" cy="2730267"/>
          </a:xfrm>
          <a:prstGeom prst="rect">
            <a:avLst/>
          </a:prstGeom>
        </p:spPr>
      </p:pic>
      <p:pic>
        <p:nvPicPr>
          <p:cNvPr id="5" name="圖片 4" descr="一張含有 文字, 螢幕擷取畫面, 圖表, 地圖 的圖片&#10;&#10;自動產生的描述">
            <a:extLst>
              <a:ext uri="{FF2B5EF4-FFF2-40B4-BE49-F238E27FC236}">
                <a16:creationId xmlns:a16="http://schemas.microsoft.com/office/drawing/2014/main" id="{33C05964-4803-6FD1-50B7-ED391F8C5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235" y="4180222"/>
            <a:ext cx="1448134" cy="2347662"/>
          </a:xfrm>
          <a:prstGeom prst="rect">
            <a:avLst/>
          </a:prstGeom>
        </p:spPr>
      </p:pic>
      <p:pic>
        <p:nvPicPr>
          <p:cNvPr id="6" name="圖片 5" descr="一張含有 文字, 地圖, 字型 的圖片&#10;&#10;自動產生的描述">
            <a:extLst>
              <a:ext uri="{FF2B5EF4-FFF2-40B4-BE49-F238E27FC236}">
                <a16:creationId xmlns:a16="http://schemas.microsoft.com/office/drawing/2014/main" id="{105621FD-B834-9E3B-908E-C97446B29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51" y="4176881"/>
            <a:ext cx="1495425" cy="2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9B0F2AC-8567-4D03-BFFC-653DB596C528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Application>Microsoft Office PowerPoint</Application>
  <PresentationFormat>寬螢幕</PresentationFormat>
  <Slides>15</Slides>
  <Notes>0</Notes>
  <HiddenSlides>0</HiddenSlide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17" baseType="lpstr">
      <vt:lpstr>Parallax</vt:lpstr>
      <vt:lpstr>Frame</vt:lpstr>
      <vt:lpstr>翻山越嶺小騎士~**</vt:lpstr>
      <vt:lpstr>大綱</vt:lpstr>
      <vt:lpstr>動機</vt:lpstr>
      <vt:lpstr>規劃及準備</vt:lpstr>
      <vt:lpstr>規劃及準備-食、衣</vt:lpstr>
      <vt:lpstr>規劃及準備-住</vt:lpstr>
      <vt:lpstr>規劃及準備-行(單車)</vt:lpstr>
      <vt:lpstr>規劃及準備-行(路線)</vt:lpstr>
      <vt:lpstr>規劃及準備-其他(體能訓練、道路駕駛)</vt:lpstr>
      <vt:lpstr>出發GO~第一天</vt:lpstr>
      <vt:lpstr>出發GO~第二天</vt:lpstr>
      <vt:lpstr>出發GO~抵達終點</vt:lpstr>
      <vt:lpstr>心得感想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mayday0928095790@yahoo.com.tw</cp:lastModifiedBy>
  <cp:revision>15</cp:revision>
  <dcterms:created xsi:type="dcterms:W3CDTF">2023-08-19T04:24:34Z</dcterms:created>
  <dcterms:modified xsi:type="dcterms:W3CDTF">2023-10-20T06:47:53Z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