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23B918C-A609-4BAD-B7C7-117DAE622844}" type="datetimeFigureOut">
              <a:rPr lang="zh-TW" altLang="en-US"/>
              <a:pPr>
                <a:defRPr/>
              </a:pPr>
              <a:t>2016/9/5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E9F1B6D-0F1D-43E8-85F8-0F32A657496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4137B-C99A-4183-AC95-EC1DC3C7BD6F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79FF3-D02F-4271-9E03-0CFF95FC48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9AE3D-F3CA-4A0E-9D69-6E6D7305B904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3521B-3710-4A5E-9A22-614359BC655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D5FDD-2515-4889-AD14-2EC9C21FD498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01654-908E-41B5-9411-4274417E2A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3E60B-1476-436F-915E-232DB0353701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9ACEC-6C15-4CCD-9197-094EC4F98AE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0C9B1-FF2A-42B6-ACAE-57B8C124DAA1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65001-1122-4AAB-9830-AD87957E616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BD8E6-6DF5-49D6-860A-2515238EC487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D7E84-8E29-44C3-B548-115E4796B7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A3433-8AA0-4765-94A9-7E1E7E149049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ADCB-DD67-40FC-B734-65442015FF0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CC50F-A16C-4D77-A1C2-4EB670822F2C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359FD-7152-4EF2-B9E5-32E4330F53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6961C-EEC7-424F-B244-74778F9E41A6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A7438-C55E-4486-93DC-3506A26883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CFB8B-42D2-46B1-A6C6-B9894627065B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83A86-7D58-4C0E-A430-4586CD8B2B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2DC2A-6571-4B19-A9E9-B304D43BA67B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6A6EF-20BC-43EA-84E5-A4FCFC2615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0CB869D-5176-4604-A9BF-593174865586}" type="datetime2">
              <a:rPr lang="zh-TW" altLang="en-US"/>
              <a:pPr>
                <a:defRPr/>
              </a:pPr>
              <a:t>2016年9月5日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C6B498D-21A4-441E-B59B-B36C6CC7566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 smtClean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-180975"/>
            <a:ext cx="9172576" cy="722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文字方塊 8"/>
          <p:cNvSpPr txBox="1">
            <a:spLocks noChangeArrowheads="1"/>
          </p:cNvSpPr>
          <p:nvPr/>
        </p:nvSpPr>
        <p:spPr bwMode="auto">
          <a:xfrm>
            <a:off x="4427538" y="3789363"/>
            <a:ext cx="30575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zh-TW" altLang="en-US" sz="3200" b="1">
                <a:latin typeface="微軟正黑體" pitchFamily="34" charset="-120"/>
                <a:ea typeface="微軟正黑體" pitchFamily="34" charset="-120"/>
              </a:rPr>
              <a:t>報告者：</a:t>
            </a:r>
          </a:p>
          <a:p>
            <a:pPr algn="ctr"/>
            <a:r>
              <a:rPr kumimoji="0" lang="zh-TW" altLang="en-US" sz="3200" b="1">
                <a:latin typeface="微軟正黑體" pitchFamily="34" charset="-120"/>
                <a:ea typeface="微軟正黑體" pitchFamily="34" charset="-120"/>
              </a:rPr>
              <a:t>五年孝班陳品睿</a:t>
            </a:r>
          </a:p>
        </p:txBody>
      </p:sp>
      <p:sp>
        <p:nvSpPr>
          <p:cNvPr id="11" name="矩形 10"/>
          <p:cNvSpPr/>
          <p:nvPr/>
        </p:nvSpPr>
        <p:spPr>
          <a:xfrm>
            <a:off x="4067944" y="523419"/>
            <a:ext cx="3417287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麥哲倫計畫：  我要成為</a:t>
            </a:r>
            <a:endParaRPr kumimoji="0" lang="en-US" altLang="zh-TW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小小房務員</a:t>
            </a:r>
            <a:endParaRPr kumimoji="0" lang="zh-TW" alt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11E865-E85E-4CD8-9E2E-FB920326D56B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文字方塊 4"/>
          <p:cNvSpPr txBox="1">
            <a:spLocks noChangeArrowheads="1"/>
          </p:cNvSpPr>
          <p:nvPr/>
        </p:nvSpPr>
        <p:spPr bwMode="auto">
          <a:xfrm>
            <a:off x="3197225" y="54927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材料與方法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85875" y="1285875"/>
            <a:ext cx="6553200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方法：</a:t>
            </a:r>
            <a:r>
              <a:rPr kumimoji="0" lang="en-US" altLang="zh-TW" sz="2800" b="1" dirty="0">
                <a:latin typeface="+mn-lt"/>
                <a:ea typeface="+mn-ea"/>
              </a:rPr>
              <a:t>   〈</a:t>
            </a:r>
            <a:r>
              <a:rPr kumimoji="0" lang="zh-TW" altLang="en-US" sz="2800" b="1" dirty="0">
                <a:latin typeface="+mn-lt"/>
                <a:ea typeface="+mn-ea"/>
              </a:rPr>
              <a:t>客人退房後</a:t>
            </a:r>
            <a:r>
              <a:rPr kumimoji="0" lang="en-US" altLang="zh-TW" sz="2800" b="1" dirty="0">
                <a:latin typeface="+mn-lt"/>
                <a:ea typeface="+mn-ea"/>
              </a:rPr>
              <a:t>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8.</a:t>
            </a:r>
            <a:r>
              <a:rPr kumimoji="0" lang="zh-TW" altLang="en-US" sz="2800" b="1" dirty="0">
                <a:latin typeface="+mn-lt"/>
                <a:ea typeface="+mn-ea"/>
              </a:rPr>
              <a:t>補床組及浴毛巾組。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9.</a:t>
            </a:r>
            <a:r>
              <a:rPr kumimoji="0" lang="zh-TW" altLang="en-US" sz="2800" b="1" dirty="0">
                <a:latin typeface="+mn-lt"/>
                <a:ea typeface="+mn-ea"/>
              </a:rPr>
              <a:t>協助鋪床。</a:t>
            </a:r>
          </a:p>
        </p:txBody>
      </p:sp>
      <p:sp>
        <p:nvSpPr>
          <p:cNvPr id="11271" name="文字方塊 3"/>
          <p:cNvSpPr txBox="1">
            <a:spLocks noChangeArrowheads="1"/>
          </p:cNvSpPr>
          <p:nvPr/>
        </p:nvSpPr>
        <p:spPr bwMode="auto">
          <a:xfrm>
            <a:off x="5857875" y="3357563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000" b="1"/>
              <a:t>補床組及浴巾組</a:t>
            </a:r>
          </a:p>
        </p:txBody>
      </p:sp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1285875"/>
            <a:ext cx="2562225" cy="2071688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27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786188"/>
            <a:ext cx="3143250" cy="2143125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274" name="文字方塊 11"/>
          <p:cNvSpPr txBox="1">
            <a:spLocks noChangeArrowheads="1"/>
          </p:cNvSpPr>
          <p:nvPr/>
        </p:nvSpPr>
        <p:spPr bwMode="auto">
          <a:xfrm>
            <a:off x="3571875" y="5929313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000" b="1"/>
              <a:t>協助鋪床與房間定位</a:t>
            </a: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3786188"/>
            <a:ext cx="1785938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38" y="3786188"/>
            <a:ext cx="1785937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6D49B-AA3E-472B-BB67-43B518CFE7E0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22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文字方塊 4"/>
          <p:cNvSpPr txBox="1">
            <a:spLocks noChangeArrowheads="1"/>
          </p:cNvSpPr>
          <p:nvPr/>
        </p:nvSpPr>
        <p:spPr bwMode="auto">
          <a:xfrm>
            <a:off x="3967163" y="549275"/>
            <a:ext cx="120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討論</a:t>
            </a:r>
          </a:p>
        </p:txBody>
      </p:sp>
      <p:sp>
        <p:nvSpPr>
          <p:cNvPr id="12294" name="文字方塊 5"/>
          <p:cNvSpPr txBox="1">
            <a:spLocks noChangeArrowheads="1"/>
          </p:cNvSpPr>
          <p:nvPr/>
        </p:nvSpPr>
        <p:spPr bwMode="auto">
          <a:xfrm>
            <a:off x="1295400" y="1484313"/>
            <a:ext cx="6553200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kumimoji="0" lang="zh-TW" altLang="en-US" sz="2800" b="1"/>
              <a:t>房務工作最重要的是速度與效率，必須在最短的時間內，做好所有的清潔與工作。</a:t>
            </a:r>
            <a:endParaRPr kumimoji="0" lang="en-US" altLang="zh-TW" sz="2800" b="1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kumimoji="0" lang="zh-TW" altLang="en-US" sz="2800" b="1"/>
              <a:t>房間整理有優先順序，必須按照流程來做，才不會遺漏工作。</a:t>
            </a:r>
            <a:endParaRPr kumimoji="0" lang="en-US" altLang="zh-TW" sz="2800" b="1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kumimoji="0" lang="zh-TW" altLang="en-US" sz="2800" b="1"/>
              <a:t>每次打掃完還是要在檢查一遍，看是否有遺漏的部份，例如地板還有頭髮</a:t>
            </a:r>
            <a:r>
              <a:rPr kumimoji="0" lang="en-US" altLang="zh-TW" sz="2800" b="1"/>
              <a:t>‧‧‧</a:t>
            </a:r>
            <a:r>
              <a:rPr kumimoji="0" lang="zh-TW" altLang="en-US" sz="2800" b="1"/>
              <a:t>等。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5E0C5-D65A-40C0-ADD8-0C20F00DDC4B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文字方塊 4"/>
          <p:cNvSpPr txBox="1">
            <a:spLocks noChangeArrowheads="1"/>
          </p:cNvSpPr>
          <p:nvPr/>
        </p:nvSpPr>
        <p:spPr bwMode="auto">
          <a:xfrm>
            <a:off x="3929063" y="357188"/>
            <a:ext cx="120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討論</a:t>
            </a: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071563"/>
            <a:ext cx="29083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1285875"/>
            <a:ext cx="2935288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38" y="1071563"/>
            <a:ext cx="2908300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" y="3786188"/>
            <a:ext cx="29083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13" y="4071938"/>
            <a:ext cx="29384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38" y="3786188"/>
            <a:ext cx="2938462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文字方塊 11"/>
          <p:cNvSpPr txBox="1">
            <a:spLocks noChangeArrowheads="1"/>
          </p:cNvSpPr>
          <p:nvPr/>
        </p:nvSpPr>
        <p:spPr bwMode="auto">
          <a:xfrm>
            <a:off x="3571875" y="3500438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客廳清潔整理前</a:t>
            </a:r>
          </a:p>
        </p:txBody>
      </p:sp>
      <p:sp>
        <p:nvSpPr>
          <p:cNvPr id="13325" name="文字方塊 12"/>
          <p:cNvSpPr txBox="1">
            <a:spLocks noChangeArrowheads="1"/>
          </p:cNvSpPr>
          <p:nvPr/>
        </p:nvSpPr>
        <p:spPr bwMode="auto">
          <a:xfrm>
            <a:off x="3714750" y="62865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客廳清潔整理後</a:t>
            </a: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B9823-91CF-43F5-A37A-2CE7AB0EC569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文字方塊 4"/>
          <p:cNvSpPr txBox="1">
            <a:spLocks noChangeArrowheads="1"/>
          </p:cNvSpPr>
          <p:nvPr/>
        </p:nvSpPr>
        <p:spPr bwMode="auto">
          <a:xfrm>
            <a:off x="4000500" y="428625"/>
            <a:ext cx="120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討論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285875"/>
            <a:ext cx="3571875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285875"/>
            <a:ext cx="3571875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8688" y="4000500"/>
            <a:ext cx="2857500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25" y="4000500"/>
            <a:ext cx="1495425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5" y="4000500"/>
            <a:ext cx="2786063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7" name="文字方塊 10"/>
          <p:cNvSpPr txBox="1">
            <a:spLocks noChangeArrowheads="1"/>
          </p:cNvSpPr>
          <p:nvPr/>
        </p:nvSpPr>
        <p:spPr bwMode="auto">
          <a:xfrm>
            <a:off x="3714750" y="3500438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現代房整理前</a:t>
            </a:r>
          </a:p>
        </p:txBody>
      </p:sp>
      <p:sp>
        <p:nvSpPr>
          <p:cNvPr id="14348" name="文字方塊 11"/>
          <p:cNvSpPr txBox="1">
            <a:spLocks noChangeArrowheads="1"/>
          </p:cNvSpPr>
          <p:nvPr/>
        </p:nvSpPr>
        <p:spPr bwMode="auto">
          <a:xfrm>
            <a:off x="3714750" y="6215063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現代房整理後</a:t>
            </a: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422BC-2F42-42CE-8082-BDFDB0E34742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文字方塊 4"/>
          <p:cNvSpPr txBox="1">
            <a:spLocks noChangeArrowheads="1"/>
          </p:cNvSpPr>
          <p:nvPr/>
        </p:nvSpPr>
        <p:spPr bwMode="auto">
          <a:xfrm>
            <a:off x="4000500" y="428625"/>
            <a:ext cx="120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討論</a:t>
            </a:r>
          </a:p>
        </p:txBody>
      </p:sp>
      <p:sp>
        <p:nvSpPr>
          <p:cNvPr id="15366" name="文字方塊 10"/>
          <p:cNvSpPr txBox="1">
            <a:spLocks noChangeArrowheads="1"/>
          </p:cNvSpPr>
          <p:nvPr/>
        </p:nvSpPr>
        <p:spPr bwMode="auto">
          <a:xfrm>
            <a:off x="3714750" y="3500438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典雅房整理前</a:t>
            </a:r>
          </a:p>
        </p:txBody>
      </p:sp>
      <p:sp>
        <p:nvSpPr>
          <p:cNvPr id="15367" name="文字方塊 11"/>
          <p:cNvSpPr txBox="1">
            <a:spLocks noChangeArrowheads="1"/>
          </p:cNvSpPr>
          <p:nvPr/>
        </p:nvSpPr>
        <p:spPr bwMode="auto">
          <a:xfrm>
            <a:off x="3714750" y="6215063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典雅房整理後</a:t>
            </a: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1285875"/>
            <a:ext cx="3571875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4000500"/>
            <a:ext cx="3571875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4000500"/>
            <a:ext cx="1990725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7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0" y="1285875"/>
            <a:ext cx="2000250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4F9A2-4DA2-4AF1-ADE1-6F36EFFAFA7F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文字方塊 4"/>
          <p:cNvSpPr txBox="1">
            <a:spLocks noChangeArrowheads="1"/>
          </p:cNvSpPr>
          <p:nvPr/>
        </p:nvSpPr>
        <p:spPr bwMode="auto">
          <a:xfrm>
            <a:off x="4000500" y="428625"/>
            <a:ext cx="120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討論</a:t>
            </a:r>
          </a:p>
        </p:txBody>
      </p:sp>
      <p:sp>
        <p:nvSpPr>
          <p:cNvPr id="16390" name="文字方塊 10"/>
          <p:cNvSpPr txBox="1">
            <a:spLocks noChangeArrowheads="1"/>
          </p:cNvSpPr>
          <p:nvPr/>
        </p:nvSpPr>
        <p:spPr bwMode="auto">
          <a:xfrm>
            <a:off x="3714750" y="3500438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鄉村房整理前</a:t>
            </a:r>
          </a:p>
        </p:txBody>
      </p:sp>
      <p:sp>
        <p:nvSpPr>
          <p:cNvPr id="16391" name="文字方塊 11"/>
          <p:cNvSpPr txBox="1">
            <a:spLocks noChangeArrowheads="1"/>
          </p:cNvSpPr>
          <p:nvPr/>
        </p:nvSpPr>
        <p:spPr bwMode="auto">
          <a:xfrm>
            <a:off x="3714750" y="6215063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鄉村房整理後</a:t>
            </a:r>
          </a:p>
        </p:txBody>
      </p:sp>
      <p:pic>
        <p:nvPicPr>
          <p:cNvPr id="163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63" y="1285875"/>
            <a:ext cx="3643312" cy="2143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1285875"/>
            <a:ext cx="2071687" cy="2143125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0" y="4000500"/>
            <a:ext cx="3571875" cy="2143125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3" y="4000500"/>
            <a:ext cx="2111375" cy="2147888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6BDAF3-BFF1-4F31-8DE6-8998E5688AE7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文字方塊 4"/>
          <p:cNvSpPr txBox="1">
            <a:spLocks noChangeArrowheads="1"/>
          </p:cNvSpPr>
          <p:nvPr/>
        </p:nvSpPr>
        <p:spPr bwMode="auto">
          <a:xfrm>
            <a:off x="4000500" y="428625"/>
            <a:ext cx="120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討論</a:t>
            </a:r>
          </a:p>
        </p:txBody>
      </p:sp>
      <p:sp>
        <p:nvSpPr>
          <p:cNvPr id="17414" name="文字方塊 10"/>
          <p:cNvSpPr txBox="1">
            <a:spLocks noChangeArrowheads="1"/>
          </p:cNvSpPr>
          <p:nvPr/>
        </p:nvSpPr>
        <p:spPr bwMode="auto">
          <a:xfrm>
            <a:off x="3714750" y="3500438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工業房整理前</a:t>
            </a:r>
          </a:p>
        </p:txBody>
      </p:sp>
      <p:sp>
        <p:nvSpPr>
          <p:cNvPr id="17415" name="文字方塊 11"/>
          <p:cNvSpPr txBox="1">
            <a:spLocks noChangeArrowheads="1"/>
          </p:cNvSpPr>
          <p:nvPr/>
        </p:nvSpPr>
        <p:spPr bwMode="auto">
          <a:xfrm>
            <a:off x="3714750" y="6215063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/>
              <a:t>工業房整理後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285875"/>
            <a:ext cx="4000500" cy="2143125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1285875"/>
            <a:ext cx="2071687" cy="2143125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4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38" y="4000500"/>
            <a:ext cx="4024312" cy="2160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3" y="4000500"/>
            <a:ext cx="2071687" cy="2138363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67CE0-C42F-4530-A9A3-1D155FD692F0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文字方塊 4"/>
          <p:cNvSpPr txBox="1">
            <a:spLocks noChangeArrowheads="1"/>
          </p:cNvSpPr>
          <p:nvPr/>
        </p:nvSpPr>
        <p:spPr bwMode="auto">
          <a:xfrm>
            <a:off x="3967163" y="549275"/>
            <a:ext cx="120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4000" b="1"/>
              <a:t>結論</a:t>
            </a:r>
            <a:endParaRPr kumimoji="0" lang="zh-TW" altLang="en-US" sz="4000" b="1"/>
          </a:p>
        </p:txBody>
      </p:sp>
      <p:sp>
        <p:nvSpPr>
          <p:cNvPr id="18438" name="文字方塊 5"/>
          <p:cNvSpPr txBox="1">
            <a:spLocks noChangeArrowheads="1"/>
          </p:cNvSpPr>
          <p:nvPr/>
        </p:nvSpPr>
        <p:spPr bwMode="auto">
          <a:xfrm>
            <a:off x="928688" y="1484313"/>
            <a:ext cx="72151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zh-TW" altLang="en-US" sz="2800" b="1"/>
              <a:t>   好的民宿要有好的房務品質。房務員是民</a:t>
            </a:r>
            <a:endParaRPr lang="en-US" altLang="zh-TW" sz="2800" b="1"/>
          </a:p>
          <a:p>
            <a:r>
              <a:rPr lang="zh-TW" altLang="en-US" sz="2800" b="1"/>
              <a:t>     宿成功的幕後功臣之一，也是民宿的無名  </a:t>
            </a:r>
            <a:endParaRPr lang="en-US" altLang="zh-TW" sz="2800" b="1"/>
          </a:p>
          <a:p>
            <a:r>
              <a:rPr lang="zh-TW" altLang="en-US" sz="2800" b="1"/>
              <a:t>     英雄，由於房務員默默的辛勤付出，才能</a:t>
            </a:r>
            <a:endParaRPr lang="en-US" altLang="zh-TW" sz="2800" b="1"/>
          </a:p>
          <a:p>
            <a:r>
              <a:rPr lang="zh-TW" altLang="en-US" sz="2800" b="1"/>
              <a:t>     呈現最整齊清潔的環境，使每一個來到民</a:t>
            </a:r>
            <a:endParaRPr lang="en-US" altLang="zh-TW" sz="2800" b="1"/>
          </a:p>
          <a:p>
            <a:r>
              <a:rPr lang="zh-TW" altLang="en-US" sz="2800" b="1"/>
              <a:t>     宿的客人都能感到溫馨舒適。</a:t>
            </a:r>
            <a:endParaRPr lang="en-US" altLang="zh-TW" sz="2800" b="1"/>
          </a:p>
          <a:p>
            <a:pPr>
              <a:buFont typeface="Arial" charset="0"/>
              <a:buChar char="•"/>
            </a:pPr>
            <a:r>
              <a:rPr lang="zh-TW" altLang="en-US" sz="2800" b="1"/>
              <a:t>    這次的麥哲倫計劃讓我學到許多，父母親 </a:t>
            </a:r>
            <a:endParaRPr lang="en-US" altLang="zh-TW" sz="2800" b="1"/>
          </a:p>
          <a:p>
            <a:r>
              <a:rPr lang="zh-TW" altLang="en-US" sz="2800" b="1"/>
              <a:t>     工作賺來的錢都是得來不易。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1E8E32-DF23-4ACC-9B9C-EB19091FA792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8B2B7-68A7-4DD2-83D2-252CC607069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2071670" y="2643182"/>
            <a:ext cx="503214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謝謝大家的參與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07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文字方塊 4"/>
          <p:cNvSpPr txBox="1">
            <a:spLocks noChangeArrowheads="1"/>
          </p:cNvSpPr>
          <p:nvPr/>
        </p:nvSpPr>
        <p:spPr bwMode="auto">
          <a:xfrm>
            <a:off x="3967163" y="549275"/>
            <a:ext cx="1209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前言</a:t>
            </a:r>
          </a:p>
        </p:txBody>
      </p:sp>
      <p:sp>
        <p:nvSpPr>
          <p:cNvPr id="3078" name="文字方塊 5"/>
          <p:cNvSpPr txBox="1">
            <a:spLocks noChangeArrowheads="1"/>
          </p:cNvSpPr>
          <p:nvPr/>
        </p:nvSpPr>
        <p:spPr bwMode="auto">
          <a:xfrm>
            <a:off x="1295400" y="1557338"/>
            <a:ext cx="655320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kumimoji="0" lang="zh-TW" altLang="en-US" sz="2800" b="1"/>
              <a:t>政黨輪替後，陸客客源減少，民宿的生意受到很大的衝擊。</a:t>
            </a:r>
            <a:endParaRPr kumimoji="0" lang="en-US" altLang="zh-TW" sz="2800" b="1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kumimoji="0" lang="zh-TW" altLang="en-US" sz="2800" b="1"/>
              <a:t>所以無法繼續請房務員阿姨來清潔與打掃民宿。</a:t>
            </a:r>
            <a:endParaRPr kumimoji="0" lang="en-US" altLang="zh-TW" sz="2800" b="1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kumimoji="0" lang="zh-TW" altLang="en-US" sz="2800" b="1"/>
              <a:t>媽媽打掃的滿身是汗，辛苦的樣子，讓我和弟弟非常的不捨。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B23DA6-450C-4F98-96E3-3CCD819518A7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文字方塊 4"/>
          <p:cNvSpPr txBox="1">
            <a:spLocks noChangeArrowheads="1"/>
          </p:cNvSpPr>
          <p:nvPr/>
        </p:nvSpPr>
        <p:spPr bwMode="auto">
          <a:xfrm>
            <a:off x="3197225" y="54927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材料與方法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85875" y="1285875"/>
            <a:ext cx="6553200" cy="4262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材料：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1.</a:t>
            </a:r>
            <a:r>
              <a:rPr kumimoji="0" lang="zh-TW" altLang="en-US" sz="2800" b="1" dirty="0">
                <a:latin typeface="+mn-lt"/>
                <a:ea typeface="+mn-ea"/>
              </a:rPr>
              <a:t>清潔用具：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        掃把、拖把、清潔劑、抹布、菜瓜布、  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    </a:t>
            </a:r>
            <a:r>
              <a:rPr kumimoji="0" lang="zh-TW" altLang="en-US" sz="2800" b="1" dirty="0">
                <a:latin typeface="+mn-lt"/>
                <a:ea typeface="+mn-ea"/>
              </a:rPr>
              <a:t>洗碗精、芬香劑、垃圾袋、吸塵器、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    </a:t>
            </a:r>
            <a:r>
              <a:rPr kumimoji="0" lang="zh-TW" altLang="en-US" sz="2800" b="1" dirty="0">
                <a:latin typeface="+mn-lt"/>
                <a:ea typeface="+mn-ea"/>
              </a:rPr>
              <a:t>塑膠手套、污衣袋、膠黏式手把。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2.</a:t>
            </a:r>
            <a:r>
              <a:rPr kumimoji="0" lang="zh-TW" altLang="en-US" sz="2800" b="1" dirty="0">
                <a:latin typeface="+mn-lt"/>
                <a:ea typeface="+mn-ea"/>
              </a:rPr>
              <a:t>衛浴備品：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    </a:t>
            </a:r>
            <a:r>
              <a:rPr kumimoji="0" lang="zh-TW" altLang="en-US" sz="2800" b="1" dirty="0">
                <a:latin typeface="+mn-lt"/>
                <a:ea typeface="+mn-ea"/>
              </a:rPr>
              <a:t>牙刷、香皂、刮鬍刀、浴帽、洗髮精、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    </a:t>
            </a:r>
            <a:r>
              <a:rPr kumimoji="0" lang="zh-TW" altLang="en-US" sz="2800" b="1" dirty="0">
                <a:latin typeface="+mn-lt"/>
                <a:ea typeface="+mn-ea"/>
              </a:rPr>
              <a:t>沐浴乳、衛生紙、漱口杯。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E43EB-BFF6-4585-BA1C-DAC5CE723CEB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51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文字方塊 4"/>
          <p:cNvSpPr txBox="1">
            <a:spLocks noChangeArrowheads="1"/>
          </p:cNvSpPr>
          <p:nvPr/>
        </p:nvSpPr>
        <p:spPr bwMode="auto">
          <a:xfrm>
            <a:off x="3197225" y="54927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材料與方法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85875" y="1285875"/>
            <a:ext cx="655320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材料：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3.</a:t>
            </a:r>
            <a:r>
              <a:rPr kumimoji="0" lang="zh-TW" altLang="en-US" sz="2800" b="1" dirty="0">
                <a:latin typeface="+mn-lt"/>
                <a:ea typeface="+mn-ea"/>
              </a:rPr>
              <a:t>房間備品：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   </a:t>
            </a:r>
            <a:r>
              <a:rPr kumimoji="0" lang="zh-TW" altLang="en-US" sz="2800" b="1" dirty="0">
                <a:latin typeface="+mn-lt"/>
                <a:ea typeface="+mn-ea"/>
              </a:rPr>
              <a:t>被套、床套、枕頭套、毛巾、浴巾、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   </a:t>
            </a:r>
            <a:r>
              <a:rPr kumimoji="0" lang="zh-TW" altLang="en-US" sz="2800" b="1" dirty="0">
                <a:latin typeface="+mn-lt"/>
                <a:ea typeface="+mn-ea"/>
              </a:rPr>
              <a:t>腳踏墊、礦泉水、咖啡包、茶包、馬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    </a:t>
            </a:r>
            <a:r>
              <a:rPr kumimoji="0" lang="zh-TW" altLang="en-US" sz="2800" b="1" dirty="0">
                <a:latin typeface="+mn-lt"/>
                <a:ea typeface="+mn-ea"/>
              </a:rPr>
              <a:t>克杯、攪拌棒。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3D1B5-C376-4BD2-9E03-96F485A4653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文字方塊 4"/>
          <p:cNvSpPr txBox="1">
            <a:spLocks noChangeArrowheads="1"/>
          </p:cNvSpPr>
          <p:nvPr/>
        </p:nvSpPr>
        <p:spPr bwMode="auto">
          <a:xfrm>
            <a:off x="3197225" y="54927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材料與方法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85875" y="1285875"/>
            <a:ext cx="65532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方法：</a:t>
            </a:r>
            <a:r>
              <a:rPr kumimoji="0" lang="en-US" altLang="zh-TW" sz="2800" b="1" dirty="0">
                <a:latin typeface="+mn-lt"/>
                <a:ea typeface="+mn-ea"/>
              </a:rPr>
              <a:t>   〈</a:t>
            </a:r>
            <a:r>
              <a:rPr kumimoji="0" lang="zh-TW" altLang="en-US" sz="2800" b="1" dirty="0">
                <a:latin typeface="+mn-lt"/>
                <a:ea typeface="+mn-ea"/>
              </a:rPr>
              <a:t>客人退房後</a:t>
            </a:r>
            <a:r>
              <a:rPr kumimoji="0" lang="en-US" altLang="zh-TW" sz="2800" b="1" dirty="0">
                <a:latin typeface="+mn-lt"/>
                <a:ea typeface="+mn-ea"/>
              </a:rPr>
              <a:t>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1.</a:t>
            </a:r>
            <a:r>
              <a:rPr kumimoji="0" lang="zh-TW" altLang="en-US" sz="2800" b="1" dirty="0">
                <a:latin typeface="+mn-lt"/>
                <a:ea typeface="+mn-ea"/>
              </a:rPr>
              <a:t>將所有門窗打開，讓空氣流通，並檢查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</a:t>
            </a:r>
            <a:r>
              <a:rPr kumimoji="0" lang="zh-TW" altLang="en-US" sz="2800" b="1" dirty="0">
                <a:latin typeface="+mn-lt"/>
                <a:ea typeface="+mn-ea"/>
              </a:rPr>
              <a:t>是否有客人遺留物品。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2.</a:t>
            </a:r>
            <a:r>
              <a:rPr kumimoji="0" lang="zh-TW" altLang="en-US" sz="2800" b="1" dirty="0">
                <a:latin typeface="+mn-lt"/>
                <a:ea typeface="+mn-ea"/>
              </a:rPr>
              <a:t>收所有公共區域及房間內的垃圾。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800" b="1" dirty="0">
              <a:latin typeface="+mn-lt"/>
              <a:ea typeface="+mn-ea"/>
            </a:endParaRPr>
          </a:p>
        </p:txBody>
      </p:sp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3429000"/>
            <a:ext cx="2214563" cy="2751138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5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3" y="3429000"/>
            <a:ext cx="2143125" cy="2755900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153" name="文字方塊 3"/>
          <p:cNvSpPr txBox="1">
            <a:spLocks noChangeArrowheads="1"/>
          </p:cNvSpPr>
          <p:nvPr/>
        </p:nvSpPr>
        <p:spPr bwMode="auto">
          <a:xfrm>
            <a:off x="2071688" y="6215063"/>
            <a:ext cx="1209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000" b="1"/>
              <a:t>收拾垃圾</a:t>
            </a:r>
          </a:p>
        </p:txBody>
      </p:sp>
      <p:sp>
        <p:nvSpPr>
          <p:cNvPr id="6154" name="文字方塊 9"/>
          <p:cNvSpPr txBox="1">
            <a:spLocks noChangeArrowheads="1"/>
          </p:cNvSpPr>
          <p:nvPr/>
        </p:nvSpPr>
        <p:spPr bwMode="auto">
          <a:xfrm>
            <a:off x="5302250" y="6191250"/>
            <a:ext cx="1466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000" b="1"/>
              <a:t>垃圾袋鋪好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3429000"/>
            <a:ext cx="2143125" cy="27860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89A067-173C-4C14-80D4-90D75C24BE26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文字方塊 4"/>
          <p:cNvSpPr txBox="1">
            <a:spLocks noChangeArrowheads="1"/>
          </p:cNvSpPr>
          <p:nvPr/>
        </p:nvSpPr>
        <p:spPr bwMode="auto">
          <a:xfrm>
            <a:off x="3197225" y="54927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材料與方法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85875" y="1285875"/>
            <a:ext cx="65532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方法：</a:t>
            </a:r>
            <a:r>
              <a:rPr kumimoji="0" lang="en-US" altLang="zh-TW" sz="2800" b="1" dirty="0">
                <a:latin typeface="+mn-lt"/>
                <a:ea typeface="+mn-ea"/>
              </a:rPr>
              <a:t>   〈</a:t>
            </a:r>
            <a:r>
              <a:rPr kumimoji="0" lang="zh-TW" altLang="en-US" sz="2800" b="1" dirty="0">
                <a:latin typeface="+mn-lt"/>
                <a:ea typeface="+mn-ea"/>
              </a:rPr>
              <a:t>客人退房後</a:t>
            </a:r>
            <a:r>
              <a:rPr kumimoji="0" lang="en-US" altLang="zh-TW" sz="2800" b="1" dirty="0">
                <a:latin typeface="+mn-lt"/>
                <a:ea typeface="+mn-ea"/>
              </a:rPr>
              <a:t>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3.</a:t>
            </a:r>
            <a:r>
              <a:rPr kumimoji="0" lang="zh-TW" altLang="en-US" sz="2800" b="1" dirty="0">
                <a:latin typeface="+mn-lt"/>
                <a:ea typeface="+mn-ea"/>
              </a:rPr>
              <a:t>檢查設備、備品器具是否有短缺或故障，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</a:t>
            </a:r>
            <a:r>
              <a:rPr kumimoji="0" lang="zh-TW" altLang="en-US" sz="2800" b="1" dirty="0">
                <a:latin typeface="+mn-lt"/>
                <a:ea typeface="+mn-ea"/>
              </a:rPr>
              <a:t>例如：燈炮不亮，告知媽媽情況。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4.</a:t>
            </a:r>
            <a:r>
              <a:rPr kumimoji="0" lang="zh-TW" altLang="en-US" sz="2800" b="1" dirty="0">
                <a:latin typeface="+mn-lt"/>
                <a:ea typeface="+mn-ea"/>
              </a:rPr>
              <a:t>擦拭桌椅、客廳茶几、沙發及地毯清潔。</a:t>
            </a:r>
          </a:p>
        </p:txBody>
      </p:sp>
      <p:sp>
        <p:nvSpPr>
          <p:cNvPr id="7175" name="文字方塊 3"/>
          <p:cNvSpPr txBox="1">
            <a:spLocks noChangeArrowheads="1"/>
          </p:cNvSpPr>
          <p:nvPr/>
        </p:nvSpPr>
        <p:spPr bwMode="auto">
          <a:xfrm>
            <a:off x="2106613" y="6191250"/>
            <a:ext cx="1979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000" b="1"/>
              <a:t>客廳清潔與整理</a:t>
            </a:r>
          </a:p>
        </p:txBody>
      </p:sp>
      <p:sp>
        <p:nvSpPr>
          <p:cNvPr id="7176" name="文字方塊 9"/>
          <p:cNvSpPr txBox="1">
            <a:spLocks noChangeArrowheads="1"/>
          </p:cNvSpPr>
          <p:nvPr/>
        </p:nvSpPr>
        <p:spPr bwMode="auto">
          <a:xfrm>
            <a:off x="5057775" y="619125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000" b="1"/>
              <a:t>餐廳清潔與整理</a:t>
            </a:r>
          </a:p>
        </p:txBody>
      </p:sp>
      <p:pic>
        <p:nvPicPr>
          <p:cNvPr id="717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3500438"/>
            <a:ext cx="2808288" cy="2700337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00438"/>
            <a:ext cx="2808287" cy="2700337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17075-3D0A-4EB2-95FE-916814D4AAA2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文字方塊 4"/>
          <p:cNvSpPr txBox="1">
            <a:spLocks noChangeArrowheads="1"/>
          </p:cNvSpPr>
          <p:nvPr/>
        </p:nvSpPr>
        <p:spPr bwMode="auto">
          <a:xfrm>
            <a:off x="3197225" y="54927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材料與方法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85875" y="1285875"/>
            <a:ext cx="6553200" cy="1316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方法：</a:t>
            </a:r>
            <a:r>
              <a:rPr kumimoji="0" lang="en-US" altLang="zh-TW" sz="2800" b="1" dirty="0">
                <a:latin typeface="+mn-lt"/>
                <a:ea typeface="+mn-ea"/>
              </a:rPr>
              <a:t>   〈</a:t>
            </a:r>
            <a:r>
              <a:rPr kumimoji="0" lang="zh-TW" altLang="en-US" sz="2800" b="1" dirty="0">
                <a:latin typeface="+mn-lt"/>
                <a:ea typeface="+mn-ea"/>
              </a:rPr>
              <a:t>客人退房後</a:t>
            </a:r>
            <a:r>
              <a:rPr kumimoji="0" lang="en-US" altLang="zh-TW" sz="2800" b="1" dirty="0">
                <a:latin typeface="+mn-lt"/>
                <a:ea typeface="+mn-ea"/>
              </a:rPr>
              <a:t>〉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5.</a:t>
            </a:r>
            <a:r>
              <a:rPr kumimoji="0" lang="zh-TW" altLang="en-US" sz="2800" b="1" dirty="0">
                <a:latin typeface="+mn-lt"/>
                <a:ea typeface="+mn-ea"/>
              </a:rPr>
              <a:t>收集使用過的床組及布巾並收到污衣袋。</a:t>
            </a:r>
          </a:p>
        </p:txBody>
      </p:sp>
      <p:sp>
        <p:nvSpPr>
          <p:cNvPr id="8199" name="文字方塊 3"/>
          <p:cNvSpPr txBox="1">
            <a:spLocks noChangeArrowheads="1"/>
          </p:cNvSpPr>
          <p:nvPr/>
        </p:nvSpPr>
        <p:spPr bwMode="auto">
          <a:xfrm>
            <a:off x="2813050" y="5589588"/>
            <a:ext cx="3517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000" b="1"/>
              <a:t>用過的床組及布巾收到污衣袋</a:t>
            </a:r>
          </a:p>
        </p:txBody>
      </p:sp>
      <p:pic>
        <p:nvPicPr>
          <p:cNvPr id="82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06688"/>
            <a:ext cx="3024187" cy="2882900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88" y="2714625"/>
            <a:ext cx="3000375" cy="2857500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A53138-C0CD-4829-B66B-A2A37F978EFD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文字方塊 4"/>
          <p:cNvSpPr txBox="1">
            <a:spLocks noChangeArrowheads="1"/>
          </p:cNvSpPr>
          <p:nvPr/>
        </p:nvSpPr>
        <p:spPr bwMode="auto">
          <a:xfrm>
            <a:off x="3197225" y="54927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材料與方法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85875" y="1285875"/>
            <a:ext cx="6553200" cy="160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方法：</a:t>
            </a:r>
            <a:r>
              <a:rPr kumimoji="0" lang="en-US" altLang="zh-TW" sz="2800" b="1" dirty="0">
                <a:latin typeface="+mn-lt"/>
                <a:ea typeface="+mn-ea"/>
              </a:rPr>
              <a:t>   〈</a:t>
            </a:r>
            <a:r>
              <a:rPr kumimoji="0" lang="zh-TW" altLang="en-US" sz="2800" b="1" dirty="0">
                <a:latin typeface="+mn-lt"/>
                <a:ea typeface="+mn-ea"/>
              </a:rPr>
              <a:t>客人退房後</a:t>
            </a:r>
            <a:r>
              <a:rPr kumimoji="0" lang="en-US" altLang="zh-TW" sz="2800" b="1" dirty="0">
                <a:latin typeface="+mn-lt"/>
                <a:ea typeface="+mn-ea"/>
              </a:rPr>
              <a:t>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6.</a:t>
            </a:r>
            <a:r>
              <a:rPr kumimoji="0" lang="zh-TW" altLang="en-US" sz="2800" b="1" dirty="0">
                <a:latin typeface="+mn-lt"/>
                <a:ea typeface="+mn-ea"/>
              </a:rPr>
              <a:t>陽台及花園的維護與整理，例如：澆水、</a:t>
            </a:r>
            <a:endParaRPr kumimoji="0" lang="en-US" altLang="zh-TW" sz="2800" b="1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   </a:t>
            </a:r>
            <a:r>
              <a:rPr kumimoji="0" lang="zh-TW" altLang="en-US" sz="2800" b="1" dirty="0">
                <a:latin typeface="+mn-lt"/>
                <a:ea typeface="+mn-ea"/>
              </a:rPr>
              <a:t>拔除雜草、煙蒂撿拾。</a:t>
            </a:r>
          </a:p>
        </p:txBody>
      </p:sp>
      <p:sp>
        <p:nvSpPr>
          <p:cNvPr id="9223" name="文字方塊 3"/>
          <p:cNvSpPr txBox="1">
            <a:spLocks noChangeArrowheads="1"/>
          </p:cNvSpPr>
          <p:nvPr/>
        </p:nvSpPr>
        <p:spPr bwMode="auto">
          <a:xfrm>
            <a:off x="3581400" y="5629275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000" b="1"/>
              <a:t>澆水及煙蒂撿拾</a:t>
            </a:r>
          </a:p>
        </p:txBody>
      </p:sp>
      <p:pic>
        <p:nvPicPr>
          <p:cNvPr id="92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2870200"/>
            <a:ext cx="2773363" cy="2687638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138" y="2863850"/>
            <a:ext cx="2773362" cy="2693988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F92B42-6A2F-4A09-8A98-C22B20AC36AF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文字方塊 4"/>
          <p:cNvSpPr txBox="1">
            <a:spLocks noChangeArrowheads="1"/>
          </p:cNvSpPr>
          <p:nvPr/>
        </p:nvSpPr>
        <p:spPr bwMode="auto">
          <a:xfrm>
            <a:off x="3197225" y="549275"/>
            <a:ext cx="2749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4000" b="1"/>
              <a:t>材料與方法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85875" y="1285875"/>
            <a:ext cx="6553200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latin typeface="+mn-lt"/>
                <a:ea typeface="+mn-ea"/>
              </a:rPr>
              <a:t>方法：</a:t>
            </a:r>
            <a:r>
              <a:rPr kumimoji="0" lang="en-US" altLang="zh-TW" sz="2800" b="1" dirty="0">
                <a:latin typeface="+mn-lt"/>
                <a:ea typeface="+mn-ea"/>
              </a:rPr>
              <a:t>   〈</a:t>
            </a:r>
            <a:r>
              <a:rPr kumimoji="0" lang="zh-TW" altLang="en-US" sz="2800" b="1" dirty="0">
                <a:latin typeface="+mn-lt"/>
                <a:ea typeface="+mn-ea"/>
              </a:rPr>
              <a:t>客人退房後</a:t>
            </a:r>
            <a:r>
              <a:rPr kumimoji="0" lang="en-US" altLang="zh-TW" sz="2800" b="1" dirty="0">
                <a:latin typeface="+mn-lt"/>
                <a:ea typeface="+mn-ea"/>
              </a:rPr>
              <a:t>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latin typeface="+mn-lt"/>
                <a:ea typeface="+mn-ea"/>
              </a:rPr>
              <a:t>7.</a:t>
            </a:r>
            <a:r>
              <a:rPr kumimoji="0" lang="zh-TW" altLang="en-US" sz="2800" b="1" dirty="0">
                <a:latin typeface="+mn-lt"/>
                <a:ea typeface="+mn-ea"/>
              </a:rPr>
              <a:t>補充備品，例如：牙刷、香皂</a:t>
            </a:r>
            <a:r>
              <a:rPr kumimoji="0" lang="en-US" altLang="zh-TW" sz="2800" b="1" dirty="0">
                <a:latin typeface="+mn-lt"/>
                <a:ea typeface="+mn-ea"/>
              </a:rPr>
              <a:t>‧‧‧</a:t>
            </a:r>
            <a:r>
              <a:rPr kumimoji="0" lang="zh-TW" altLang="en-US" sz="2800" b="1" dirty="0">
                <a:latin typeface="+mn-lt"/>
                <a:ea typeface="+mn-ea"/>
              </a:rPr>
              <a:t>等。</a:t>
            </a:r>
          </a:p>
        </p:txBody>
      </p:sp>
      <p:sp>
        <p:nvSpPr>
          <p:cNvPr id="10247" name="文字方塊 3"/>
          <p:cNvSpPr txBox="1">
            <a:spLocks noChangeArrowheads="1"/>
          </p:cNvSpPr>
          <p:nvPr/>
        </p:nvSpPr>
        <p:spPr bwMode="auto">
          <a:xfrm>
            <a:off x="2813050" y="5616575"/>
            <a:ext cx="3517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000" b="1"/>
              <a:t>衛浴備品及茶水杯組擺放定位</a:t>
            </a:r>
          </a:p>
        </p:txBody>
      </p:sp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2714625"/>
            <a:ext cx="3586162" cy="285750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714625"/>
            <a:ext cx="3586162" cy="2843213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A7302-69C3-4949-8807-94A5F1B422D6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665</Words>
  <Application>Microsoft Office PowerPoint</Application>
  <PresentationFormat>如螢幕大小 (4:3)</PresentationFormat>
  <Paragraphs>103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Calibri</vt:lpstr>
      <vt:lpstr>新細明體</vt:lpstr>
      <vt:lpstr>Arial</vt:lpstr>
      <vt:lpstr>微軟正黑體</vt:lpstr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</vt:vector>
  </TitlesOfParts>
  <Company>Tzuchi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hp</dc:creator>
  <cp:lastModifiedBy>aa</cp:lastModifiedBy>
  <cp:revision>32</cp:revision>
  <dcterms:created xsi:type="dcterms:W3CDTF">2016-09-04T11:04:51Z</dcterms:created>
  <dcterms:modified xsi:type="dcterms:W3CDTF">2016-09-05T02:28:44Z</dcterms:modified>
</cp:coreProperties>
</file>