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E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F6778-61A4-4BFA-A90B-7760489226E9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C5D35-F061-4DE6-A767-887CB69974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8395-A156-4103-8BD6-21128B64036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3C96-1145-492E-BC5A-C529A63AD4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112835"/>
          </a:xfrm>
        </p:spPr>
        <p:txBody>
          <a:bodyPr>
            <a:noAutofit/>
          </a:bodyPr>
          <a:lstStyle/>
          <a:p>
            <a:r>
              <a:rPr kumimoji="0" lang="zh-TW" altLang="en-US" sz="6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麥哲倫探索築夢</a:t>
            </a:r>
            <a:r>
              <a:rPr kumimoji="0" lang="zh-TW" altLang="en-US" sz="6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計畫</a:t>
            </a:r>
            <a:r>
              <a:rPr kumimoji="0" lang="en-US" altLang="zh-TW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4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培養品格素養</a:t>
            </a:r>
            <a:r>
              <a:rPr lang="en-US" altLang="zh-TW" sz="4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4500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6670366" cy="1752600"/>
          </a:xfrm>
        </p:spPr>
        <p:txBody>
          <a:bodyPr/>
          <a:lstStyle/>
          <a:p>
            <a:pPr defTabSz="449263">
              <a:spcBef>
                <a:spcPts val="7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dirty="0">
                <a:solidFill>
                  <a:srgbClr val="775F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班  </a:t>
            </a:r>
            <a:r>
              <a:rPr lang="en-US" sz="4400" b="1" dirty="0" err="1">
                <a:solidFill>
                  <a:srgbClr val="775F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級：二年忠班</a:t>
            </a:r>
            <a:r>
              <a:rPr lang="en-US" sz="4400" b="1" dirty="0">
                <a:solidFill>
                  <a:srgbClr val="775F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en-US" sz="4400" b="1" dirty="0" smtClean="0">
              <a:solidFill>
                <a:srgbClr val="775F5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dirty="0" err="1" smtClean="0">
                <a:solidFill>
                  <a:srgbClr val="775F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報告者</a:t>
            </a:r>
            <a:r>
              <a:rPr lang="en-US" sz="4400" b="1" dirty="0" err="1" smtClean="0">
                <a:solidFill>
                  <a:srgbClr val="775F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sz="4400" b="1" dirty="0" err="1">
                <a:solidFill>
                  <a:srgbClr val="775F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李御生</a:t>
            </a:r>
            <a:endParaRPr lang="en-US" sz="4400" b="1" dirty="0">
              <a:solidFill>
                <a:srgbClr val="775F5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 2 5"/>
          <p:cNvSpPr/>
          <p:nvPr/>
        </p:nvSpPr>
        <p:spPr>
          <a:xfrm>
            <a:off x="4071934" y="5857892"/>
            <a:ext cx="2428892" cy="100010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071538" y="2500306"/>
            <a:ext cx="757242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品格素養成效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600079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1800" b="1" u="sng" dirty="0" smtClean="0"/>
              <a:t>一、在</a:t>
            </a:r>
            <a:r>
              <a:rPr lang="zh-TW" altLang="en-US" sz="1800" b="1" u="sng" dirty="0" smtClean="0"/>
              <a:t>校成效</a:t>
            </a:r>
            <a:r>
              <a:rPr lang="en-US" altLang="zh-TW" sz="1800" b="1" u="sng" dirty="0" smtClean="0"/>
              <a:t>(</a:t>
            </a:r>
            <a:r>
              <a:rPr lang="zh-TW" altLang="en-US" sz="1800" b="1" u="sng" dirty="0" smtClean="0"/>
              <a:t>自評</a:t>
            </a:r>
            <a:r>
              <a:rPr lang="en-US" altLang="zh-TW" sz="1800" b="1" u="sng" dirty="0" smtClean="0"/>
              <a:t>70%+</a:t>
            </a:r>
            <a:r>
              <a:rPr lang="zh-TW" altLang="en-US" sz="1800" b="1" u="sng" dirty="0" smtClean="0"/>
              <a:t>老師</a:t>
            </a:r>
            <a:r>
              <a:rPr lang="en-US" altLang="zh-TW" sz="1800" b="1" u="sng" dirty="0" smtClean="0"/>
              <a:t>30%)</a:t>
            </a:r>
          </a:p>
          <a:p>
            <a:r>
              <a:rPr lang="zh-TW" altLang="en-US" sz="1600" dirty="0" smtClean="0"/>
              <a:t>      </a:t>
            </a:r>
            <a:r>
              <a:rPr lang="zh-TW" altLang="en-US" sz="1600" dirty="0" smtClean="0"/>
              <a:t>●評</a:t>
            </a:r>
            <a:r>
              <a:rPr lang="zh-TW" altLang="en-US" sz="1600" dirty="0" smtClean="0"/>
              <a:t>核標準：老師</a:t>
            </a:r>
            <a:r>
              <a:rPr lang="en-US" altLang="zh-TW" sz="1600" dirty="0" smtClean="0"/>
              <a:t>(30%)&gt;&gt;8(8</a:t>
            </a:r>
            <a:r>
              <a:rPr lang="zh-TW" altLang="en-US" sz="1600" dirty="0" smtClean="0"/>
              <a:t>項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3(3.2.1</a:t>
            </a:r>
            <a:r>
              <a:rPr lang="zh-TW" altLang="en-US" sz="1600" dirty="0" smtClean="0"/>
              <a:t>分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2(2</a:t>
            </a:r>
            <a:r>
              <a:rPr lang="zh-TW" altLang="en-US" sz="1600" dirty="0" smtClean="0"/>
              <a:t>位老師</a:t>
            </a:r>
            <a:r>
              <a:rPr lang="en-US" altLang="zh-TW" sz="1600" dirty="0" smtClean="0"/>
              <a:t>)*2(</a:t>
            </a:r>
            <a:r>
              <a:rPr lang="zh-TW" altLang="en-US" sz="1600" dirty="0" smtClean="0"/>
              <a:t>各評</a:t>
            </a:r>
            <a:r>
              <a:rPr lang="en-US" altLang="zh-TW" sz="1600" dirty="0" smtClean="0"/>
              <a:t>2</a:t>
            </a:r>
            <a:r>
              <a:rPr lang="zh-TW" altLang="en-US" sz="1600" dirty="0" smtClean="0"/>
              <a:t>次</a:t>
            </a:r>
            <a:r>
              <a:rPr lang="en-US" altLang="zh-TW" sz="1600" dirty="0" smtClean="0"/>
              <a:t>)=96</a:t>
            </a:r>
            <a:r>
              <a:rPr lang="zh-TW" altLang="en-US" sz="1600" dirty="0" smtClean="0"/>
              <a:t>分</a:t>
            </a:r>
            <a:endParaRPr lang="en-US" altLang="zh-TW" sz="1600" dirty="0" smtClean="0"/>
          </a:p>
          <a:p>
            <a:r>
              <a:rPr lang="zh-TW" altLang="en-US" sz="1600" dirty="0" smtClean="0"/>
              <a:t> </a:t>
            </a:r>
            <a:r>
              <a:rPr lang="zh-TW" altLang="en-US" sz="1600" dirty="0" smtClean="0"/>
              <a:t>                                自評</a:t>
            </a:r>
            <a:r>
              <a:rPr lang="en-US" altLang="zh-TW" sz="1600" dirty="0" smtClean="0"/>
              <a:t>(70%)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8(8</a:t>
            </a:r>
            <a:r>
              <a:rPr lang="zh-TW" altLang="en-US" sz="1600" dirty="0" smtClean="0"/>
              <a:t>項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 *</a:t>
            </a:r>
            <a:r>
              <a:rPr lang="en-US" altLang="zh-TW" sz="1600" dirty="0" smtClean="0"/>
              <a:t>20</a:t>
            </a:r>
            <a:r>
              <a:rPr lang="zh-TW" altLang="en-US" sz="1600" dirty="0" smtClean="0"/>
              <a:t>天</a:t>
            </a:r>
            <a:r>
              <a:rPr lang="en-US" altLang="zh-TW" sz="1600" dirty="0" smtClean="0"/>
              <a:t>=160</a:t>
            </a:r>
            <a:r>
              <a:rPr lang="zh-TW" altLang="en-US" sz="1600" dirty="0" smtClean="0"/>
              <a:t>項</a:t>
            </a:r>
            <a:endParaRPr lang="en-US" altLang="zh-TW" sz="1600" dirty="0" smtClean="0"/>
          </a:p>
          <a:p>
            <a:r>
              <a:rPr lang="zh-TW" altLang="en-US" sz="1600" dirty="0" smtClean="0"/>
              <a:t>  </a:t>
            </a:r>
            <a:r>
              <a:rPr lang="zh-TW" altLang="en-US" sz="1600" dirty="0" smtClean="0"/>
              <a:t>    </a:t>
            </a:r>
            <a:r>
              <a:rPr lang="zh-TW" altLang="en-US" sz="1600" dirty="0" smtClean="0"/>
              <a:t>● </a:t>
            </a:r>
            <a:r>
              <a:rPr lang="zh-TW" altLang="en-US" sz="1600" dirty="0" smtClean="0"/>
              <a:t>評核成效：</a:t>
            </a:r>
            <a:r>
              <a:rPr lang="en-US" altLang="zh-TW" sz="1600" dirty="0" smtClean="0"/>
              <a:t>81</a:t>
            </a:r>
            <a:r>
              <a:rPr lang="zh-TW" altLang="en-US" sz="1600" dirty="0" smtClean="0"/>
              <a:t>分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老師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                         </a:t>
            </a:r>
            <a:r>
              <a:rPr lang="zh-TW" altLang="en-US" sz="1600" dirty="0" smtClean="0"/>
              <a:t>         </a:t>
            </a:r>
            <a:r>
              <a:rPr lang="en-US" altLang="zh-TW" sz="1600" dirty="0" smtClean="0"/>
              <a:t>100</a:t>
            </a:r>
            <a:r>
              <a:rPr lang="zh-TW" altLang="en-US" sz="1600" dirty="0" smtClean="0"/>
              <a:t>分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自評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      在校品格成效：</a:t>
            </a:r>
            <a:r>
              <a:rPr lang="en-US" altLang="zh-TW" sz="1600" dirty="0" smtClean="0"/>
              <a:t>(100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70%)+(81/96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0.3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100)=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95.31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分</a:t>
            </a:r>
            <a:r>
              <a:rPr lang="zh-TW" altLang="en-US" sz="1600" b="1" dirty="0" smtClean="0"/>
              <a:t> </a:t>
            </a:r>
            <a:endParaRPr lang="en-US" altLang="zh-TW" sz="1600" b="1" dirty="0" smtClean="0"/>
          </a:p>
          <a:p>
            <a:r>
              <a:rPr lang="zh-TW" altLang="en-US" sz="1600" dirty="0" smtClean="0"/>
              <a:t>            </a:t>
            </a:r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老師的評語：</a:t>
            </a:r>
            <a:endParaRPr lang="en-US" altLang="zh-TW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zh-TW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御生整體表現不錯，只有在發言前的舉手需要多努力哦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TW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zh-TW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御生於遊戲時，有時會較強勢</a:t>
            </a:r>
          </a:p>
          <a:p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zh-TW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上課前拿出課本較無法做到，剛上課時，他們還忙著喝水並討論剛剛遊戲的過程，然後還要</a:t>
            </a:r>
            <a:endParaRPr lang="en-US" altLang="zh-TW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做到老師的要求拿出語文手冊來背誦，所以該項行為較難做到哦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TW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800" b="1" u="sng" dirty="0" smtClean="0"/>
          </a:p>
          <a:p>
            <a:pPr>
              <a:buNone/>
            </a:pPr>
            <a:r>
              <a:rPr lang="zh-TW" altLang="en-US" sz="1800" b="1" u="sng" dirty="0" smtClean="0"/>
              <a:t>二、在家</a:t>
            </a:r>
            <a:r>
              <a:rPr lang="zh-TW" altLang="en-US" sz="1800" b="1" u="sng" dirty="0" smtClean="0"/>
              <a:t>成效</a:t>
            </a:r>
            <a:r>
              <a:rPr lang="en-US" altLang="zh-TW" sz="1800" b="1" u="sng" dirty="0" smtClean="0"/>
              <a:t>(</a:t>
            </a:r>
            <a:r>
              <a:rPr lang="zh-TW" altLang="en-US" sz="1800" b="1" u="sng" dirty="0" smtClean="0"/>
              <a:t>自評</a:t>
            </a:r>
            <a:r>
              <a:rPr lang="en-US" altLang="zh-TW" sz="1800" b="1" u="sng" dirty="0" smtClean="0"/>
              <a:t>70%+</a:t>
            </a:r>
            <a:r>
              <a:rPr lang="zh-TW" altLang="en-US" sz="1800" b="1" u="sng" dirty="0" smtClean="0"/>
              <a:t>家長</a:t>
            </a:r>
            <a:r>
              <a:rPr lang="en-US" altLang="zh-TW" sz="1800" b="1" u="sng" dirty="0" smtClean="0"/>
              <a:t>30%)</a:t>
            </a:r>
          </a:p>
          <a:p>
            <a:r>
              <a:rPr lang="zh-TW" altLang="en-US" sz="1600" dirty="0" smtClean="0"/>
              <a:t>      </a:t>
            </a:r>
            <a:r>
              <a:rPr lang="zh-TW" altLang="en-US" sz="1600" dirty="0" smtClean="0"/>
              <a:t>●評</a:t>
            </a:r>
            <a:r>
              <a:rPr lang="zh-TW" altLang="en-US" sz="1600" dirty="0" smtClean="0"/>
              <a:t>核標準：家長</a:t>
            </a:r>
            <a:r>
              <a:rPr lang="en-US" altLang="zh-TW" sz="1600" dirty="0" smtClean="0"/>
              <a:t>(30%)&gt;&gt;8(8</a:t>
            </a:r>
            <a:r>
              <a:rPr lang="zh-TW" altLang="en-US" sz="1600" dirty="0" smtClean="0"/>
              <a:t>項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3(3.2.1</a:t>
            </a:r>
            <a:r>
              <a:rPr lang="zh-TW" altLang="en-US" sz="1600" dirty="0" smtClean="0"/>
              <a:t>分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1(1</a:t>
            </a:r>
            <a:r>
              <a:rPr lang="zh-TW" altLang="en-US" sz="1600" dirty="0" smtClean="0"/>
              <a:t>位家長</a:t>
            </a:r>
            <a:r>
              <a:rPr lang="en-US" altLang="zh-TW" sz="1600" dirty="0" smtClean="0"/>
              <a:t>)*2(</a:t>
            </a:r>
            <a:r>
              <a:rPr lang="zh-TW" altLang="en-US" sz="1600" dirty="0" smtClean="0"/>
              <a:t>評</a:t>
            </a:r>
            <a:r>
              <a:rPr lang="en-US" altLang="zh-TW" sz="1600" dirty="0" smtClean="0"/>
              <a:t>2</a:t>
            </a:r>
            <a:r>
              <a:rPr lang="zh-TW" altLang="en-US" sz="1600" dirty="0" smtClean="0"/>
              <a:t>次</a:t>
            </a:r>
            <a:r>
              <a:rPr lang="en-US" altLang="zh-TW" sz="1600" dirty="0" smtClean="0"/>
              <a:t>)=48</a:t>
            </a:r>
            <a:r>
              <a:rPr lang="zh-TW" altLang="en-US" sz="1600" dirty="0" smtClean="0"/>
              <a:t>分</a:t>
            </a:r>
            <a:endParaRPr lang="en-US" altLang="zh-TW" sz="1600" dirty="0" smtClean="0"/>
          </a:p>
          <a:p>
            <a:r>
              <a:rPr lang="zh-TW" altLang="en-US" sz="1600" dirty="0" smtClean="0"/>
              <a:t>                                 自</a:t>
            </a:r>
            <a:r>
              <a:rPr lang="zh-TW" altLang="en-US" sz="1600" dirty="0" smtClean="0"/>
              <a:t>評</a:t>
            </a:r>
            <a:r>
              <a:rPr lang="en-US" altLang="zh-TW" sz="1600" dirty="0" smtClean="0"/>
              <a:t>(70%)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8(8</a:t>
            </a:r>
            <a:r>
              <a:rPr lang="zh-TW" altLang="en-US" sz="1600" dirty="0" smtClean="0"/>
              <a:t>項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 *</a:t>
            </a:r>
            <a:r>
              <a:rPr lang="en-US" altLang="zh-TW" sz="1600" dirty="0" smtClean="0"/>
              <a:t>20</a:t>
            </a:r>
            <a:r>
              <a:rPr lang="zh-TW" altLang="en-US" sz="1600" dirty="0" smtClean="0"/>
              <a:t>天</a:t>
            </a:r>
            <a:r>
              <a:rPr lang="en-US" altLang="zh-TW" sz="1600" dirty="0" smtClean="0"/>
              <a:t>=160</a:t>
            </a:r>
            <a:r>
              <a:rPr lang="zh-TW" altLang="en-US" sz="1600" dirty="0" smtClean="0"/>
              <a:t>項</a:t>
            </a:r>
            <a:endParaRPr lang="en-US" altLang="zh-TW" sz="1600" dirty="0" smtClean="0"/>
          </a:p>
          <a:p>
            <a:r>
              <a:rPr lang="zh-TW" altLang="en-US" sz="1600" dirty="0" smtClean="0"/>
              <a:t>      </a:t>
            </a:r>
            <a:r>
              <a:rPr lang="zh-TW" altLang="en-US" sz="1600" dirty="0" smtClean="0"/>
              <a:t>●評</a:t>
            </a:r>
            <a:r>
              <a:rPr lang="zh-TW" altLang="en-US" sz="1600" dirty="0" smtClean="0"/>
              <a:t>核成效：</a:t>
            </a:r>
            <a:r>
              <a:rPr lang="en-US" altLang="zh-TW" sz="1600" dirty="0" smtClean="0"/>
              <a:t>42</a:t>
            </a:r>
            <a:r>
              <a:rPr lang="zh-TW" altLang="en-US" sz="1600" dirty="0" smtClean="0"/>
              <a:t>分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家長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                            </a:t>
            </a:r>
            <a:r>
              <a:rPr lang="zh-TW" altLang="en-US" sz="1600" dirty="0" smtClean="0"/>
              <a:t>     </a:t>
            </a:r>
            <a:r>
              <a:rPr lang="en-US" altLang="zh-TW" sz="1600" dirty="0" smtClean="0"/>
              <a:t>100</a:t>
            </a:r>
            <a:r>
              <a:rPr lang="zh-TW" altLang="en-US" sz="1600" dirty="0" smtClean="0"/>
              <a:t>分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自評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      在家品格成效：</a:t>
            </a:r>
            <a:r>
              <a:rPr lang="en-US" altLang="zh-TW" sz="1600" dirty="0" smtClean="0"/>
              <a:t>(100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70%)+(42/48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0.3</a:t>
            </a:r>
            <a:r>
              <a:rPr lang="zh-TW" altLang="en-US" sz="1600" dirty="0" smtClean="0"/>
              <a:t>*</a:t>
            </a:r>
            <a:r>
              <a:rPr lang="en-US" altLang="zh-TW" sz="1600" dirty="0" smtClean="0"/>
              <a:t>100)=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96.25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分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1800" b="1" u="sng" dirty="0" smtClean="0"/>
              <a:t>三、目標</a:t>
            </a:r>
            <a:r>
              <a:rPr lang="zh-TW" altLang="en-US" sz="1800" b="1" u="sng" dirty="0" smtClean="0"/>
              <a:t>達成率</a:t>
            </a:r>
            <a:r>
              <a:rPr lang="en-US" altLang="zh-TW" sz="1800" b="1" u="sng" dirty="0" smtClean="0"/>
              <a:t>&gt;&gt;&gt;&gt;</a:t>
            </a:r>
            <a:r>
              <a:rPr lang="zh-TW" altLang="en-US" sz="1800" b="1" u="sng" dirty="0" smtClean="0"/>
              <a:t>   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目標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為</a:t>
            </a:r>
            <a:r>
              <a:rPr lang="en-US" altLang="zh-TW" sz="2000" b="1" u="sng" dirty="0" smtClean="0">
                <a:solidFill>
                  <a:srgbClr val="FF0000"/>
                </a:solidFill>
              </a:rPr>
              <a:t>80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分</a:t>
            </a:r>
            <a:endParaRPr lang="en-US" altLang="zh-TW" sz="2000" b="1" u="sng" dirty="0" smtClean="0">
              <a:solidFill>
                <a:srgbClr val="FF0000"/>
              </a:solidFill>
            </a:endParaRPr>
          </a:p>
          <a:p>
            <a:r>
              <a:rPr lang="zh-TW" altLang="en-US" sz="1600" dirty="0" smtClean="0"/>
              <a:t>        </a:t>
            </a:r>
            <a:r>
              <a:rPr lang="en-US" altLang="zh-TW" sz="1600" dirty="0" smtClean="0"/>
              <a:t>(95.31+96.25)/2=95.78</a:t>
            </a:r>
            <a:r>
              <a:rPr lang="zh-TW" altLang="en-US" sz="1600" dirty="0" smtClean="0"/>
              <a:t>分</a:t>
            </a:r>
            <a:endParaRPr lang="en-US" altLang="zh-TW" sz="1600" dirty="0" smtClean="0"/>
          </a:p>
          <a:p>
            <a:r>
              <a:rPr lang="zh-TW" altLang="en-US" sz="1600" dirty="0" smtClean="0"/>
              <a:t>        目標達成率：</a:t>
            </a:r>
            <a:r>
              <a:rPr lang="en-US" altLang="zh-TW" sz="1600" dirty="0" smtClean="0"/>
              <a:t>(95.78/80)100</a:t>
            </a:r>
            <a:r>
              <a:rPr lang="en-US" altLang="zh-TW" sz="1600" dirty="0" smtClean="0"/>
              <a:t>%=</a:t>
            </a:r>
            <a:endParaRPr lang="zh-TW" alt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00562" y="61436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119.73%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心得總結論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3954459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我覺得這些家事基礎是生活中會經歷的事，所以我持著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〝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做中學、學中做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〞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，持續的成長進步；此外，我在教我弟弟時，我會以愉快的心情與他互動，教導他的功課、手工藝，以及他的生活態度，讓我和他的生活變的很有趣，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所以我希望可以保持樂觀的心情，一直持續下去。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計畫內容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2071678"/>
            <a:ext cx="5500726" cy="4525963"/>
          </a:xfrm>
        </p:spPr>
        <p:txBody>
          <a:bodyPr/>
          <a:lstStyle/>
          <a:p>
            <a:pPr defTabSz="449263">
              <a:tabLst>
                <a:tab pos="5476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每日主動幫忙做家事 </a:t>
            </a:r>
          </a:p>
          <a:p>
            <a:pPr defTabSz="449263">
              <a:tabLst>
                <a:tab pos="5476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學習家事基本概念 </a:t>
            </a:r>
          </a:p>
          <a:p>
            <a:pPr defTabSz="449263">
              <a:tabLst>
                <a:tab pos="5476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學習空間規劃概念 </a:t>
            </a:r>
          </a:p>
          <a:p>
            <a:pPr defTabSz="449263">
              <a:tabLst>
                <a:tab pos="5476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教導弟弟課業 </a:t>
            </a:r>
          </a:p>
          <a:p>
            <a:pPr defTabSz="449263">
              <a:tabLst>
                <a:tab pos="547688" algn="l"/>
                <a:tab pos="652463" algn="l"/>
                <a:tab pos="1101725" algn="l"/>
                <a:tab pos="1550988" algn="l"/>
                <a:tab pos="2000250" algn="l"/>
                <a:tab pos="2449513" algn="l"/>
                <a:tab pos="2898775" algn="l"/>
                <a:tab pos="3348038" algn="l"/>
                <a:tab pos="3797300" algn="l"/>
                <a:tab pos="4246563" algn="l"/>
                <a:tab pos="4695825" algn="l"/>
                <a:tab pos="5145088" algn="l"/>
                <a:tab pos="5594350" algn="l"/>
                <a:tab pos="6043613" algn="l"/>
                <a:tab pos="6492875" algn="l"/>
                <a:tab pos="6942138" algn="l"/>
                <a:tab pos="7391400" algn="l"/>
                <a:tab pos="7840663" algn="l"/>
                <a:tab pos="8289925" algn="l"/>
                <a:tab pos="8739188" algn="l"/>
                <a:tab pos="9188450" algn="l"/>
              </a:tabLs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培養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品格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素養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1.每日主動幫忙做家事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929058" y="1142984"/>
            <a:ext cx="4261754" cy="2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643306" y="3429000"/>
            <a:ext cx="3357586" cy="2216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橢圓形圖說文字 6"/>
          <p:cNvSpPr/>
          <p:nvPr/>
        </p:nvSpPr>
        <p:spPr>
          <a:xfrm>
            <a:off x="642910" y="1142984"/>
            <a:ext cx="2214578" cy="785818"/>
          </a:xfrm>
          <a:prstGeom prst="wedgeEllipseCallout">
            <a:avLst>
              <a:gd name="adj1" fmla="val 39828"/>
              <a:gd name="adj2" fmla="val 7525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42910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收衣、摺衣為份內事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214414" y="2143116"/>
            <a:ext cx="22145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書卷 (水平) 9"/>
          <p:cNvSpPr/>
          <p:nvPr/>
        </p:nvSpPr>
        <p:spPr>
          <a:xfrm>
            <a:off x="500034" y="5786454"/>
            <a:ext cx="8215370" cy="92869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57224" y="606006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心得感想：每日幫忙分擔家事，身為家中一份子是應該的。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2.</a:t>
            </a:r>
            <a:r>
              <a:rPr lang="en-US" dirty="0" smtClean="0"/>
              <a:t>學習家事基本概念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42910" y="1285860"/>
            <a:ext cx="2045846" cy="36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928926" y="2500306"/>
            <a:ext cx="3524237" cy="257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書卷 (水平) 7"/>
          <p:cNvSpPr/>
          <p:nvPr/>
        </p:nvSpPr>
        <p:spPr>
          <a:xfrm>
            <a:off x="500034" y="5500702"/>
            <a:ext cx="8215370" cy="12144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爆炸 2 13"/>
          <p:cNvSpPr/>
          <p:nvPr/>
        </p:nvSpPr>
        <p:spPr>
          <a:xfrm>
            <a:off x="5857884" y="3000372"/>
            <a:ext cx="3143272" cy="2286016"/>
          </a:xfrm>
          <a:prstGeom prst="irregularSeal2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57224" y="585789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心得感想：整齊、乾淨為整理基本原則，我在日常生活中都有做到哦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72264" y="3812449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細明體-ExtB" pitchFamily="18" charset="-120"/>
                <a:ea typeface="細明體-ExtB" pitchFamily="18" charset="-120"/>
              </a:rPr>
              <a:t>到阿姨家當小小工讀生，體驗工作的辛勞及規範</a:t>
            </a:r>
            <a:endParaRPr lang="zh-TW" altLang="en-US" sz="1600" dirty="0">
              <a:latin typeface="細明體-ExtB" pitchFamily="18" charset="-120"/>
              <a:ea typeface="細明體-ExtB" pitchFamily="18" charset="-120"/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2285984" y="1214422"/>
            <a:ext cx="1714512" cy="714380"/>
          </a:xfrm>
          <a:prstGeom prst="wedgeEllipseCallout">
            <a:avLst>
              <a:gd name="adj1" fmla="val -49804"/>
              <a:gd name="adj2" fmla="val 421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自行放置己摺好的衣物</a:t>
            </a:r>
            <a:endParaRPr lang="zh-TW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857884" y="1214422"/>
            <a:ext cx="2771764" cy="19923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雲朵形圖說文字 15"/>
          <p:cNvSpPr/>
          <p:nvPr/>
        </p:nvSpPr>
        <p:spPr>
          <a:xfrm>
            <a:off x="4214810" y="1857364"/>
            <a:ext cx="1357322" cy="714380"/>
          </a:xfrm>
          <a:prstGeom prst="cloudCallout">
            <a:avLst>
              <a:gd name="adj1" fmla="val 15097"/>
              <a:gd name="adj2" fmla="val 856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好累哦</a:t>
            </a:r>
            <a:r>
              <a:rPr lang="en-US" altLang="zh-TW" sz="1400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zh-TW" altLang="en-US" sz="1400" dirty="0">
              <a:ln w="1905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42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3.</a:t>
            </a:r>
            <a:r>
              <a:rPr lang="en-US" dirty="0" smtClean="0"/>
              <a:t>學習空間規劃概念 </a:t>
            </a:r>
            <a:br>
              <a:rPr lang="en-US" dirty="0" smtClean="0"/>
            </a:br>
            <a:endParaRPr lang="zh-TW" alt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786082" cy="3650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4714876" y="2357430"/>
            <a:ext cx="2143140" cy="3168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書卷 (水平) 5"/>
          <p:cNvSpPr/>
          <p:nvPr/>
        </p:nvSpPr>
        <p:spPr>
          <a:xfrm>
            <a:off x="500034" y="5500702"/>
            <a:ext cx="8215370" cy="12144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57224" y="578645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心得感想：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1.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做好分類規劃，為基本原則。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    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物歸原位是空間概念的一部份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雲朵形圖說文字 8"/>
          <p:cNvSpPr/>
          <p:nvPr/>
        </p:nvSpPr>
        <p:spPr>
          <a:xfrm>
            <a:off x="6500826" y="1142984"/>
            <a:ext cx="2143140" cy="1000132"/>
          </a:xfrm>
          <a:prstGeom prst="cloudCallout">
            <a:avLst>
              <a:gd name="adj1" fmla="val -60339"/>
              <a:gd name="adj2" fmla="val 671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858016" y="14165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衣服排好了</a:t>
            </a:r>
            <a:r>
              <a:rPr lang="en-US" altLang="zh-TW" b="1" dirty="0" smtClean="0"/>
              <a:t>!</a:t>
            </a:r>
            <a:endParaRPr lang="zh-TW" altLang="en-US" b="1" dirty="0"/>
          </a:p>
        </p:txBody>
      </p:sp>
      <p:sp>
        <p:nvSpPr>
          <p:cNvPr id="11" name="橢圓形圖說文字 10"/>
          <p:cNvSpPr/>
          <p:nvPr/>
        </p:nvSpPr>
        <p:spPr>
          <a:xfrm>
            <a:off x="642910" y="1000108"/>
            <a:ext cx="1857388" cy="642942"/>
          </a:xfrm>
          <a:prstGeom prst="wedgeEllipseCallout">
            <a:avLst>
              <a:gd name="adj1" fmla="val 47239"/>
              <a:gd name="adj2" fmla="val 840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當小幫手</a:t>
            </a:r>
            <a:endParaRPr lang="zh-TW" alt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</a:t>
            </a:r>
            <a:r>
              <a:rPr lang="en-US" dirty="0" smtClean="0"/>
              <a:t>教導弟弟課業 </a:t>
            </a:r>
            <a:br>
              <a:rPr lang="en-US" dirty="0" smtClean="0"/>
            </a:br>
            <a:endParaRPr lang="zh-TW" altLang="en-US" dirty="0"/>
          </a:p>
        </p:txBody>
      </p:sp>
      <p:sp>
        <p:nvSpPr>
          <p:cNvPr id="4" name="書卷 (水平) 3"/>
          <p:cNvSpPr/>
          <p:nvPr/>
        </p:nvSpPr>
        <p:spPr>
          <a:xfrm>
            <a:off x="500034" y="5500702"/>
            <a:ext cx="8215370" cy="12144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57224" y="591718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心得感想：我覺得教弟弟是一件不錯的事，因為很有成就感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5984" y="1571612"/>
            <a:ext cx="4643470" cy="321471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4043354" cy="296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165134"/>
            <a:ext cx="4143372" cy="219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十六角星形 9"/>
          <p:cNvSpPr/>
          <p:nvPr/>
        </p:nvSpPr>
        <p:spPr>
          <a:xfrm>
            <a:off x="1000100" y="857232"/>
            <a:ext cx="1714512" cy="1285884"/>
          </a:xfrm>
          <a:prstGeom prst="star16">
            <a:avLst>
              <a:gd name="adj" fmla="val 11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十六角星形 10"/>
          <p:cNvSpPr/>
          <p:nvPr/>
        </p:nvSpPr>
        <p:spPr>
          <a:xfrm>
            <a:off x="6215074" y="4214818"/>
            <a:ext cx="1714512" cy="1285884"/>
          </a:xfrm>
          <a:prstGeom prst="star16">
            <a:avLst>
              <a:gd name="adj" fmla="val 11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643174" y="20002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學習注音符號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000628" y="357187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手作摺紙指導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培養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品格</a:t>
            </a:r>
            <a:r>
              <a:rPr lang="en-US" dirty="0" err="1" smtClean="0">
                <a:latin typeface="微軟正黑體" pitchFamily="34" charset="-120"/>
                <a:ea typeface="微軟正黑體" pitchFamily="34" charset="-120"/>
              </a:rPr>
              <a:t>素養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良好的習慣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查檢表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-6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月份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)~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28662" y="1643050"/>
            <a:ext cx="3643338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在外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</a:rPr>
              <a:t>設定為學校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zh-TW" altLang="en-US" sz="20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a.</a:t>
            </a:r>
            <a:r>
              <a:rPr lang="zh-TW" altLang="en-US" sz="1600" b="1" dirty="0">
                <a:solidFill>
                  <a:schemeClr val="tx1"/>
                </a:solidFill>
              </a:rPr>
              <a:t>能夠開朗的向另人問好、道謝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和道別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b.</a:t>
            </a:r>
            <a:r>
              <a:rPr lang="zh-TW" altLang="en-US" sz="1600" b="1" dirty="0">
                <a:solidFill>
                  <a:schemeClr val="tx1"/>
                </a:solidFill>
              </a:rPr>
              <a:t>腰桿挺直、姿勢端正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c.</a:t>
            </a:r>
            <a:r>
              <a:rPr lang="zh-TW" altLang="en-US" sz="1600" b="1" dirty="0">
                <a:solidFill>
                  <a:schemeClr val="tx1"/>
                </a:solidFill>
              </a:rPr>
              <a:t>書桌四周整理得很整潔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d.</a:t>
            </a:r>
            <a:r>
              <a:rPr lang="zh-TW" altLang="en-US" sz="1600" b="1" dirty="0">
                <a:solidFill>
                  <a:schemeClr val="tx1"/>
                </a:solidFill>
              </a:rPr>
              <a:t>上課前五分鐘，就把課本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筆記簿</a:t>
            </a:r>
            <a:endParaRPr lang="en-US" altLang="zh-TW" sz="1600" b="1" dirty="0" smtClean="0">
              <a:solidFill>
                <a:schemeClr val="tx1"/>
              </a:solidFill>
            </a:endParaRPr>
          </a:p>
          <a:p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   和</a:t>
            </a:r>
            <a:r>
              <a:rPr lang="zh-TW" altLang="en-US" sz="1600" b="1" dirty="0">
                <a:solidFill>
                  <a:schemeClr val="tx1"/>
                </a:solidFill>
              </a:rPr>
              <a:t>作業準備好了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e.</a:t>
            </a:r>
            <a:r>
              <a:rPr lang="zh-TW" altLang="en-US" sz="1600" b="1" dirty="0">
                <a:solidFill>
                  <a:schemeClr val="tx1"/>
                </a:solidFill>
              </a:rPr>
              <a:t>作業一定會繳齊，嚴格遵守和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老</a:t>
            </a:r>
            <a:endParaRPr lang="en-US" altLang="zh-TW" sz="1600" b="1" dirty="0" smtClean="0">
              <a:solidFill>
                <a:schemeClr val="tx1"/>
              </a:solidFill>
            </a:endParaRPr>
          </a:p>
          <a:p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  師</a:t>
            </a:r>
            <a:r>
              <a:rPr lang="zh-TW" altLang="en-US" sz="1600" b="1" dirty="0">
                <a:solidFill>
                  <a:schemeClr val="tx1"/>
                </a:solidFill>
              </a:rPr>
              <a:t>的約定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f. </a:t>
            </a:r>
            <a:r>
              <a:rPr lang="zh-TW" altLang="en-US" sz="1600" b="1" dirty="0">
                <a:solidFill>
                  <a:schemeClr val="tx1"/>
                </a:solidFill>
              </a:rPr>
              <a:t>用開朗的語氣回應他人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g.</a:t>
            </a:r>
            <a:r>
              <a:rPr lang="zh-TW" altLang="en-US" sz="1600" b="1" dirty="0">
                <a:solidFill>
                  <a:schemeClr val="tx1"/>
                </a:solidFill>
              </a:rPr>
              <a:t>垃圾確實收拾乾淨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h. </a:t>
            </a:r>
            <a:r>
              <a:rPr lang="zh-TW" altLang="en-US" sz="1600" b="1" dirty="0">
                <a:solidFill>
                  <a:schemeClr val="tx1"/>
                </a:solidFill>
              </a:rPr>
              <a:t>離開座位時，把椅子靠攏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86314" y="1643050"/>
            <a:ext cx="3643338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在內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</a:rPr>
              <a:t>設定為家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裏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zh-TW" altLang="en-US" sz="20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a.</a:t>
            </a:r>
            <a:r>
              <a:rPr lang="zh-TW" altLang="en-US" sz="1600" b="1" dirty="0">
                <a:solidFill>
                  <a:schemeClr val="tx1"/>
                </a:solidFill>
              </a:rPr>
              <a:t>早晨上課出門時，自行準備好上課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物</a:t>
            </a:r>
            <a:endParaRPr lang="en-US" altLang="zh-TW" sz="1600" b="1" dirty="0" smtClean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 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品</a:t>
            </a:r>
            <a:r>
              <a:rPr lang="zh-TW" altLang="en-US" sz="1600" b="1" dirty="0">
                <a:solidFill>
                  <a:schemeClr val="tx1"/>
                </a:solidFill>
              </a:rPr>
              <a:t>準時出門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b.</a:t>
            </a:r>
            <a:r>
              <a:rPr lang="zh-TW" altLang="en-US" sz="1600" b="1" dirty="0">
                <a:solidFill>
                  <a:schemeClr val="tx1"/>
                </a:solidFill>
              </a:rPr>
              <a:t>能夠開朗的向家人問好、道謝和道別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c.</a:t>
            </a:r>
            <a:r>
              <a:rPr lang="zh-TW" altLang="en-US" sz="1600" b="1" dirty="0">
                <a:solidFill>
                  <a:schemeClr val="tx1"/>
                </a:solidFill>
              </a:rPr>
              <a:t>除了自己的鞋子之外，也把家人的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鞋</a:t>
            </a:r>
            <a:endParaRPr lang="en-US" altLang="zh-TW" sz="1600" b="1" dirty="0" smtClean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 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 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子</a:t>
            </a:r>
            <a:r>
              <a:rPr lang="zh-TW" altLang="en-US" sz="1600" b="1" dirty="0">
                <a:solidFill>
                  <a:schemeClr val="tx1"/>
                </a:solidFill>
              </a:rPr>
              <a:t>一併擺好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d.</a:t>
            </a:r>
            <a:r>
              <a:rPr lang="zh-TW" altLang="en-US" sz="1600" b="1" dirty="0">
                <a:solidFill>
                  <a:schemeClr val="tx1"/>
                </a:solidFill>
              </a:rPr>
              <a:t>每日主動做家事</a:t>
            </a:r>
            <a:r>
              <a:rPr lang="en-US" sz="1600" b="1" dirty="0">
                <a:solidFill>
                  <a:schemeClr val="tx1"/>
                </a:solidFill>
              </a:rPr>
              <a:t>(2</a:t>
            </a:r>
            <a:r>
              <a:rPr lang="zh-TW" altLang="en-US" sz="1600" b="1" dirty="0">
                <a:solidFill>
                  <a:schemeClr val="tx1"/>
                </a:solidFill>
              </a:rPr>
              <a:t>件以上</a:t>
            </a:r>
            <a:r>
              <a:rPr lang="en-US" sz="1600" b="1" dirty="0">
                <a:solidFill>
                  <a:schemeClr val="tx1"/>
                </a:solidFill>
              </a:rPr>
              <a:t>)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e.</a:t>
            </a:r>
            <a:r>
              <a:rPr lang="zh-TW" altLang="en-US" sz="1600" b="1" dirty="0">
                <a:solidFill>
                  <a:schemeClr val="tx1"/>
                </a:solidFill>
              </a:rPr>
              <a:t>教導弟弟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f.</a:t>
            </a:r>
            <a:r>
              <a:rPr lang="zh-TW" altLang="en-US" sz="1600" b="1" dirty="0">
                <a:solidFill>
                  <a:schemeClr val="tx1"/>
                </a:solidFill>
              </a:rPr>
              <a:t>回家功課主動自行完成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g.</a:t>
            </a:r>
            <a:r>
              <a:rPr lang="zh-TW" altLang="en-US" sz="1600" b="1" dirty="0">
                <a:solidFill>
                  <a:schemeClr val="tx1"/>
                </a:solidFill>
              </a:rPr>
              <a:t>用餐結束幫忙收拾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zh-TW" alt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h.</a:t>
            </a:r>
            <a:r>
              <a:rPr lang="zh-TW" altLang="en-US" sz="1600" b="1" dirty="0">
                <a:solidFill>
                  <a:schemeClr val="tx1"/>
                </a:solidFill>
              </a:rPr>
              <a:t>與弟弟和睦相處，良好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溝通</a:t>
            </a:r>
            <a:endParaRPr lang="en-US" altLang="zh-TW" sz="1600" b="1" dirty="0" smtClean="0">
              <a:solidFill>
                <a:schemeClr val="tx1"/>
              </a:solidFill>
            </a:endParaRPr>
          </a:p>
          <a:p>
            <a:endParaRPr lang="zh-TW" altLang="en-US" sz="1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5786" y="5143512"/>
            <a:ext cx="7715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</a:t>
            </a:r>
            <a:r>
              <a:rPr lang="zh-TW" altLang="en-US" sz="1600" b="1" dirty="0"/>
              <a:t>二</a:t>
            </a:r>
            <a:r>
              <a:rPr lang="en-US" sz="1600" b="1" dirty="0"/>
              <a:t>)</a:t>
            </a:r>
            <a:r>
              <a:rPr lang="zh-TW" altLang="en-US" sz="1600" b="1" dirty="0"/>
              <a:t>評分表及規範</a:t>
            </a:r>
            <a:r>
              <a:rPr lang="en-US" sz="1600" b="1" dirty="0"/>
              <a:t> </a:t>
            </a:r>
            <a:endParaRPr lang="zh-TW" altLang="en-US" sz="1600" b="1" dirty="0"/>
          </a:p>
          <a:p>
            <a:r>
              <a:rPr lang="en-US" sz="1600" b="1" dirty="0"/>
              <a:t>1.</a:t>
            </a:r>
            <a:r>
              <a:rPr lang="zh-TW" altLang="en-US" sz="1600" b="1" dirty="0"/>
              <a:t>實施期間：</a:t>
            </a:r>
            <a:r>
              <a:rPr lang="en-US" sz="1600" b="1" dirty="0"/>
              <a:t>105</a:t>
            </a:r>
            <a:r>
              <a:rPr lang="zh-TW" altLang="en-US" sz="1600" b="1" dirty="0"/>
              <a:t>年</a:t>
            </a:r>
            <a:r>
              <a:rPr lang="en-US" sz="1600" b="1" dirty="0"/>
              <a:t>6</a:t>
            </a:r>
            <a:r>
              <a:rPr lang="zh-TW" altLang="en-US" sz="1600" b="1" dirty="0"/>
              <a:t>月</a:t>
            </a:r>
            <a:r>
              <a:rPr lang="en-US" sz="1600" b="1" dirty="0"/>
              <a:t>1</a:t>
            </a:r>
            <a:r>
              <a:rPr lang="zh-TW" altLang="en-US" sz="1600" b="1" dirty="0"/>
              <a:t>日至</a:t>
            </a:r>
            <a:r>
              <a:rPr lang="en-US" sz="1600" b="1" dirty="0"/>
              <a:t>105</a:t>
            </a:r>
            <a:r>
              <a:rPr lang="zh-TW" altLang="en-US" sz="1600" b="1" dirty="0" smtClean="0"/>
              <a:t>年</a:t>
            </a:r>
            <a:r>
              <a:rPr lang="en-US" altLang="zh-TW" sz="1600" b="1" dirty="0" smtClean="0"/>
              <a:t>6</a:t>
            </a:r>
            <a:r>
              <a:rPr lang="zh-TW" altLang="en-US" sz="1600" b="1" dirty="0" smtClean="0"/>
              <a:t>月</a:t>
            </a:r>
            <a:r>
              <a:rPr lang="en-US" sz="1600" b="1" dirty="0" smtClean="0"/>
              <a:t>30</a:t>
            </a:r>
            <a:r>
              <a:rPr lang="zh-TW" altLang="en-US" sz="1600" b="1" dirty="0"/>
              <a:t>日</a:t>
            </a:r>
            <a:r>
              <a:rPr lang="en-US" sz="1600" b="1" dirty="0"/>
              <a:t> </a:t>
            </a:r>
            <a:endParaRPr lang="zh-TW" altLang="en-US" sz="1600" b="1" dirty="0"/>
          </a:p>
          <a:p>
            <a:r>
              <a:rPr lang="en-US" sz="1600" b="1" dirty="0"/>
              <a:t>2.</a:t>
            </a:r>
            <a:r>
              <a:rPr lang="zh-TW" altLang="en-US" sz="1600" b="1" dirty="0"/>
              <a:t>在外及在內設定各八大項，以做到及未做到為評分標準</a:t>
            </a:r>
            <a:r>
              <a:rPr lang="en-US" sz="1600" b="1" dirty="0"/>
              <a:t> </a:t>
            </a:r>
            <a:endParaRPr lang="zh-TW" altLang="en-US" sz="1600" b="1" dirty="0"/>
          </a:p>
          <a:p>
            <a:r>
              <a:rPr lang="en-US" sz="1600" b="1" dirty="0"/>
              <a:t>3.</a:t>
            </a:r>
            <a:r>
              <a:rPr lang="zh-TW" altLang="en-US" sz="1600" b="1" dirty="0">
                <a:solidFill>
                  <a:srgbClr val="FF0000"/>
                </a:solidFill>
              </a:rPr>
              <a:t>每日自行填寫自評表</a:t>
            </a:r>
            <a:r>
              <a:rPr lang="zh-TW" altLang="en-US" sz="1600" b="1" dirty="0"/>
              <a:t>，佔</a:t>
            </a:r>
            <a:r>
              <a:rPr lang="en-US" sz="1600" b="1" dirty="0"/>
              <a:t>70%</a:t>
            </a:r>
            <a:r>
              <a:rPr lang="zh-TW" altLang="en-US" sz="1600" b="1" dirty="0"/>
              <a:t>；</a:t>
            </a:r>
            <a:r>
              <a:rPr lang="zh-TW" altLang="en-US" sz="1600" b="1" dirty="0">
                <a:solidFill>
                  <a:srgbClr val="FF0000"/>
                </a:solidFill>
              </a:rPr>
              <a:t>家長及老師協助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填寫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QR code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評分</a:t>
            </a:r>
            <a:r>
              <a:rPr lang="zh-TW" altLang="en-US" sz="1600" b="1" dirty="0">
                <a:solidFill>
                  <a:srgbClr val="FF0000"/>
                </a:solidFill>
              </a:rPr>
              <a:t>表</a:t>
            </a:r>
            <a:r>
              <a:rPr lang="en-US" sz="1600" b="1" dirty="0"/>
              <a:t>(</a:t>
            </a:r>
            <a:r>
              <a:rPr lang="zh-TW" altLang="en-US" sz="1600" b="1" dirty="0"/>
              <a:t>二次</a:t>
            </a:r>
            <a:r>
              <a:rPr lang="en-US" sz="1600" b="1" dirty="0"/>
              <a:t>/6</a:t>
            </a:r>
            <a:r>
              <a:rPr lang="zh-TW" altLang="en-US" sz="1600" b="1" dirty="0"/>
              <a:t>月</a:t>
            </a:r>
            <a:r>
              <a:rPr lang="en-US" sz="1600" b="1" dirty="0"/>
              <a:t>)</a:t>
            </a:r>
            <a:r>
              <a:rPr lang="zh-TW" altLang="en-US" sz="1600" b="1" dirty="0"/>
              <a:t>，佔</a:t>
            </a:r>
            <a:r>
              <a:rPr lang="en-US" sz="1600" b="1" dirty="0"/>
              <a:t>30%</a:t>
            </a:r>
            <a:endParaRPr lang="zh-TW" altLang="en-US" sz="1600" b="1" dirty="0"/>
          </a:p>
          <a:p>
            <a:endParaRPr lang="zh-TW" alt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我的自評表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642911" y="1142984"/>
            <a:ext cx="6072230" cy="49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形箭號 6"/>
          <p:cNvSpPr/>
          <p:nvPr/>
        </p:nvSpPr>
        <p:spPr>
          <a:xfrm>
            <a:off x="6286512" y="1214422"/>
            <a:ext cx="1000132" cy="1071570"/>
          </a:xfrm>
          <a:prstGeom prst="circularArrow">
            <a:avLst>
              <a:gd name="adj1" fmla="val 10807"/>
              <a:gd name="adj2" fmla="val 1531050"/>
              <a:gd name="adj3" fmla="val 19886880"/>
              <a:gd name="adj4" fmla="val 15753061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zh-TW" altLang="en-US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直線圖說文字 2 (加上強調線) 7"/>
          <p:cNvSpPr/>
          <p:nvPr/>
        </p:nvSpPr>
        <p:spPr>
          <a:xfrm>
            <a:off x="7429520" y="785794"/>
            <a:ext cx="1285884" cy="71438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673"/>
              <a:gd name="adj6" fmla="val -31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品格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自評表</a:t>
            </a:r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571472" y="1000108"/>
            <a:ext cx="6143668" cy="5286412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357818" y="1981211"/>
            <a:ext cx="2974812" cy="4448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老師與家長的</a:t>
            </a:r>
            <a:r>
              <a:rPr lang="en-US" altLang="zh-TW" dirty="0" smtClean="0"/>
              <a:t>QR code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2357422" y="1714488"/>
            <a:ext cx="2686055" cy="4495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直線圖說文字 2 (加上強調線) 7"/>
          <p:cNvSpPr/>
          <p:nvPr/>
        </p:nvSpPr>
        <p:spPr>
          <a:xfrm>
            <a:off x="428596" y="1785926"/>
            <a:ext cx="1500198" cy="1785950"/>
          </a:xfrm>
          <a:prstGeom prst="accentCallout2">
            <a:avLst>
              <a:gd name="adj1" fmla="val 21809"/>
              <a:gd name="adj2" fmla="val 109869"/>
              <a:gd name="adj3" fmla="val 20279"/>
              <a:gd name="adj4" fmla="val 109751"/>
              <a:gd name="adj5" fmla="val 31959"/>
              <a:gd name="adj6" fmla="val 133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42911" y="2000240"/>
            <a:ext cx="1143008" cy="1319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638022">
            <a:off x="6732690" y="781122"/>
            <a:ext cx="1746902" cy="26755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5996">
            <a:off x="6718603" y="1763025"/>
            <a:ext cx="1828801" cy="2988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4929190" y="3714752"/>
            <a:ext cx="2857520" cy="2224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 rot="21017666">
            <a:off x="5273589" y="1055375"/>
            <a:ext cx="1694881" cy="2534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圓角矩形圖說文字 11"/>
          <p:cNvSpPr/>
          <p:nvPr/>
        </p:nvSpPr>
        <p:spPr>
          <a:xfrm>
            <a:off x="357158" y="4429132"/>
            <a:ext cx="1714512" cy="928694"/>
          </a:xfrm>
          <a:prstGeom prst="wedgeRoundRectCallout">
            <a:avLst>
              <a:gd name="adj1" fmla="val 66824"/>
              <a:gd name="adj2" fmla="val 72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品格素養評核表</a:t>
            </a:r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老師</a:t>
            </a:r>
            <a:r>
              <a:rPr lang="en-US" altLang="zh-TW" sz="1600" b="1" dirty="0" smtClean="0"/>
              <a:t>&amp;</a:t>
            </a:r>
            <a:r>
              <a:rPr lang="zh-TW" altLang="en-US" sz="1600" b="1" dirty="0" smtClean="0"/>
              <a:t>家長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旅程">
      <a:dk1>
        <a:sysClr val="windowText" lastClr="000000"/>
      </a:dk1>
      <a:lt1>
        <a:sysClr val="window" lastClr="D1D1D1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1D1D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328</TotalTime>
  <Words>851</Words>
  <Application>Microsoft Office PowerPoint</Application>
  <PresentationFormat>如螢幕大小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龍騰四海</vt:lpstr>
      <vt:lpstr>麥哲倫探索築夢計畫     ~培養品格素養~</vt:lpstr>
      <vt:lpstr>計畫內容</vt:lpstr>
      <vt:lpstr>1.每日主動幫忙做家事</vt:lpstr>
      <vt:lpstr>2.學習家事基本概念 </vt:lpstr>
      <vt:lpstr>3.學習空間規劃概念  </vt:lpstr>
      <vt:lpstr>4.教導弟弟課業  </vt:lpstr>
      <vt:lpstr>5.培養品格素養 ~良好的習慣(查檢表-6月份)~</vt:lpstr>
      <vt:lpstr>我的自評表</vt:lpstr>
      <vt:lpstr>老師與家長的QR code</vt:lpstr>
      <vt:lpstr>品格素養成效</vt:lpstr>
      <vt:lpstr>心得總結論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麥哲倫探索築夢計畫</dc:title>
  <dc:creator>USER</dc:creator>
  <cp:lastModifiedBy>USER</cp:lastModifiedBy>
  <cp:revision>45</cp:revision>
  <dcterms:created xsi:type="dcterms:W3CDTF">2016-08-22T13:02:07Z</dcterms:created>
  <dcterms:modified xsi:type="dcterms:W3CDTF">2016-09-09T14:32:07Z</dcterms:modified>
</cp:coreProperties>
</file>