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7" r:id="rId4"/>
    <p:sldId id="271" r:id="rId5"/>
    <p:sldId id="270" r:id="rId6"/>
    <p:sldId id="262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68" r:id="rId15"/>
    <p:sldId id="263" r:id="rId16"/>
    <p:sldId id="273" r:id="rId17"/>
    <p:sldId id="274" r:id="rId18"/>
    <p:sldId id="275" r:id="rId19"/>
    <p:sldId id="26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509F"/>
    <a:srgbClr val="FF5DAD"/>
    <a:srgbClr val="DF3B7F"/>
    <a:srgbClr val="D14F95"/>
    <a:srgbClr val="285361"/>
    <a:srgbClr val="5A061C"/>
    <a:srgbClr val="1D2C71"/>
    <a:srgbClr val="8E5737"/>
    <a:srgbClr val="661722"/>
    <a:srgbClr val="92B6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50" d="100"/>
          <a:sy n="50" d="100"/>
        </p:scale>
        <p:origin x="-586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A958-E8F4-4D40-90EC-225074620765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55C60-77B5-434D-8C99-9FA4E36D3A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185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55C60-77B5-434D-8C99-9FA4E36D3AF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9183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A1CC-E4DA-4598-80C0-376565BC5449}" type="datetimeFigureOut">
              <a:rPr lang="zh-TW" altLang="en-US" smtClean="0"/>
              <a:pPr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A39A-66D2-4977-948F-BD23F2273A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984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58665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細明體_HKSCS" panose="02020500000000000000" pitchFamily="18" charset="-120"/>
                <a:ea typeface="金梅海報小豆豆字" panose="02010609000101010101" pitchFamily="49" charset="-120"/>
              </a:rPr>
              <a:t>三拍子球員</a:t>
            </a:r>
            <a:endParaRPr lang="zh-TW" altLang="en-US" sz="7200" b="1" dirty="0">
              <a:solidFill>
                <a:srgbClr val="FFFF00"/>
              </a:solidFill>
              <a:latin typeface="細明體_HKSCS" panose="02020500000000000000" pitchFamily="18" charset="-120"/>
              <a:ea typeface="金梅海報小豆豆字" panose="02010609000101010101" pitchFamily="49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436096" y="4293096"/>
            <a:ext cx="3707904" cy="2204864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dirty="0" smtClean="0">
                <a:solidFill>
                  <a:srgbClr val="812F7F"/>
                </a:solidFill>
                <a:ea typeface="金梅浪漫字形原體" panose="02010609000101010101" pitchFamily="49" charset="-120"/>
              </a:rPr>
              <a:t>班級</a:t>
            </a:r>
            <a:r>
              <a:rPr lang="en-US" altLang="zh-TW" sz="12800" dirty="0" smtClean="0">
                <a:solidFill>
                  <a:srgbClr val="812F7F"/>
                </a:solidFill>
                <a:ea typeface="金梅浪漫字形原體" panose="02010609000101010101" pitchFamily="49" charset="-120"/>
              </a:rPr>
              <a:t>:604</a:t>
            </a:r>
          </a:p>
          <a:p>
            <a:r>
              <a:rPr lang="zh-TW" altLang="en-US" sz="12800" dirty="0" smtClean="0">
                <a:ea typeface="金梅浪漫字形原體" panose="02010609000101010101" pitchFamily="49" charset="-120"/>
              </a:rPr>
              <a:t>       </a:t>
            </a:r>
            <a:r>
              <a:rPr lang="zh-TW" altLang="en-US" sz="12800" dirty="0" smtClean="0">
                <a:solidFill>
                  <a:srgbClr val="00B0F0"/>
                </a:solidFill>
                <a:ea typeface="金梅浪漫字形原體" panose="02010609000101010101" pitchFamily="49" charset="-120"/>
              </a:rPr>
              <a:t>姓名</a:t>
            </a:r>
            <a:r>
              <a:rPr lang="en-US" altLang="zh-TW" sz="12800" dirty="0" smtClean="0">
                <a:solidFill>
                  <a:srgbClr val="00B0F0"/>
                </a:solidFill>
                <a:ea typeface="金梅浪漫字形原體" panose="02010609000101010101" pitchFamily="49" charset="-120"/>
              </a:rPr>
              <a:t>:</a:t>
            </a:r>
            <a:r>
              <a:rPr lang="zh-TW" altLang="en-US" sz="12800" dirty="0" smtClean="0">
                <a:solidFill>
                  <a:srgbClr val="FF0000"/>
                </a:solidFill>
                <a:ea typeface="金梅浪漫字形原體" panose="02010609000101010101" pitchFamily="49" charset="-120"/>
              </a:rPr>
              <a:t>盧兆凱</a:t>
            </a:r>
            <a:endParaRPr lang="en-US" altLang="zh-TW" sz="12800" dirty="0" smtClean="0">
              <a:solidFill>
                <a:srgbClr val="FF0000"/>
              </a:solidFill>
              <a:ea typeface="金梅浪漫字形原體" panose="02010609000101010101" pitchFamily="49" charset="-120"/>
            </a:endParaRPr>
          </a:p>
          <a:p>
            <a:r>
              <a:rPr lang="zh-TW" altLang="en-US" sz="12800" dirty="0">
                <a:ea typeface="金梅浪漫字形原體" panose="02010609000101010101" pitchFamily="49" charset="-120"/>
              </a:rPr>
              <a:t>          </a:t>
            </a:r>
            <a:r>
              <a:rPr lang="zh-TW" altLang="en-US" sz="12800" dirty="0" smtClean="0">
                <a:ea typeface="金梅浪漫字形原體" panose="02010609000101010101" pitchFamily="49" charset="-120"/>
              </a:rPr>
              <a:t>       </a:t>
            </a:r>
            <a:r>
              <a:rPr lang="zh-TW" altLang="en-US" sz="12800" dirty="0" smtClean="0">
                <a:solidFill>
                  <a:schemeClr val="accent6"/>
                </a:solidFill>
                <a:ea typeface="金梅浪漫字形原體" panose="02010609000101010101" pitchFamily="49" charset="-120"/>
              </a:rPr>
              <a:t>唐</a:t>
            </a:r>
            <a:r>
              <a:rPr lang="zh-TW" altLang="en-US" sz="12800" dirty="0">
                <a:solidFill>
                  <a:schemeClr val="accent6"/>
                </a:solidFill>
                <a:ea typeface="金梅浪漫字形原體" panose="02010609000101010101" pitchFamily="49" charset="-120"/>
              </a:rPr>
              <a:t>英</a:t>
            </a:r>
            <a:r>
              <a:rPr lang="zh-TW" altLang="en-US" sz="12800" dirty="0" smtClean="0">
                <a:solidFill>
                  <a:schemeClr val="accent6"/>
                </a:solidFill>
                <a:ea typeface="金梅浪漫字形原體" panose="02010609000101010101" pitchFamily="49" charset="-120"/>
              </a:rPr>
              <a:t>捷</a:t>
            </a:r>
            <a:endParaRPr lang="en-US" altLang="zh-TW" sz="12800" dirty="0" smtClean="0">
              <a:solidFill>
                <a:schemeClr val="accent6"/>
              </a:solidFill>
              <a:ea typeface="金梅浪漫字形原體" panose="02010609000101010101" pitchFamily="49" charset="-120"/>
            </a:endParaRPr>
          </a:p>
          <a:p>
            <a:r>
              <a:rPr lang="zh-TW" altLang="en-US" sz="12800" dirty="0">
                <a:ea typeface="金梅浪漫字形原體" panose="02010609000101010101" pitchFamily="49" charset="-120"/>
              </a:rPr>
              <a:t>         </a:t>
            </a:r>
            <a:r>
              <a:rPr lang="zh-TW" altLang="en-US" sz="12800" dirty="0" smtClean="0">
                <a:ea typeface="金梅浪漫字形原體" panose="02010609000101010101" pitchFamily="49" charset="-120"/>
              </a:rPr>
              <a:t>        </a:t>
            </a:r>
            <a:r>
              <a:rPr lang="zh-TW" altLang="en-US" sz="12800" dirty="0" smtClean="0">
                <a:solidFill>
                  <a:srgbClr val="FFFF00"/>
                </a:solidFill>
                <a:ea typeface="金梅浪漫字形原體" panose="02010609000101010101" pitchFamily="49" charset="-120"/>
              </a:rPr>
              <a:t>蔡明憲</a:t>
            </a:r>
            <a:endParaRPr lang="en-US" altLang="zh-TW" sz="12800" dirty="0" smtClean="0">
              <a:solidFill>
                <a:srgbClr val="FFFF00"/>
              </a:solidFill>
              <a:ea typeface="金梅浪漫字形原體" panose="02010609000101010101" pitchFamily="49" charset="-120"/>
            </a:endParaRPr>
          </a:p>
          <a:p>
            <a:r>
              <a:rPr lang="zh-TW" altLang="en-US" sz="12800" dirty="0">
                <a:ea typeface="金梅浪漫字形原體" panose="02010609000101010101" pitchFamily="49" charset="-120"/>
              </a:rPr>
              <a:t>          </a:t>
            </a:r>
            <a:r>
              <a:rPr lang="zh-TW" altLang="en-US" sz="12800" dirty="0" smtClean="0">
                <a:ea typeface="金梅浪漫字形原體" panose="02010609000101010101" pitchFamily="49" charset="-120"/>
              </a:rPr>
              <a:t>       </a:t>
            </a:r>
            <a:r>
              <a:rPr lang="zh-TW" altLang="en-US" sz="12800" dirty="0" smtClean="0">
                <a:solidFill>
                  <a:srgbClr val="92D050"/>
                </a:solidFill>
                <a:latin typeface="超研澤中鋼筆行楷" panose="020B0609010101010101" pitchFamily="49" charset="-120"/>
                <a:ea typeface="金梅浪漫字形原體" panose="02010609000101010101" pitchFamily="49" charset="-120"/>
                <a:cs typeface="超研澤中鋼筆行楷" panose="020B0609010101010101" pitchFamily="49" charset="-120"/>
              </a:rPr>
              <a:t>張</a:t>
            </a:r>
            <a:r>
              <a:rPr lang="zh-TW" altLang="en-US" sz="12800" dirty="0">
                <a:solidFill>
                  <a:srgbClr val="92D050"/>
                </a:solidFill>
                <a:latin typeface="超研澤中鋼筆行楷" panose="020B0609010101010101" pitchFamily="49" charset="-120"/>
                <a:ea typeface="金梅浪漫字形原體" panose="02010609000101010101" pitchFamily="49" charset="-120"/>
                <a:cs typeface="超研澤中鋼筆行楷" panose="020B0609010101010101" pitchFamily="49" charset="-120"/>
              </a:rPr>
              <a:t>彥</a:t>
            </a:r>
            <a:r>
              <a:rPr lang="zh-TW" altLang="en-US" sz="12800" dirty="0" smtClean="0">
                <a:solidFill>
                  <a:srgbClr val="92D050"/>
                </a:solidFill>
                <a:latin typeface="超研澤中鋼筆行楷" panose="020B0609010101010101" pitchFamily="49" charset="-120"/>
                <a:ea typeface="金梅浪漫字形原體" panose="02010609000101010101" pitchFamily="49" charset="-120"/>
                <a:cs typeface="超研澤中鋼筆行楷" panose="020B0609010101010101" pitchFamily="49" charset="-120"/>
              </a:rPr>
              <a:t>颉</a:t>
            </a:r>
            <a:endParaRPr lang="en-US" altLang="zh-TW" sz="12800" dirty="0" smtClean="0">
              <a:solidFill>
                <a:srgbClr val="92D050"/>
              </a:solidFill>
              <a:latin typeface="超研澤中鋼筆行楷" panose="020B0609010101010101" pitchFamily="49" charset="-120"/>
              <a:ea typeface="金梅浪漫字形原體" panose="02010609000101010101" pitchFamily="49" charset="-120"/>
              <a:cs typeface="超研澤中鋼筆行楷" panose="020B0609010101010101" pitchFamily="49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798168"/>
            <a:ext cx="3059832" cy="30598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35010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2952328" cy="35010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3203848" cy="33569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2952328" cy="33569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787169" y="188640"/>
            <a:ext cx="1569661" cy="923330"/>
          </a:xfrm>
          <a:prstGeom prst="rect">
            <a:avLst/>
          </a:prstGeom>
          <a:noFill/>
          <a:effectLst>
            <a:reflection stA="4500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防守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084168" y="0"/>
            <a:ext cx="3059832" cy="3970318"/>
          </a:xfrm>
          <a:prstGeom prst="rect">
            <a:avLst/>
          </a:prstGeom>
          <a:noFill/>
          <a:effectLst>
            <a:glow rad="1193800">
              <a:schemeClr val="accent1">
                <a:alpha val="8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zh-TW" altLang="en-US" sz="3600" dirty="0" smtClean="0">
                <a:solidFill>
                  <a:srgbClr val="FD509F"/>
                </a:solidFill>
              </a:rPr>
              <a:t>經過上次的比賽</a:t>
            </a:r>
            <a:r>
              <a:rPr lang="zh-TW" altLang="en-US" sz="3600" dirty="0" smtClean="0">
                <a:solidFill>
                  <a:srgbClr val="FD509F"/>
                </a:solidFill>
              </a:rPr>
              <a:t>後</a:t>
            </a:r>
            <a:r>
              <a:rPr lang="en-US" altLang="zh-TW" sz="3600" dirty="0" smtClean="0">
                <a:solidFill>
                  <a:srgbClr val="FD509F"/>
                </a:solidFill>
              </a:rPr>
              <a:t>,</a:t>
            </a:r>
            <a:r>
              <a:rPr lang="zh-TW" altLang="en-US" sz="3600" dirty="0" smtClean="0">
                <a:solidFill>
                  <a:srgbClr val="FD509F"/>
                </a:solidFill>
              </a:rPr>
              <a:t>我們</a:t>
            </a:r>
            <a:r>
              <a:rPr lang="zh-TW" altLang="en-US" sz="3600" dirty="0" smtClean="0">
                <a:solidFill>
                  <a:srgbClr val="FD509F"/>
                </a:solidFill>
              </a:rPr>
              <a:t>發現我們的防守太</a:t>
            </a:r>
            <a:r>
              <a:rPr lang="zh-TW" altLang="en-US" sz="3600" dirty="0" smtClean="0">
                <a:solidFill>
                  <a:srgbClr val="FD509F"/>
                </a:solidFill>
              </a:rPr>
              <a:t>爛</a:t>
            </a:r>
            <a:r>
              <a:rPr lang="en-US" altLang="zh-TW" sz="3600" dirty="0" smtClean="0">
                <a:solidFill>
                  <a:srgbClr val="FD509F"/>
                </a:solidFill>
              </a:rPr>
              <a:t>,</a:t>
            </a:r>
            <a:r>
              <a:rPr lang="zh-TW" altLang="en-US" sz="3600" dirty="0" smtClean="0">
                <a:solidFill>
                  <a:srgbClr val="FD509F"/>
                </a:solidFill>
              </a:rPr>
              <a:t>導致</a:t>
            </a:r>
            <a:r>
              <a:rPr lang="zh-TW" altLang="en-US" sz="3600" dirty="0" smtClean="0">
                <a:solidFill>
                  <a:srgbClr val="FD509F"/>
                </a:solidFill>
              </a:rPr>
              <a:t>失誤太</a:t>
            </a:r>
            <a:r>
              <a:rPr lang="zh-TW" altLang="en-US" sz="3600" dirty="0" smtClean="0">
                <a:solidFill>
                  <a:srgbClr val="FD509F"/>
                </a:solidFill>
              </a:rPr>
              <a:t>多</a:t>
            </a:r>
            <a:r>
              <a:rPr lang="en-US" altLang="zh-TW" sz="3600" dirty="0" smtClean="0">
                <a:solidFill>
                  <a:srgbClr val="FD509F"/>
                </a:solidFill>
              </a:rPr>
              <a:t>,</a:t>
            </a:r>
            <a:r>
              <a:rPr lang="zh-TW" altLang="en-US" sz="3600" dirty="0" smtClean="0">
                <a:solidFill>
                  <a:srgbClr val="FD509F"/>
                </a:solidFill>
              </a:rPr>
              <a:t>所以</a:t>
            </a:r>
            <a:r>
              <a:rPr lang="zh-TW" altLang="en-US" sz="3600" dirty="0" smtClean="0">
                <a:solidFill>
                  <a:srgbClr val="FD509F"/>
                </a:solidFill>
              </a:rPr>
              <a:t>我們暑假都很認真練習</a:t>
            </a:r>
            <a:r>
              <a:rPr lang="zh-TW" altLang="en-US" sz="3600" dirty="0" smtClean="0">
                <a:solidFill>
                  <a:srgbClr val="FD509F"/>
                </a:solidFill>
              </a:rPr>
              <a:t>防守</a:t>
            </a:r>
            <a:r>
              <a:rPr lang="en-US" altLang="zh-TW" sz="3600" dirty="0" smtClean="0">
                <a:solidFill>
                  <a:srgbClr val="FD509F"/>
                </a:solidFill>
              </a:rPr>
              <a:t>.</a:t>
            </a:r>
            <a:endParaRPr lang="zh-TW" altLang="en-US" sz="3600" dirty="0">
              <a:solidFill>
                <a:srgbClr val="FD509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7524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567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32040" y="2459504"/>
            <a:ext cx="344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  打擊</a:t>
            </a:r>
            <a:r>
              <a:rPr lang="en-US" altLang="zh-TW" sz="4800" dirty="0" smtClean="0"/>
              <a:t>20-18</a:t>
            </a:r>
          </a:p>
          <a:p>
            <a:r>
              <a:rPr lang="zh-TW" altLang="en-US" sz="4800" dirty="0" smtClean="0"/>
              <a:t>          </a:t>
            </a:r>
            <a:r>
              <a:rPr lang="zh-TW" altLang="en-US" sz="4800" dirty="0"/>
              <a:t> </a:t>
            </a:r>
            <a:r>
              <a:rPr lang="en-US" altLang="zh-TW" sz="4800" dirty="0" smtClean="0"/>
              <a:t>|</a:t>
            </a:r>
          </a:p>
          <a:p>
            <a:r>
              <a:rPr lang="zh-TW" altLang="en-US" sz="4800" dirty="0" smtClean="0"/>
              <a:t>  打擊</a:t>
            </a:r>
            <a:r>
              <a:rPr lang="en-US" altLang="zh-TW" sz="4800" dirty="0" smtClean="0"/>
              <a:t>20-19</a:t>
            </a:r>
          </a:p>
        </p:txBody>
      </p:sp>
      <p:sp>
        <p:nvSpPr>
          <p:cNvPr id="5" name="矩形 4"/>
          <p:cNvSpPr/>
          <p:nvPr/>
        </p:nvSpPr>
        <p:spPr>
          <a:xfrm>
            <a:off x="5076056" y="83671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超研澤中鋼筆行楷" panose="020B0609010101010101" pitchFamily="49" charset="-120"/>
                <a:ea typeface="超研澤中鋼筆行楷" panose="020B0609010101010101" pitchFamily="49" charset="-120"/>
                <a:cs typeface="超研澤中鋼筆行楷" panose="020B0609010101010101" pitchFamily="49" charset="-120"/>
              </a:rPr>
              <a:t>盧兆凱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超研澤中鋼筆行楷" panose="020B0609010101010101" pitchFamily="49" charset="-120"/>
              <a:ea typeface="超研澤中鋼筆行楷" panose="020B0609010101010101" pitchFamily="49" charset="-120"/>
              <a:cs typeface="超研澤中鋼筆行楷" panose="020B0609010101010101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919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56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6056" y="620688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超研澤中鋼筆行楷" panose="020B0609010101010101" pitchFamily="49" charset="-120"/>
                <a:ea typeface="超研澤中鋼筆行楷" panose="020B0609010101010101" pitchFamily="49" charset="-120"/>
                <a:cs typeface="超研澤中鋼筆行楷" panose="020B0609010101010101" pitchFamily="49" charset="-120"/>
              </a:rPr>
              <a:t>蔡明憲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超研澤中鋼筆行楷" panose="020B0609010101010101" pitchFamily="49" charset="-120"/>
              <a:ea typeface="超研澤中鋼筆行楷" panose="020B0609010101010101" pitchFamily="49" charset="-120"/>
              <a:cs typeface="超研澤中鋼筆行楷" panose="020B0609010101010101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en-US" sz="4800" dirty="0" smtClean="0"/>
              <a:t>打擊</a:t>
            </a:r>
            <a:r>
              <a:rPr lang="en-US" altLang="zh-TW" sz="4800" dirty="0" smtClean="0"/>
              <a:t>20-18</a:t>
            </a:r>
          </a:p>
          <a:p>
            <a:r>
              <a:rPr lang="zh-TW" altLang="en-US" sz="4800" dirty="0" smtClean="0"/>
              <a:t>           </a:t>
            </a:r>
            <a:r>
              <a:rPr lang="en-US" altLang="zh-TW" sz="4800" dirty="0" smtClean="0"/>
              <a:t>|</a:t>
            </a:r>
          </a:p>
          <a:p>
            <a:r>
              <a:rPr lang="zh-TW" altLang="en-US" sz="4800" dirty="0" smtClean="0"/>
              <a:t>  打擊</a:t>
            </a:r>
            <a:r>
              <a:rPr lang="en-US" altLang="zh-TW" sz="4800" dirty="0"/>
              <a:t>20-19</a:t>
            </a:r>
            <a:endParaRPr lang="zh-TW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3298384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56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6056" y="692696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超研澤中鋼筆行楷" panose="020B0609010101010101" pitchFamily="49" charset="-120"/>
                <a:ea typeface="超研澤中鋼筆行楷" panose="020B0609010101010101" pitchFamily="49" charset="-120"/>
                <a:cs typeface="超研澤中鋼筆行楷" panose="020B0609010101010101" pitchFamily="49" charset="-120"/>
              </a:rPr>
              <a:t>唐英捷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超研澤中鋼筆行楷" panose="020B0609010101010101" pitchFamily="49" charset="-120"/>
              <a:ea typeface="超研澤中鋼筆行楷" panose="020B0609010101010101" pitchFamily="49" charset="-120"/>
              <a:cs typeface="超研澤中鋼筆行楷" panose="020B0609010101010101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0072" y="25649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 smtClean="0"/>
              <a:t>打擊</a:t>
            </a:r>
            <a:r>
              <a:rPr lang="en-US" altLang="zh-TW" sz="4000" dirty="0" smtClean="0"/>
              <a:t>20</a:t>
            </a:r>
            <a:r>
              <a:rPr lang="en-US" altLang="zh-TW" sz="4000" dirty="0"/>
              <a:t>-</a:t>
            </a:r>
            <a:r>
              <a:rPr lang="en-US" altLang="zh-TW" sz="4000" dirty="0" smtClean="0"/>
              <a:t>15</a:t>
            </a:r>
          </a:p>
          <a:p>
            <a:r>
              <a:rPr lang="zh-TW" altLang="en-US" sz="4000" dirty="0" smtClean="0"/>
              <a:t>       │</a:t>
            </a:r>
            <a:endParaRPr lang="en-US" altLang="zh-TW" sz="4000" dirty="0" smtClean="0"/>
          </a:p>
          <a:p>
            <a:r>
              <a:rPr lang="zh-TW" altLang="en-US" sz="4000" dirty="0" smtClean="0"/>
              <a:t>打擊</a:t>
            </a:r>
            <a:r>
              <a:rPr lang="en-US" altLang="zh-TW" sz="4000" dirty="0" smtClean="0"/>
              <a:t>20-17</a:t>
            </a:r>
            <a:endParaRPr lang="en-US" altLang="zh-TW" sz="4000" dirty="0"/>
          </a:p>
        </p:txBody>
      </p:sp>
    </p:spTree>
    <p:extLst>
      <p:ext uri="{BB962C8B-B14F-4D97-AF65-F5344CB8AC3E}">
        <p14:creationId xmlns="" xmlns:p14="http://schemas.microsoft.com/office/powerpoint/2010/main" val="326664727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" y="0"/>
            <a:ext cx="385856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6056" y="1052736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超研澤中鋼筆行楷" panose="020B0609010101010101" pitchFamily="49" charset="-120"/>
                <a:ea typeface="超研澤中鋼筆行楷" panose="020B0609010101010101" pitchFamily="49" charset="-120"/>
                <a:cs typeface="超研澤中鋼筆行楷" panose="020B0609010101010101" pitchFamily="49" charset="-120"/>
              </a:rPr>
              <a:t>張彥頡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超研澤中鋼筆行楷" panose="020B0609010101010101" pitchFamily="49" charset="-120"/>
              <a:ea typeface="超研澤中鋼筆行楷" panose="020B0609010101010101" pitchFamily="49" charset="-120"/>
              <a:cs typeface="超研澤中鋼筆行楷" panose="020B0609010101010101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52215" y="25649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/>
              <a:t>打擊</a:t>
            </a:r>
            <a:r>
              <a:rPr lang="en-US" altLang="zh-TW" sz="4000" dirty="0" smtClean="0"/>
              <a:t>20</a:t>
            </a:r>
            <a:r>
              <a:rPr lang="en-US" altLang="zh-TW" sz="4000" dirty="0"/>
              <a:t>-</a:t>
            </a:r>
            <a:r>
              <a:rPr lang="en-US" altLang="zh-TW" sz="4000" dirty="0" smtClean="0"/>
              <a:t>13</a:t>
            </a:r>
            <a:endParaRPr lang="en-US" altLang="zh-TW" sz="4000" dirty="0"/>
          </a:p>
          <a:p>
            <a:r>
              <a:rPr lang="zh-TW" altLang="en-US" sz="4000" dirty="0"/>
              <a:t>       │</a:t>
            </a:r>
            <a:endParaRPr lang="en-US" altLang="zh-TW" sz="4000" dirty="0"/>
          </a:p>
          <a:p>
            <a:r>
              <a:rPr lang="zh-TW" altLang="en-US" sz="4000" dirty="0" smtClean="0"/>
              <a:t>打擊</a:t>
            </a:r>
            <a:r>
              <a:rPr lang="en-US" altLang="zh-TW" sz="4000" dirty="0" smtClean="0"/>
              <a:t>20-17</a:t>
            </a:r>
            <a:endParaRPr lang="en-US" altLang="zh-TW" sz="4000" dirty="0"/>
          </a:p>
        </p:txBody>
      </p:sp>
    </p:spTree>
    <p:extLst>
      <p:ext uri="{BB962C8B-B14F-4D97-AF65-F5344CB8AC3E}">
        <p14:creationId xmlns="" xmlns:p14="http://schemas.microsoft.com/office/powerpoint/2010/main" val="11033833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81737" y="26064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ea typeface="金梅海報小豆豆字" panose="02010609000101010101" pitchFamily="49" charset="-120"/>
              </a:rPr>
              <a:t>心得</a:t>
            </a:r>
            <a:endParaRPr lang="en-US" altLang="zh-TW" sz="8000" dirty="0" smtClean="0">
              <a:ea typeface="金梅海報小豆豆字" panose="0201060900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184482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5DAD"/>
                </a:solidFill>
                <a:latin typeface="超研澤中鋼筆行楷" panose="020B0609010101010101" pitchFamily="49" charset="-120"/>
                <a:ea typeface="超研澤中鋼筆行楷" panose="020B0609010101010101" pitchFamily="49" charset="-120"/>
                <a:cs typeface="超研澤中鋼筆行楷" panose="020B0609010101010101" pitchFamily="49" charset="-120"/>
              </a:rPr>
              <a:t>        </a:t>
            </a:r>
            <a:r>
              <a:rPr lang="zh-TW" altLang="en-US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經過暑期的訓練，不管是打擊或防守</a:t>
            </a:r>
            <a:r>
              <a:rPr lang="en-US" altLang="zh-TW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我們發現都有進步</a:t>
            </a:r>
            <a:r>
              <a:rPr lang="en-US" altLang="zh-TW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希望下學期有機會出去打比賽</a:t>
            </a:r>
            <a:r>
              <a:rPr lang="en-US" altLang="zh-TW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54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為校爭光</a:t>
            </a:r>
            <a:endParaRPr lang="zh-TW" altLang="en-US" sz="5400" dirty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18248"/>
            <a:ext cx="2267744" cy="233975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357686" y="5786454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44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</a:rPr>
              <a:t>蔡明憲</a:t>
            </a:r>
            <a:endParaRPr lang="zh-TW" altLang="en-US" sz="4400" dirty="0">
              <a:solidFill>
                <a:srgbClr val="FD509F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1027" name="Picture 3" descr="C:\Users\user\AppData\Local\Microsoft\Windows\Temporary Internet Files\Content.IE5\OGGH8O5J\Cpbl-stast-chinatrust-brother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65104"/>
            <a:ext cx="27363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646941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47864" y="112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ea typeface="金梅海報小豆豆字" panose="02010609000101010101" pitchFamily="49" charset="-120"/>
              </a:rPr>
              <a:t>心得</a:t>
            </a:r>
            <a:endParaRPr lang="zh-TW" altLang="en-US" sz="8000" dirty="0">
              <a:ea typeface="金梅海報小豆豆字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5639" y="1216191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</a:rPr>
              <a:t>         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經過暑假的嚴酷訓練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我發現我的打擊力</a:t>
            </a:r>
            <a:r>
              <a:rPr lang="zh-TW" altLang="en-US" sz="4000" dirty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道、傳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球準度</a:t>
            </a:r>
            <a:r>
              <a:rPr lang="zh-TW" altLang="en-US" sz="4000" dirty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及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跑壘速度都有進步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即使腳痠、手痛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我們都還是繼續練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出去打樂樂棒比賽的目標已經愈來愈近了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我希望能和大家一起打拼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一起加油並為校爭光</a:t>
            </a:r>
            <a:r>
              <a:rPr lang="en-US" altLang="zh-TW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,</a:t>
            </a:r>
            <a:r>
              <a:rPr lang="zh-TW" altLang="en-US" sz="40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這應該是非常棒的回憶。</a:t>
            </a:r>
            <a:endParaRPr lang="zh-TW" altLang="en-US" sz="4000" dirty="0">
              <a:solidFill>
                <a:srgbClr val="FD509F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14810" y="557214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</a:rPr>
              <a:t>唐英捷</a:t>
            </a:r>
            <a:endParaRPr lang="zh-TW" altLang="en-US" sz="4400" dirty="0">
              <a:solidFill>
                <a:srgbClr val="FD509F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5023900"/>
            <a:ext cx="1714480" cy="18341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499992" y="5661248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</a:rPr>
              <a:t>盧兆凱</a:t>
            </a:r>
            <a:endParaRPr lang="zh-TW" altLang="en-US" sz="4400" dirty="0">
              <a:solidFill>
                <a:srgbClr val="FD509F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9872" y="188640"/>
            <a:ext cx="2441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ea typeface="金梅海報小豆豆字" panose="02010609000101010101" pitchFamily="49" charset="-120"/>
              </a:rPr>
              <a:t>心得</a:t>
            </a:r>
            <a:endParaRPr lang="zh-TW" altLang="en-US" sz="8000" dirty="0">
              <a:ea typeface="金梅海報小豆豆字" panose="02010609000101010101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491" y="1433489"/>
            <a:ext cx="9033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</a:rPr>
              <a:t>     </a:t>
            </a:r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超級熱的暑假，常常曬得頭暈想要</a:t>
            </a:r>
            <a:endParaRPr lang="en-US" altLang="zh-TW" sz="4000" dirty="0" smtClean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  <a:p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休息，但是我們知道，想要進步一定要</a:t>
            </a:r>
            <a:endParaRPr lang="en-US" altLang="zh-TW" sz="4000" dirty="0" smtClean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  <a:p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努力練習，總是練到腳痠、手痠，想到</a:t>
            </a:r>
            <a:endParaRPr lang="en-US" altLang="zh-TW" sz="4000" dirty="0" smtClean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  <a:p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我們和夢想的距離又進了一步，就覺得</a:t>
            </a:r>
            <a:endParaRPr lang="en-US" altLang="zh-TW" sz="4000" dirty="0" smtClean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  <a:p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一切都值得，和同學一起學習、一起進</a:t>
            </a:r>
            <a:endParaRPr lang="en-US" altLang="zh-TW" sz="4000" dirty="0" smtClean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  <a:p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  <a:cs typeface="超研澤中鋼筆行楷" panose="020B0609010101010101" pitchFamily="49" charset="-120"/>
              </a:rPr>
              <a:t>步，是很棒的經驗！</a:t>
            </a:r>
            <a:endParaRPr lang="en-US" altLang="zh-TW" sz="4000" dirty="0" smtClean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  <a:cs typeface="超研澤中鋼筆行楷" panose="020B0609010101010101" pitchFamily="49" charset="-120"/>
            </a:endParaRPr>
          </a:p>
        </p:txBody>
      </p:sp>
      <p:pic>
        <p:nvPicPr>
          <p:cNvPr id="2" name="Picture 2" descr="C:\Users\user\AppData\Local\Microsoft\Windows\Temporary Internet Files\Content.IE5\OGGH8O5J\Cpbl-stast-chinatrust-brother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763" y="4509120"/>
            <a:ext cx="2973237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4617746"/>
            <a:ext cx="1714480" cy="22402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14678" y="285728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ea typeface="金梅海報小豆豆字" panose="02010609000101010101" pitchFamily="49" charset="-120"/>
              </a:rPr>
              <a:t>心得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786314" y="535782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D509F"/>
                </a:solidFill>
                <a:latin typeface="王漢宗波卡體一空陰" pitchFamily="18" charset="-120"/>
                <a:ea typeface="王漢宗波卡體一空陰" pitchFamily="18" charset="-120"/>
              </a:rPr>
              <a:t>張彥頡</a:t>
            </a:r>
            <a:endParaRPr lang="zh-TW" altLang="en-US" sz="4400" dirty="0">
              <a:solidFill>
                <a:srgbClr val="FD509F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171448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       </a:t>
            </a:r>
            <a:r>
              <a:rPr lang="zh-TW" altLang="en-US" sz="4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</a:rPr>
              <a:t>在這次的暑訓中，雖然很累有時還有人生病或不舒服，為了要有好的成果，就算再累也要繼續練，希望老師看到我們的進步與付出後，在北昌的最後一年帶我們出去比賽，得到好的表現。</a:t>
            </a:r>
            <a:endParaRPr lang="zh-TW" altLang="en-US" sz="4000" dirty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785918" y="235743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</a:rPr>
              <a:t>謝</a:t>
            </a:r>
            <a:r>
              <a:rPr lang="zh-TW" altLang="en-US" sz="6000" dirty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</a:rPr>
              <a:t>謝</a:t>
            </a:r>
            <a:r>
              <a:rPr lang="zh-TW" altLang="en-US" sz="6000" dirty="0" smtClean="0">
                <a:solidFill>
                  <a:srgbClr val="FF5DAD"/>
                </a:solidFill>
                <a:latin typeface="王漢宗波卡體一空陰" pitchFamily="18" charset="-120"/>
                <a:ea typeface="王漢宗波卡體一空陰" pitchFamily="18" charset="-120"/>
              </a:rPr>
              <a:t>大家的聆聽</a:t>
            </a:r>
            <a:endParaRPr lang="zh-TW" altLang="en-US" sz="6000" dirty="0">
              <a:solidFill>
                <a:srgbClr val="FF5DAD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3056"/>
            <a:ext cx="2133600" cy="2143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3074" name="Picture 2" descr="C:\Users\user\AppData\Local\Microsoft\Windows\Temporary Internet Files\Content.IE5\OGGH8O5J\af579bab54427ebf6674921349cf5d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2000240"/>
          </a:xfrm>
          <a:prstGeom prst="rect">
            <a:avLst/>
          </a:prstGeom>
          <a:noFill/>
        </p:spPr>
      </p:pic>
      <p:pic>
        <p:nvPicPr>
          <p:cNvPr id="9" name="Picture 2" descr="C:\Users\user\AppData\Local\Microsoft\Windows\Temporary Internet Files\Content.IE5\OGGH8O5J\Cpbl-stast-chinatrust-brother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2357422" cy="2420888"/>
          </a:xfrm>
          <a:prstGeom prst="rect">
            <a:avLst/>
          </a:prstGeom>
          <a:noFill/>
        </p:spPr>
      </p:pic>
      <p:pic>
        <p:nvPicPr>
          <p:cNvPr id="3077" name="Picture 5" descr="C:\Users\user\AppData\Local\Microsoft\Windows\Temporary Internet Files\Content.IE5\1ZGH572Z\fubonguardians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21088"/>
            <a:ext cx="2428860" cy="2636912"/>
          </a:xfrm>
          <a:prstGeom prst="rect">
            <a:avLst/>
          </a:prstGeom>
          <a:noFill/>
        </p:spPr>
      </p:pic>
      <p:pic>
        <p:nvPicPr>
          <p:cNvPr id="8" name="圖片 7" descr="下載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2057400" cy="1857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4536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816" y="0"/>
            <a:ext cx="9429816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436096" y="404664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 smtClean="0">
                <a:solidFill>
                  <a:srgbClr val="FFFF00"/>
                </a:solidFill>
                <a:latin typeface="AR BONNIE" pitchFamily="2" charset="0"/>
                <a:ea typeface="金梅海報小豆豆字"/>
              </a:rPr>
              <a:t>目錄</a:t>
            </a:r>
            <a:endParaRPr lang="zh-TW" altLang="en-US" sz="9600" dirty="0">
              <a:solidFill>
                <a:srgbClr val="FFFF00"/>
              </a:solidFill>
              <a:latin typeface="AR BONNIE" pitchFamily="2" charset="0"/>
              <a:ea typeface="金梅海報小豆豆字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24128" y="2132856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i="1" dirty="0" smtClean="0">
                <a:ea typeface="金梅海報小豆豆字" panose="02010609000101010101" pitchFamily="49" charset="-120"/>
              </a:rPr>
              <a:t>1.</a:t>
            </a:r>
            <a:r>
              <a:rPr lang="zh-TW" altLang="en-US" sz="5400" b="1" i="1" dirty="0" smtClean="0">
                <a:ea typeface="金梅海報小豆豆字" panose="02010609000101010101" pitchFamily="49" charset="-120"/>
              </a:rPr>
              <a:t>動機</a:t>
            </a:r>
            <a:endParaRPr lang="zh-TW" altLang="en-US" sz="5400" b="1" i="1" dirty="0">
              <a:ea typeface="金梅海報小豆豆字" panose="0201060900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24128" y="32129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i="1" dirty="0" smtClean="0">
                <a:ea typeface="金梅海報小豆豆字" panose="02010609000101010101" pitchFamily="49" charset="-120"/>
              </a:rPr>
              <a:t>2.</a:t>
            </a:r>
            <a:r>
              <a:rPr lang="zh-TW" altLang="en-US" sz="5400" b="1" i="1" dirty="0" smtClean="0">
                <a:ea typeface="金梅海報小豆豆字" panose="02010609000101010101" pitchFamily="49" charset="-120"/>
              </a:rPr>
              <a:t>目標</a:t>
            </a:r>
            <a:endParaRPr lang="zh-TW" altLang="en-US" sz="5400" b="1" i="1" dirty="0">
              <a:ea typeface="金梅海報小豆豆字" panose="02010609000101010101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24128" y="414908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i="1" dirty="0" smtClean="0">
                <a:ea typeface="金梅海報小豆豆字" panose="02010609000101010101" pitchFamily="49" charset="-120"/>
              </a:rPr>
              <a:t>3.</a:t>
            </a:r>
            <a:r>
              <a:rPr lang="zh-TW" altLang="en-US" sz="5400" b="1" i="1" dirty="0" smtClean="0">
                <a:ea typeface="金梅海報小豆豆字" panose="02010609000101010101" pitchFamily="49" charset="-120"/>
              </a:rPr>
              <a:t>內</a:t>
            </a:r>
            <a:r>
              <a:rPr lang="zh-TW" altLang="en-US" sz="5400" b="1" i="1" dirty="0">
                <a:ea typeface="金梅海報小豆豆字" panose="02010609000101010101" pitchFamily="49" charset="-120"/>
              </a:rPr>
              <a:t>容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15008" y="5143512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i="1" dirty="0" smtClean="0">
                <a:ea typeface="金梅海報小豆豆字" panose="02010609000101010101" pitchFamily="49" charset="-120"/>
              </a:rPr>
              <a:t>4.</a:t>
            </a:r>
            <a:r>
              <a:rPr lang="zh-TW" altLang="en-US" sz="5400" b="1" i="1" dirty="0" smtClean="0">
                <a:ea typeface="金梅海報小豆豆字" panose="02010609000101010101" pitchFamily="49" charset="-120"/>
              </a:rPr>
              <a:t>心得</a:t>
            </a:r>
            <a:endParaRPr lang="zh-TW" altLang="en-US" sz="5400" b="1" i="1" dirty="0">
              <a:ea typeface="金梅海報小豆豆字" panose="02010609000101010101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593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ab8d59364a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347864" y="260648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solidFill>
                  <a:schemeClr val="bg1"/>
                </a:solidFill>
                <a:ea typeface="金梅海報小豆豆字" panose="02010609000101010101" pitchFamily="49" charset="-120"/>
              </a:rPr>
              <a:t>動機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38998" y="1412776"/>
            <a:ext cx="8905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王漢宗粗鋼體一標準" pitchFamily="18" charset="-120"/>
                <a:ea typeface="王漢宗粗鋼體一標準" pitchFamily="18" charset="-120"/>
                <a:cs typeface="超研澤中鋼筆行楷" panose="020B0609010101010101" pitchFamily="49" charset="-120"/>
              </a:rPr>
              <a:t>經過上次的比賽後，我們發現打擊和防守都很弱，也擔心六年級是否能比賽，所以要在暑假來加強，成為三拍子的重炮，為校爭光。</a:t>
            </a:r>
            <a:endParaRPr lang="en-US" altLang="zh-TW" sz="5400" dirty="0" smtClean="0">
              <a:solidFill>
                <a:schemeClr val="bg1"/>
              </a:solidFill>
              <a:latin typeface="王漢宗粗鋼體一標準" pitchFamily="18" charset="-120"/>
              <a:ea typeface="王漢宗粗鋼體一標準" pitchFamily="18" charset="-120"/>
              <a:cs typeface="超研澤中鋼筆行楷" panose="020B0609010101010101" pitchFamily="49" charset="-12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artoon-sad-b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635896" y="33265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</a:rPr>
              <a:t>目標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628800"/>
            <a:ext cx="62167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chemeClr val="bg1"/>
                </a:solidFill>
                <a:latin typeface="王漢宗粗鋼體一標準" pitchFamily="18" charset="-120"/>
                <a:ea typeface="王漢宗粗鋼體一標準" pitchFamily="18" charset="-120"/>
              </a:rPr>
              <a:t>1.</a:t>
            </a:r>
            <a:r>
              <a:rPr lang="zh-TW" altLang="en-US" sz="9600" dirty="0" smtClean="0">
                <a:solidFill>
                  <a:schemeClr val="bg1"/>
                </a:solidFill>
                <a:latin typeface="王漢宗粗鋼體一標準" pitchFamily="18" charset="-120"/>
                <a:ea typeface="王漢宗粗鋼體一標準" pitchFamily="18" charset="-120"/>
              </a:rPr>
              <a:t>打擊</a:t>
            </a:r>
            <a:r>
              <a:rPr lang="en-US" altLang="zh-TW" sz="9600" dirty="0" smtClean="0">
                <a:solidFill>
                  <a:schemeClr val="bg1"/>
                </a:solidFill>
                <a:latin typeface="王漢宗粗鋼體一標準" pitchFamily="18" charset="-120"/>
                <a:ea typeface="王漢宗粗鋼體一標準" pitchFamily="18" charset="-120"/>
              </a:rPr>
              <a:t>20-17</a:t>
            </a:r>
            <a:endParaRPr lang="zh-TW" altLang="en-US" sz="9600" dirty="0">
              <a:solidFill>
                <a:schemeClr val="bg1"/>
              </a:solidFill>
              <a:latin typeface="王漢宗粗鋼體一標準" pitchFamily="18" charset="-120"/>
              <a:ea typeface="王漢宗粗鋼體一標準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3500438"/>
            <a:ext cx="9344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>
                <a:solidFill>
                  <a:srgbClr val="00B0F0"/>
                </a:solidFill>
                <a:latin typeface="王漢宗粗鋼體一標準" pitchFamily="18" charset="-120"/>
                <a:ea typeface="王漢宗粗鋼體一標準" pitchFamily="18" charset="-120"/>
              </a:rPr>
              <a:t>2.</a:t>
            </a:r>
            <a:r>
              <a:rPr lang="zh-TW" altLang="en-US" sz="8800" dirty="0" smtClean="0">
                <a:solidFill>
                  <a:srgbClr val="00B0F0"/>
                </a:solidFill>
                <a:latin typeface="王漢宗粗鋼體一標準" pitchFamily="18" charset="-120"/>
                <a:ea typeface="王漢宗粗鋼體一標準" pitchFamily="18" charset="-120"/>
              </a:rPr>
              <a:t>傳球</a:t>
            </a:r>
            <a:r>
              <a:rPr lang="en-US" altLang="zh-TW" sz="8800" dirty="0" smtClean="0">
                <a:solidFill>
                  <a:srgbClr val="00B0F0"/>
                </a:solidFill>
                <a:latin typeface="王漢宗粗鋼體一標準" pitchFamily="18" charset="-120"/>
                <a:ea typeface="王漢宗粗鋼體一標準" pitchFamily="18" charset="-120"/>
              </a:rPr>
              <a:t>100</a:t>
            </a:r>
            <a:r>
              <a:rPr lang="zh-TW" altLang="en-US" sz="8800" dirty="0" smtClean="0">
                <a:solidFill>
                  <a:srgbClr val="00B0F0"/>
                </a:solidFill>
                <a:latin typeface="王漢宗粗鋼體一標準" pitchFamily="18" charset="-120"/>
                <a:ea typeface="王漢宗粗鋼體一標準" pitchFamily="18" charset="-120"/>
              </a:rPr>
              <a:t>顆不漏接</a:t>
            </a:r>
            <a:endParaRPr lang="zh-TW" altLang="en-US" sz="8800" dirty="0">
              <a:solidFill>
                <a:srgbClr val="00B0F0"/>
              </a:solidFill>
              <a:latin typeface="王漢宗粗鋼體一標準" pitchFamily="18" charset="-120"/>
              <a:ea typeface="王漢宗粗鋼體一標準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74219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490">
            <a:off x="3993107" y="659552"/>
            <a:ext cx="4031581" cy="2681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130">
            <a:off x="652307" y="3208348"/>
            <a:ext cx="4114235" cy="275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文字方塊 3"/>
          <p:cNvSpPr txBox="1"/>
          <p:nvPr/>
        </p:nvSpPr>
        <p:spPr>
          <a:xfrm>
            <a:off x="4716016" y="5679849"/>
            <a:ext cx="295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王漢宗粗鋼體一標準" pitchFamily="18" charset="-120"/>
                <a:ea typeface="王漢宗粗鋼體一標準" pitchFamily="18" charset="-120"/>
              </a:rPr>
              <a:t>去學校練習</a:t>
            </a:r>
            <a:endParaRPr lang="zh-TW" altLang="en-US" sz="4000" dirty="0">
              <a:latin typeface="王漢宗粗鋼體一標準" pitchFamily="18" charset="-120"/>
              <a:ea typeface="王漢宗粗鋼體一標準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458614">
            <a:off x="7453878" y="5433627"/>
            <a:ext cx="1409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王漢宗波卡體一空陰" pitchFamily="18" charset="-120"/>
                <a:ea typeface="王漢宗波卡體一空陰" pitchFamily="18" charset="-120"/>
              </a:rPr>
              <a:t>囉</a:t>
            </a:r>
            <a:r>
              <a:rPr lang="en-US" altLang="zh-TW" sz="7200" dirty="0" smtClean="0">
                <a:latin typeface="王漢宗波卡體一空陰" pitchFamily="18" charset="-120"/>
                <a:ea typeface="王漢宗波卡體一空陰" pitchFamily="18" charset="-120"/>
              </a:rPr>
              <a:t>!</a:t>
            </a:r>
          </a:p>
        </p:txBody>
      </p:sp>
      <p:pic>
        <p:nvPicPr>
          <p:cNvPr id="6" name="圖片 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38156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21"/>
            <a:ext cx="9144000" cy="655995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188640"/>
            <a:ext cx="838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/>
              <a:t>我們每個禮拜都很認真的練球</a:t>
            </a:r>
            <a:r>
              <a:rPr lang="en-US" altLang="zh-TW" sz="4800" dirty="0" smtClean="0"/>
              <a:t>!</a:t>
            </a:r>
            <a:endParaRPr lang="zh-TW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97321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70721_170828_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500438"/>
          </a:xfrm>
          <a:prstGeom prst="rect">
            <a:avLst/>
          </a:prstGeom>
        </p:spPr>
      </p:pic>
      <p:pic>
        <p:nvPicPr>
          <p:cNvPr id="4" name="圖片 3" descr="20170721_170828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4572000" cy="3357562"/>
          </a:xfrm>
          <a:prstGeom prst="rect">
            <a:avLst/>
          </a:prstGeom>
        </p:spPr>
      </p:pic>
      <p:pic>
        <p:nvPicPr>
          <p:cNvPr id="5" name="圖片 4" descr="20170721_170828_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572000" cy="3500438"/>
          </a:xfrm>
          <a:prstGeom prst="rect">
            <a:avLst/>
          </a:prstGeom>
        </p:spPr>
      </p:pic>
      <p:pic>
        <p:nvPicPr>
          <p:cNvPr id="6" name="圖片 5" descr="20170721_170828_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00438"/>
            <a:ext cx="4572000" cy="335756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453744" y="-99392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solidFill>
                  <a:srgbClr val="FFFF00"/>
                </a:solidFill>
              </a:rPr>
              <a:t>傳球</a:t>
            </a:r>
            <a:endParaRPr lang="zh-TW" altLang="en-US" sz="8000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71670" y="5643578"/>
            <a:ext cx="4248472" cy="1046440"/>
          </a:xfrm>
          <a:prstGeom prst="rect">
            <a:avLst/>
          </a:prstGeom>
          <a:noFill/>
          <a:effectLst>
            <a:glow rad="1790700">
              <a:schemeClr val="accent1"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傳球時要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側身</a:t>
            </a:r>
            <a:r>
              <a:rPr lang="en-US" altLang="zh-TW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眼睛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要看著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對方</a:t>
            </a:r>
            <a:endParaRPr lang="zh-TW" alt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70808_170828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27983" cy="3573016"/>
          </a:xfrm>
          <a:prstGeom prst="rect">
            <a:avLst/>
          </a:prstGeom>
        </p:spPr>
      </p:pic>
      <p:pic>
        <p:nvPicPr>
          <p:cNvPr id="3" name="圖片 2" descr="20170808_170828_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-7805"/>
            <a:ext cx="4716016" cy="3573016"/>
          </a:xfrm>
          <a:prstGeom prst="rect">
            <a:avLst/>
          </a:prstGeom>
        </p:spPr>
      </p:pic>
      <p:pic>
        <p:nvPicPr>
          <p:cNvPr id="4" name="圖片 3" descr="20170808_170828_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4427984" cy="3284984"/>
          </a:xfrm>
          <a:prstGeom prst="rect">
            <a:avLst/>
          </a:prstGeom>
        </p:spPr>
      </p:pic>
      <p:pic>
        <p:nvPicPr>
          <p:cNvPr id="5" name="圖片 4" descr="20170808_170828_0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573016"/>
            <a:ext cx="4716016" cy="328498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10985" y="-1561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solidFill>
                  <a:srgbClr val="FFFF00"/>
                </a:solidFill>
              </a:rPr>
              <a:t>打擊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804679">
            <a:off x="6822479" y="2811158"/>
            <a:ext cx="19747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83768" y="2948751"/>
            <a:ext cx="3816424" cy="1200329"/>
          </a:xfrm>
          <a:prstGeom prst="rect">
            <a:avLst/>
          </a:prstGeom>
          <a:solidFill>
            <a:srgbClr val="7030A0"/>
          </a:solidFill>
          <a:effectLst>
            <a:outerShdw blurRad="1270000" sx="102000" sy="102000" algn="ctr" rotWithShape="0">
              <a:srgbClr val="FFFF00"/>
            </a:outerShd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spc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我們要成為三拍子</a:t>
            </a:r>
            <a:r>
              <a:rPr lang="zh-TW" altLang="en-US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球員，最</a:t>
            </a:r>
            <a:r>
              <a:rPr lang="zh-TW" altLang="en-US" sz="2400" b="1" spc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重要的就是</a:t>
            </a:r>
            <a:r>
              <a:rPr lang="zh-TW" altLang="en-US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打擊，所以練</a:t>
            </a:r>
            <a:r>
              <a:rPr lang="en-US" altLang="zh-TW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TW" altLang="en-US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選球</a:t>
            </a:r>
            <a:r>
              <a:rPr lang="en-US" altLang="zh-TW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TW" altLang="en-US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TW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TW" altLang="en-US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擊中</a:t>
            </a:r>
            <a:r>
              <a:rPr lang="zh-TW" altLang="en-US" sz="2400" b="1" spc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甜蜜</a:t>
            </a:r>
            <a:r>
              <a:rPr lang="zh-TW" altLang="en-US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</a:t>
            </a:r>
            <a:r>
              <a:rPr lang="en-US" altLang="zh-TW" sz="24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TW" sz="2400" b="1" spc="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70808_170828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499992" cy="3501008"/>
          </a:xfrm>
          <a:prstGeom prst="rect">
            <a:avLst/>
          </a:prstGeom>
        </p:spPr>
      </p:pic>
      <p:pic>
        <p:nvPicPr>
          <p:cNvPr id="3" name="圖片 2" descr="20170808_170828_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0"/>
            <a:ext cx="4499992" cy="3356992"/>
          </a:xfrm>
          <a:prstGeom prst="rect">
            <a:avLst/>
          </a:prstGeom>
        </p:spPr>
      </p:pic>
      <p:pic>
        <p:nvPicPr>
          <p:cNvPr id="4" name="圖片 3" descr="20170808_170828_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644008" cy="3501008"/>
          </a:xfrm>
          <a:prstGeom prst="rect">
            <a:avLst/>
          </a:prstGeom>
        </p:spPr>
      </p:pic>
      <p:pic>
        <p:nvPicPr>
          <p:cNvPr id="5" name="圖片 4" descr="20170808_170828_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0"/>
            <a:ext cx="4644008" cy="33569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43808" y="2845385"/>
            <a:ext cx="3312368" cy="1015663"/>
          </a:xfrm>
          <a:prstGeom prst="rect">
            <a:avLst/>
          </a:prstGeom>
          <a:solidFill>
            <a:srgbClr val="FFFF00"/>
          </a:solidFill>
          <a:effectLst>
            <a:glow rad="1905000">
              <a:schemeClr val="accent1">
                <a:alpha val="8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擊牆</a:t>
            </a:r>
            <a:r>
              <a:rPr lang="zh-TW" altLang="en-US" sz="3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是練習咬中甜蜜點的方法之一</a:t>
            </a:r>
            <a:endParaRPr lang="zh-TW" altLang="en-US" sz="3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79912" y="188640"/>
            <a:ext cx="1569660" cy="923330"/>
          </a:xfrm>
          <a:prstGeom prst="rect">
            <a:avLst/>
          </a:prstGeom>
          <a:solidFill>
            <a:srgbClr val="FD509F"/>
          </a:solidFill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285361"/>
                </a:solidFill>
              </a:rPr>
              <a:t>擊牆</a:t>
            </a:r>
            <a:endParaRPr lang="zh-TW" altLang="en-US" sz="5400" dirty="0">
              <a:solidFill>
                <a:srgbClr val="28536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468</Words>
  <Application>Microsoft Office PowerPoint</Application>
  <PresentationFormat>如螢幕大小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三拍子球員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三拍子球員</dc:title>
  <dc:creator>user</dc:creator>
  <cp:lastModifiedBy>user</cp:lastModifiedBy>
  <cp:revision>75</cp:revision>
  <dcterms:created xsi:type="dcterms:W3CDTF">2017-08-28T01:12:17Z</dcterms:created>
  <dcterms:modified xsi:type="dcterms:W3CDTF">2017-09-30T08:38:08Z</dcterms:modified>
</cp:coreProperties>
</file>