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2" r:id="rId15"/>
    <p:sldId id="268" r:id="rId16"/>
    <p:sldId id="273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t+xIgKbSkKrsR5+d1Td//XR5U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68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299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ae09fa0d3d14b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ae09fa0d3d14b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ae09fa0d3d14b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4ae09fa0d3d14b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ae09fa0d3d14b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ae09fa0d3d14b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ae09fa0d3d14b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ae09fa0d3d14b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ae09fa0d3d14b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ae09fa0d3d14b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ae09fa0d3d14b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ae09fa0d3d14b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311700" y="1650725"/>
            <a:ext cx="8520600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 b="1" i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阿里山小火車探險之旅</a:t>
            </a:r>
            <a:endParaRPr b="1" i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311700" y="2937725"/>
            <a:ext cx="85206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4600" b="1" i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zh-TW" sz="4600" b="1" i="1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北昌國小 二年孝班  鍾捷羽</a:t>
            </a:r>
            <a:endParaRPr sz="4600" b="1" i="1">
              <a:solidFill>
                <a:srgbClr val="FF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>
            <a:spLocks noGrp="1"/>
          </p:cNvSpPr>
          <p:nvPr>
            <p:ph type="ctrTitle"/>
          </p:nvPr>
        </p:nvSpPr>
        <p:spPr>
          <a:xfrm>
            <a:off x="311700" y="96827"/>
            <a:ext cx="8520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69999" lvl="0" indent="-269999"/>
            <a:r>
              <a:rPr lang="zh-TW" altLang="en-US" sz="4200" b="1" i="1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第四站</a:t>
            </a:r>
            <a:r>
              <a:rPr lang="zh-TW" altLang="en-US" sz="4200" b="1" i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4200" b="1" i="1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阿里山</a:t>
            </a:r>
            <a:r>
              <a:rPr lang="zh-TW" sz="4200" b="1" i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奮起湖站</a:t>
            </a:r>
            <a:endParaRPr sz="4200" b="1" i="1" dirty="0">
              <a:solidFill>
                <a:srgbClr val="FF0000"/>
              </a:solidFill>
            </a:endParaRPr>
          </a:p>
        </p:txBody>
      </p:sp>
      <p:sp>
        <p:nvSpPr>
          <p:cNvPr id="129" name="Google Shape;129;p10"/>
          <p:cNvSpPr txBox="1">
            <a:spLocks noGrp="1"/>
          </p:cNvSpPr>
          <p:nvPr>
            <p:ph type="subTitle" idx="1"/>
          </p:nvPr>
        </p:nvSpPr>
        <p:spPr>
          <a:xfrm>
            <a:off x="2400300" y="829123"/>
            <a:ext cx="67437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2600" b="1" i="1">
                <a:solidFill>
                  <a:schemeClr val="dk1"/>
                </a:solidFill>
              </a:rPr>
              <a:t>坐了2個小時，我們終於到了奮起湖站囉！</a:t>
            </a:r>
            <a:endParaRPr sz="2600" b="1" i="1">
              <a:solidFill>
                <a:schemeClr val="dk1"/>
              </a:solidFill>
            </a:endParaRPr>
          </a:p>
        </p:txBody>
      </p:sp>
      <p:pic>
        <p:nvPicPr>
          <p:cNvPr id="130" name="Google Shape;13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2" y="639913"/>
            <a:ext cx="2048325" cy="4146176"/>
          </a:xfrm>
          <a:prstGeom prst="rect">
            <a:avLst/>
          </a:prstGeom>
          <a:noFill/>
          <a:ln>
            <a:noFill/>
          </a:ln>
          <a:effectLst>
            <a:outerShdw blurRad="57150" dist="285750" dir="1860000" algn="bl" rotWithShape="0">
              <a:srgbClr val="000000">
                <a:alpha val="30000"/>
              </a:srgbClr>
            </a:outerShdw>
          </a:effectLst>
        </p:spPr>
      </p:pic>
      <p:pic>
        <p:nvPicPr>
          <p:cNvPr id="131" name="Google Shape;13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7350" y="1429250"/>
            <a:ext cx="5689626" cy="3356850"/>
          </a:xfrm>
          <a:prstGeom prst="rect">
            <a:avLst/>
          </a:prstGeom>
          <a:noFill/>
          <a:ln>
            <a:noFill/>
          </a:ln>
          <a:effectLst>
            <a:outerShdw blurRad="57150" dist="285750" dir="1920000" algn="b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ctrTitle"/>
          </p:nvPr>
        </p:nvSpPr>
        <p:spPr>
          <a:xfrm>
            <a:off x="311700" y="212700"/>
            <a:ext cx="8520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 sz="4200" b="1" i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阿里山奮起湖站（續）</a:t>
            </a:r>
            <a:endParaRPr sz="4200" b="1" i="1">
              <a:solidFill>
                <a:srgbClr val="FF0000"/>
              </a:solidFill>
            </a:endParaRP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574500" y="792600"/>
            <a:ext cx="82578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2600" b="1" i="1" dirty="0">
                <a:solidFill>
                  <a:schemeClr val="dk1"/>
                </a:solidFill>
              </a:rPr>
              <a:t>在</a:t>
            </a:r>
            <a:r>
              <a:rPr lang="zh-TW" sz="2600" b="1" i="1" dirty="0" smtClean="0">
                <a:solidFill>
                  <a:schemeClr val="dk1"/>
                </a:solidFill>
              </a:rPr>
              <a:t>這裡</a:t>
            </a:r>
            <a:r>
              <a:rPr lang="zh-TW" altLang="en-US" sz="2600" b="1" i="1" dirty="0" smtClean="0">
                <a:solidFill>
                  <a:schemeClr val="dk1"/>
                </a:solidFill>
              </a:rPr>
              <a:t>，</a:t>
            </a:r>
            <a:r>
              <a:rPr lang="zh-TW" sz="2600" b="1" i="1" dirty="0" smtClean="0">
                <a:solidFill>
                  <a:schemeClr val="dk1"/>
                </a:solidFill>
              </a:rPr>
              <a:t>我</a:t>
            </a:r>
            <a:r>
              <a:rPr lang="zh-TW" sz="2600" b="1" i="1" dirty="0">
                <a:solidFill>
                  <a:schemeClr val="dk1"/>
                </a:solidFill>
              </a:rPr>
              <a:t>看到了小火車，有分29號和18號兩</a:t>
            </a:r>
            <a:r>
              <a:rPr lang="zh-TW" sz="2600" b="1" i="1" dirty="0" smtClean="0">
                <a:solidFill>
                  <a:schemeClr val="dk1"/>
                </a:solidFill>
              </a:rPr>
              <a:t>種！</a:t>
            </a:r>
            <a:endParaRPr sz="2600" b="1" i="1" dirty="0">
              <a:solidFill>
                <a:schemeClr val="dk1"/>
              </a:solidFill>
            </a:endParaRPr>
          </a:p>
        </p:txBody>
      </p:sp>
      <p:pic>
        <p:nvPicPr>
          <p:cNvPr id="138" name="Google Shape;13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423675"/>
            <a:ext cx="4260301" cy="251782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33400" dir="252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39" name="Google Shape;13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8371" y="2149868"/>
            <a:ext cx="4260301" cy="235350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33400" dir="252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1872417" y="4010931"/>
            <a:ext cx="8899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Clr>
                <a:srgbClr val="595959"/>
              </a:buClr>
              <a:buSzPts val="2800"/>
            </a:pPr>
            <a:r>
              <a:rPr lang="en-US" altLang="zh-TW" sz="2600" b="1" i="1" dirty="0" smtClean="0"/>
              <a:t>29</a:t>
            </a:r>
            <a:r>
              <a:rPr lang="zh-TW" altLang="en-US" sz="2600" b="1" i="1" dirty="0" smtClean="0"/>
              <a:t>號</a:t>
            </a:r>
            <a:endParaRPr lang="zh-TW" altLang="en-US" sz="2600" b="1" i="1" dirty="0"/>
          </a:p>
        </p:txBody>
      </p:sp>
      <p:sp>
        <p:nvSpPr>
          <p:cNvPr id="3" name="矩形 2"/>
          <p:cNvSpPr/>
          <p:nvPr/>
        </p:nvSpPr>
        <p:spPr>
          <a:xfrm>
            <a:off x="6053528" y="4511492"/>
            <a:ext cx="8899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Clr>
                <a:srgbClr val="595959"/>
              </a:buClr>
              <a:buSzPts val="2800"/>
            </a:pPr>
            <a:r>
              <a:rPr lang="en-US" altLang="zh-TW" sz="2600" b="1" i="1" dirty="0" smtClean="0"/>
              <a:t>18</a:t>
            </a:r>
            <a:r>
              <a:rPr lang="zh-TW" altLang="en-US" sz="2600" b="1" i="1" dirty="0" smtClean="0"/>
              <a:t>號</a:t>
            </a:r>
            <a:endParaRPr lang="zh-TW" altLang="en-US" sz="2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ae09fa0d3d14b0_10"/>
          <p:cNvSpPr txBox="1">
            <a:spLocks noGrp="1"/>
          </p:cNvSpPr>
          <p:nvPr>
            <p:ph type="subTitle" idx="1"/>
          </p:nvPr>
        </p:nvSpPr>
        <p:spPr>
          <a:xfrm>
            <a:off x="311700" y="792600"/>
            <a:ext cx="8520600" cy="1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692"/>
              <a:buNone/>
            </a:pPr>
            <a:r>
              <a:rPr lang="zh-TW" altLang="en-US" sz="2600" b="1" dirty="0" smtClean="0">
                <a:solidFill>
                  <a:schemeClr val="dk1"/>
                </a:solidFill>
              </a:rPr>
              <a:t>阿里山小火車從日治時代就有，所以是非常古老的火車。阿里山蒸氣火車頭和台鐵蒸汽火車頭不一樣，</a:t>
            </a:r>
            <a:endParaRPr lang="en-US" altLang="zh-TW" sz="2600" b="1" dirty="0" smtClean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692"/>
              <a:buNone/>
            </a:pPr>
            <a:r>
              <a:rPr lang="zh-TW" altLang="en-US" sz="2600" b="1" dirty="0" smtClean="0">
                <a:solidFill>
                  <a:schemeClr val="dk1"/>
                </a:solidFill>
              </a:rPr>
              <a:t>台鐵的有推雪鏟，阿里山的沒有推雪鏟。</a:t>
            </a:r>
            <a:endParaRPr sz="2600" b="1" dirty="0">
              <a:solidFill>
                <a:schemeClr val="dk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95" y="2547137"/>
            <a:ext cx="31432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4062" b="3619"/>
          <a:stretch/>
        </p:blipFill>
        <p:spPr bwMode="auto">
          <a:xfrm>
            <a:off x="767817" y="2487988"/>
            <a:ext cx="3244790" cy="24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甜甜圈 1"/>
          <p:cNvSpPr/>
          <p:nvPr/>
        </p:nvSpPr>
        <p:spPr>
          <a:xfrm>
            <a:off x="7015053" y="4139231"/>
            <a:ext cx="864000" cy="45371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00" y="4271854"/>
            <a:ext cx="1444892" cy="57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49044" y="2785081"/>
            <a:ext cx="400110" cy="1849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台鐵的蒸氣火車頭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158763" y="2708301"/>
            <a:ext cx="400110" cy="1849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阿里山的蒸氣火車頭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Google Shape;144;g24ae09fa0d3d14b0_0"/>
          <p:cNvSpPr txBox="1">
            <a:spLocks noGrp="1"/>
          </p:cNvSpPr>
          <p:nvPr>
            <p:ph type="ctrTitle"/>
          </p:nvPr>
        </p:nvSpPr>
        <p:spPr>
          <a:xfrm>
            <a:off x="311150" y="212725"/>
            <a:ext cx="85217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 sz="4200" b="1" i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阿里山奮起湖站（續）</a:t>
            </a:r>
            <a:endParaRPr sz="4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ae09fa0d3d14b0_0"/>
          <p:cNvSpPr txBox="1">
            <a:spLocks noGrp="1"/>
          </p:cNvSpPr>
          <p:nvPr>
            <p:ph type="ctrTitle"/>
          </p:nvPr>
        </p:nvSpPr>
        <p:spPr>
          <a:xfrm>
            <a:off x="311700" y="212700"/>
            <a:ext cx="8520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 sz="4200" b="1" i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阿里山奮起湖站（續）</a:t>
            </a:r>
            <a:endParaRPr sz="4200" b="1" i="1" dirty="0">
              <a:solidFill>
                <a:srgbClr val="FF0000"/>
              </a:solidFill>
            </a:endParaRPr>
          </a:p>
        </p:txBody>
      </p:sp>
      <p:sp>
        <p:nvSpPr>
          <p:cNvPr id="145" name="Google Shape;145;g24ae09fa0d3d14b0_0"/>
          <p:cNvSpPr txBox="1">
            <a:spLocks noGrp="1"/>
          </p:cNvSpPr>
          <p:nvPr>
            <p:ph type="subTitle" idx="1"/>
          </p:nvPr>
        </p:nvSpPr>
        <p:spPr>
          <a:xfrm>
            <a:off x="3062325" y="1636225"/>
            <a:ext cx="2902200" cy="28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2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我們也有逛奮起湖老街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，吃</a:t>
            </a:r>
            <a:r>
              <a:rPr lang="zh-TW" sz="2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到很有名的奮起湖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便當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sz="2600" b="1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6" name="Google Shape;146;g24ae09fa0d3d14b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75" y="792600"/>
            <a:ext cx="2219100" cy="4069850"/>
          </a:xfrm>
          <a:prstGeom prst="rect">
            <a:avLst/>
          </a:prstGeom>
          <a:noFill/>
          <a:ln>
            <a:noFill/>
          </a:ln>
          <a:effectLst>
            <a:outerShdw blurRad="57150" dist="285750" dir="1800000" algn="bl" rotWithShape="0">
              <a:srgbClr val="000000">
                <a:alpha val="30000"/>
              </a:srgbClr>
            </a:outerShdw>
          </a:effectLst>
        </p:spPr>
      </p:pic>
      <p:pic>
        <p:nvPicPr>
          <p:cNvPr id="147" name="Google Shape;147;g24ae09fa0d3d14b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355" y="862863"/>
            <a:ext cx="2443175" cy="3929325"/>
          </a:xfrm>
          <a:prstGeom prst="rect">
            <a:avLst/>
          </a:prstGeom>
          <a:noFill/>
          <a:ln>
            <a:noFill/>
          </a:ln>
          <a:effectLst>
            <a:outerShdw blurRad="57150" dist="285750" dir="1860000" algn="b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ae09fa0d3d14b0_10"/>
          <p:cNvSpPr txBox="1">
            <a:spLocks noGrp="1"/>
          </p:cNvSpPr>
          <p:nvPr>
            <p:ph type="ctrTitle"/>
          </p:nvPr>
        </p:nvSpPr>
        <p:spPr>
          <a:xfrm>
            <a:off x="311700" y="212700"/>
            <a:ext cx="8520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 altLang="en-US" sz="4200" b="1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分享 </a:t>
            </a:r>
            <a:r>
              <a:rPr lang="en-US" altLang="zh-TW" sz="4200" b="1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</a:t>
            </a:r>
            <a:endParaRPr sz="4200" b="1" dirty="0">
              <a:solidFill>
                <a:srgbClr val="FF0000"/>
              </a:solidFill>
            </a:endParaRPr>
          </a:p>
        </p:txBody>
      </p:sp>
      <p:sp>
        <p:nvSpPr>
          <p:cNvPr id="153" name="Google Shape;153;g24ae09fa0d3d14b0_10"/>
          <p:cNvSpPr txBox="1">
            <a:spLocks noGrp="1"/>
          </p:cNvSpPr>
          <p:nvPr>
            <p:ph type="subTitle" idx="1"/>
          </p:nvPr>
        </p:nvSpPr>
        <p:spPr>
          <a:xfrm>
            <a:off x="311700" y="792600"/>
            <a:ext cx="8520600" cy="1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692"/>
              <a:buNone/>
            </a:pP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這次</a:t>
            </a:r>
            <a:r>
              <a:rPr lang="zh-TW" sz="2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旅行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我做</a:t>
            </a:r>
            <a:r>
              <a:rPr lang="zh-TW" sz="2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了一個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阿里山</a:t>
            </a:r>
            <a:r>
              <a:rPr lang="en-US" alt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號蒸氣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sz="2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火車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模型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b="1" dirty="0" smtClean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692"/>
              <a:buNone/>
            </a:pPr>
            <a:endParaRPr lang="en-US" altLang="zh-TW" sz="2600" b="1" dirty="0" smtClean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4" name="Google Shape;154;g24ae09fa0d3d14b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025" y="1828799"/>
            <a:ext cx="4613883" cy="2826962"/>
          </a:xfrm>
          <a:prstGeom prst="rect">
            <a:avLst/>
          </a:prstGeom>
          <a:noFill/>
          <a:ln>
            <a:noFill/>
          </a:ln>
          <a:effectLst>
            <a:outerShdw blurRad="57150" dist="285750" dir="3000000" algn="b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2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ae09fa0d3d14b0_10"/>
          <p:cNvSpPr txBox="1">
            <a:spLocks noGrp="1"/>
          </p:cNvSpPr>
          <p:nvPr>
            <p:ph type="ctrTitle"/>
          </p:nvPr>
        </p:nvSpPr>
        <p:spPr>
          <a:xfrm>
            <a:off x="311700" y="212700"/>
            <a:ext cx="8520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69999" lvl="0" indent="-269999"/>
            <a:r>
              <a:rPr lang="zh-TW" altLang="en-US" sz="4200" b="1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分享 </a:t>
            </a:r>
            <a:r>
              <a:rPr lang="en-US" altLang="zh-TW" sz="4200" b="1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</a:t>
            </a:r>
            <a:endParaRPr sz="4200" b="1" dirty="0">
              <a:solidFill>
                <a:srgbClr val="FF0000"/>
              </a:solidFill>
            </a:endParaRPr>
          </a:p>
        </p:txBody>
      </p:sp>
      <p:sp>
        <p:nvSpPr>
          <p:cNvPr id="153" name="Google Shape;153;g24ae09fa0d3d14b0_10"/>
          <p:cNvSpPr txBox="1">
            <a:spLocks noGrp="1"/>
          </p:cNvSpPr>
          <p:nvPr>
            <p:ph type="subTitle" idx="1"/>
          </p:nvPr>
        </p:nvSpPr>
        <p:spPr>
          <a:xfrm>
            <a:off x="311700" y="792599"/>
            <a:ext cx="8520600" cy="183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692"/>
              <a:buNone/>
            </a:pP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我回到嘉義買了兩組模型。</a:t>
            </a:r>
            <a:endParaRPr lang="en-US" altLang="zh-TW" sz="2600" b="1" dirty="0" smtClean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692"/>
              <a:buNone/>
            </a:pP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它們是不同類型的火車，是我自己把它們組裝起來的。</a:t>
            </a:r>
            <a:endParaRPr lang="en-US" altLang="zh-TW" sz="2600" b="1" dirty="0" smtClean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692"/>
              <a:buNone/>
            </a:pPr>
            <a:endParaRPr lang="en-US" altLang="zh-TW" sz="2600" b="1" dirty="0" smtClean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buSzPct val="107692"/>
            </a:pPr>
            <a:r>
              <a:rPr lang="zh-TW" altLang="en-US" sz="2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黑色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的是阿里山</a:t>
            </a:r>
            <a:r>
              <a:rPr lang="en-US" alt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蒸汽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小火車的火車頭。</a:t>
            </a:r>
            <a:endParaRPr lang="en-US" altLang="zh-TW" sz="2600" b="1" dirty="0" smtClean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buSzPct val="107692"/>
            </a:pPr>
            <a:r>
              <a:rPr lang="zh-TW" altLang="en-US" sz="2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紅色的車頭和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客車是</a:t>
            </a:r>
            <a:r>
              <a:rPr lang="en-US" alt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DL-43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柴油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火車，我們到奮起湖就是搭這一款的火車。</a:t>
            </a:r>
            <a:endParaRPr sz="2600" b="1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5" name="Google Shape;155;g24ae09fa0d3d14b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919" y="2415133"/>
            <a:ext cx="5023169" cy="2468597"/>
          </a:xfrm>
          <a:prstGeom prst="rect">
            <a:avLst/>
          </a:prstGeom>
          <a:noFill/>
          <a:ln>
            <a:noFill/>
          </a:ln>
          <a:effectLst>
            <a:outerShdw blurRad="57150" dist="285750" dir="3000000" algn="bl" rotWithShape="0">
              <a:srgbClr val="000000">
                <a:alpha val="30000"/>
              </a:srgbClr>
            </a:outerShdw>
          </a:effectLst>
        </p:spPr>
      </p:pic>
      <p:sp>
        <p:nvSpPr>
          <p:cNvPr id="2" name="圓角矩形圖說文字 1"/>
          <p:cNvSpPr/>
          <p:nvPr/>
        </p:nvSpPr>
        <p:spPr>
          <a:xfrm>
            <a:off x="55842" y="3245771"/>
            <a:ext cx="1612414" cy="1312269"/>
          </a:xfrm>
          <a:prstGeom prst="wedgeRoundRectCallout">
            <a:avLst>
              <a:gd name="adj1" fmla="val 81042"/>
              <a:gd name="adj2" fmla="val -529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/>
              <a:t>阿里山</a:t>
            </a:r>
            <a:r>
              <a:rPr lang="en-US" altLang="zh-TW" sz="1800" dirty="0" smtClean="0"/>
              <a:t>28</a:t>
            </a:r>
            <a:r>
              <a:rPr lang="zh-TW" altLang="en-US" sz="1800" dirty="0" smtClean="0"/>
              <a:t>號蒸汽小火車的火車頭</a:t>
            </a:r>
            <a:endParaRPr lang="zh-TW" altLang="en-US" sz="1800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6888247" y="3245772"/>
            <a:ext cx="2053329" cy="844598"/>
          </a:xfrm>
          <a:prstGeom prst="wedgeRoundRectCallout">
            <a:avLst>
              <a:gd name="adj1" fmla="val -112465"/>
              <a:gd name="adj2" fmla="val -513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/>
              <a:t>DL-43</a:t>
            </a:r>
            <a:r>
              <a:rPr lang="zh-TW" altLang="en-US" sz="1800" dirty="0"/>
              <a:t>的柴油火車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ae09fa0d3d14b0_10"/>
          <p:cNvSpPr txBox="1">
            <a:spLocks noGrp="1"/>
          </p:cNvSpPr>
          <p:nvPr>
            <p:ph type="ctrTitle"/>
          </p:nvPr>
        </p:nvSpPr>
        <p:spPr>
          <a:xfrm>
            <a:off x="311700" y="212700"/>
            <a:ext cx="8520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 altLang="en-US" sz="4200" b="1" dirty="0" smtClean="0">
                <a:solidFill>
                  <a:srgbClr val="FF0000"/>
                </a:solidFill>
              </a:rPr>
              <a:t>心得與感想</a:t>
            </a:r>
            <a:endParaRPr sz="4200" b="1" dirty="0">
              <a:solidFill>
                <a:srgbClr val="FF0000"/>
              </a:solidFill>
            </a:endParaRPr>
          </a:p>
        </p:txBody>
      </p:sp>
      <p:sp>
        <p:nvSpPr>
          <p:cNvPr id="153" name="Google Shape;153;g24ae09fa0d3d14b0_10"/>
          <p:cNvSpPr txBox="1">
            <a:spLocks noGrp="1"/>
          </p:cNvSpPr>
          <p:nvPr>
            <p:ph type="subTitle" idx="1"/>
          </p:nvPr>
        </p:nvSpPr>
        <p:spPr>
          <a:xfrm>
            <a:off x="725936" y="792600"/>
            <a:ext cx="6980153" cy="16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692"/>
              <a:buNone/>
            </a:pPr>
            <a:endParaRPr lang="en-US" altLang="zh-TW" sz="2600" b="1" dirty="0" smtClean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692"/>
              <a:buNone/>
            </a:pP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</a:t>
            </a:r>
            <a:r>
              <a:rPr lang="zh-TW" sz="2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開心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r>
              <a:rPr lang="zh-TW" sz="2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和妹妹能跟我一起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去，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我學到了很多有關火車的知識，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</a:t>
            </a:r>
            <a:r>
              <a:rPr lang="zh-TW" sz="2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開心可以跟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zh-TW" sz="2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們分享我的阿里山小火車</a:t>
            </a:r>
            <a:r>
              <a:rPr lang="zh-TW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旅行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b="1" dirty="0" smtClean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692"/>
              <a:buNone/>
            </a:pP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希望</a:t>
            </a:r>
            <a:r>
              <a:rPr lang="zh-TW" altLang="en-US" sz="26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未來能</a:t>
            </a:r>
            <a:r>
              <a:rPr lang="zh-TW" altLang="en-US" sz="2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成為火車司機。</a:t>
            </a:r>
            <a:endParaRPr sz="2600" b="1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4" name="Google Shape;154;g24ae09fa0d3d14b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976" y="2785081"/>
            <a:ext cx="3357454" cy="2025714"/>
          </a:xfrm>
          <a:prstGeom prst="rect">
            <a:avLst/>
          </a:prstGeom>
          <a:noFill/>
          <a:ln>
            <a:noFill/>
          </a:ln>
          <a:effectLst>
            <a:outerShdw blurRad="57150" dist="285750" dir="3000000" algn="bl" rotWithShape="0">
              <a:srgbClr val="000000">
                <a:alpha val="3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43" y="2785081"/>
            <a:ext cx="3525413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7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ae09fa0d3d14b0_10"/>
          <p:cNvSpPr txBox="1">
            <a:spLocks noGrp="1"/>
          </p:cNvSpPr>
          <p:nvPr>
            <p:ph type="subTitle" idx="1"/>
          </p:nvPr>
        </p:nvSpPr>
        <p:spPr>
          <a:xfrm>
            <a:off x="1993783" y="687898"/>
            <a:ext cx="4816305" cy="98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692"/>
              <a:buNone/>
            </a:pPr>
            <a:r>
              <a:rPr 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的聆聽</a:t>
            </a:r>
            <a:r>
              <a:rPr 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報告結束！</a:t>
            </a:r>
            <a:endParaRPr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4" name="Google Shape;154;g24ae09fa0d3d14b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63625"/>
            <a:ext cx="4044426" cy="2110701"/>
          </a:xfrm>
          <a:prstGeom prst="rect">
            <a:avLst/>
          </a:prstGeom>
          <a:noFill/>
          <a:ln>
            <a:noFill/>
          </a:ln>
          <a:effectLst>
            <a:outerShdw blurRad="57150" dist="285750" dir="3000000" algn="bl" rotWithShape="0">
              <a:srgbClr val="000000">
                <a:alpha val="30000"/>
              </a:srgbClr>
            </a:outerShdw>
          </a:effectLst>
        </p:spPr>
      </p:pic>
      <p:pic>
        <p:nvPicPr>
          <p:cNvPr id="155" name="Google Shape;155;g24ae09fa0d3d14b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7875" y="2563625"/>
            <a:ext cx="4044426" cy="2110701"/>
          </a:xfrm>
          <a:prstGeom prst="rect">
            <a:avLst/>
          </a:prstGeom>
          <a:noFill/>
          <a:ln>
            <a:noFill/>
          </a:ln>
          <a:effectLst>
            <a:outerShdw blurRad="57150" dist="285750" dir="3000000" algn="b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6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body" idx="1"/>
          </p:nvPr>
        </p:nvSpPr>
        <p:spPr>
          <a:xfrm>
            <a:off x="76200" y="1458734"/>
            <a:ext cx="3897900" cy="3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●動機</a:t>
            </a:r>
            <a:endParaRPr sz="2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●屏東潮州火車鐵道博物館</a:t>
            </a:r>
            <a:endParaRPr sz="2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●嘉義森林鐵路車庫園區</a:t>
            </a:r>
            <a:endParaRPr sz="2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●阿里山小火車鐵路</a:t>
            </a:r>
            <a:endParaRPr sz="2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●阿里山奮起湖</a:t>
            </a:r>
            <a:r>
              <a:rPr lang="zh-TW" sz="25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站</a:t>
            </a:r>
            <a:endParaRPr lang="en-US" altLang="zh-TW" sz="25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-269999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zh-TW" altLang="zh-TW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</a:t>
            </a:r>
            <a:r>
              <a:rPr lang="zh-TW" altLang="en-US" sz="25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分享</a:t>
            </a:r>
            <a:endParaRPr sz="2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●心得及感想</a:t>
            </a:r>
            <a:endParaRPr sz="2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25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2675" y="579284"/>
            <a:ext cx="4754176" cy="3269250"/>
          </a:xfrm>
          <a:prstGeom prst="rect">
            <a:avLst/>
          </a:prstGeom>
          <a:noFill/>
          <a:ln>
            <a:noFill/>
          </a:ln>
          <a:effectLst>
            <a:outerShdw blurRad="57150" dist="19050" dir="5580000" algn="bl" rotWithShape="0">
              <a:srgbClr val="000000">
                <a:alpha val="49803"/>
              </a:srgbClr>
            </a:outerShdw>
            <a:reflection stA="60000" endPos="36000" dist="95250" dir="5400000" fadeDir="5400012" sy="-100000" algn="bl" rotWithShape="0"/>
          </a:effectLst>
        </p:spPr>
      </p:pic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311700" y="146850"/>
            <a:ext cx="36624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4290" b="1" i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綱目</a:t>
            </a:r>
            <a:endParaRPr sz="3120" b="1" i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311700" y="146850"/>
            <a:ext cx="85206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880"/>
              <a:buNone/>
            </a:pPr>
            <a:r>
              <a:rPr lang="zh-TW" sz="4100" b="1" i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動機</a:t>
            </a:r>
            <a:endParaRPr b="1" i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8" name="Google Shape;68;p3"/>
          <p:cNvSpPr txBox="1">
            <a:spLocks noGrp="1"/>
          </p:cNvSpPr>
          <p:nvPr>
            <p:ph type="body" idx="1"/>
          </p:nvPr>
        </p:nvSpPr>
        <p:spPr>
          <a:xfrm>
            <a:off x="597709" y="2956198"/>
            <a:ext cx="7952978" cy="180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我從小就喜歡會動的汽車及火車</a:t>
            </a:r>
            <a:r>
              <a:rPr 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，任何種類我</a:t>
            </a:r>
            <a:r>
              <a:rPr 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都可以很快的記</a:t>
            </a:r>
            <a:r>
              <a:rPr 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起來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。</a:t>
            </a:r>
            <a:r>
              <a:rPr 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有一次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，</a:t>
            </a:r>
            <a:r>
              <a:rPr 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在網路上發現</a:t>
            </a:r>
            <a:r>
              <a:rPr 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嘉義阿里山有小火車</a:t>
            </a:r>
            <a:r>
              <a:rPr 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，覺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得</a:t>
            </a:r>
            <a:r>
              <a:rPr 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非常</a:t>
            </a:r>
            <a:r>
              <a:rPr 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開心及興奮，</a:t>
            </a:r>
            <a:r>
              <a:rPr 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於是開始做</a:t>
            </a:r>
            <a:r>
              <a:rPr 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功課</a:t>
            </a:r>
            <a:r>
              <a:rPr 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研究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，更希望能搭乘阿里山小火車。</a:t>
            </a:r>
            <a:endParaRPr lang="en-US" altLang="zh-TW" sz="2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爸媽</a:t>
            </a:r>
            <a:r>
              <a:rPr 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知道我的</a:t>
            </a:r>
            <a:r>
              <a:rPr 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想法後</a:t>
            </a:r>
            <a:r>
              <a:rPr 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，就</a:t>
            </a:r>
            <a:r>
              <a:rPr 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決定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展開</a:t>
            </a:r>
            <a:r>
              <a:rPr 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這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趟</a:t>
            </a:r>
            <a:r>
              <a:rPr 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旅程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，讓我</a:t>
            </a:r>
            <a:r>
              <a:rPr lang="zh-TW" altLang="en-US" sz="2000" b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更瞭解小火車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。</a:t>
            </a:r>
            <a:endParaRPr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  <a:sym typeface="Times New Roman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 l="4778" r="24372"/>
          <a:stretch/>
        </p:blipFill>
        <p:spPr>
          <a:xfrm>
            <a:off x="2038205" y="198548"/>
            <a:ext cx="4578980" cy="2757650"/>
          </a:xfrm>
          <a:prstGeom prst="rect">
            <a:avLst/>
          </a:prstGeom>
          <a:noFill/>
          <a:ln>
            <a:noFill/>
          </a:ln>
          <a:effectLst>
            <a:outerShdw blurRad="357188" dist="333375" dir="9300000" algn="bl" rotWithShape="0">
              <a:srgbClr val="000000">
                <a:alpha val="6784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ctrTitle"/>
          </p:nvPr>
        </p:nvSpPr>
        <p:spPr>
          <a:xfrm>
            <a:off x="311700" y="202050"/>
            <a:ext cx="85206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4000" b="1" i="1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第一站</a:t>
            </a:r>
            <a:r>
              <a:rPr lang="zh-TW" altLang="en-US" sz="4000" b="1" i="1" dirty="0" smtClean="0">
                <a:solidFill>
                  <a:srgbClr val="FF0000"/>
                </a:solidFill>
                <a:latin typeface="書法中楷（注音一）"/>
                <a:ea typeface="書法中楷（注音一）"/>
                <a:cs typeface="DFKai-SB"/>
                <a:sym typeface="DFKai-SB"/>
              </a:rPr>
              <a:t>：</a:t>
            </a:r>
            <a:r>
              <a:rPr lang="zh-TW" sz="4000" b="1" i="1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屏東</a:t>
            </a:r>
            <a:r>
              <a:rPr lang="zh-TW" sz="4000" b="1" i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潮州火車鐵道博物館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5" name="Google Shape;75;p4"/>
          <p:cNvSpPr txBox="1">
            <a:spLocks noGrp="1"/>
          </p:cNvSpPr>
          <p:nvPr>
            <p:ph type="subTitle" idx="1"/>
          </p:nvPr>
        </p:nvSpPr>
        <p:spPr>
          <a:xfrm>
            <a:off x="834300" y="4196142"/>
            <a:ext cx="74754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2200" b="1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這裡是全台唯一的鐵路觀光工廠，還有展示14輛已經退役的火車、並且還可以坐環湖小火車</a:t>
            </a:r>
            <a:r>
              <a:rPr lang="zh-TW" sz="2200" b="1" dirty="0" smtClean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喔</a:t>
            </a:r>
            <a:r>
              <a:rPr lang="zh-TW" altLang="en-US" sz="2200" b="1" dirty="0" smtClean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！</a:t>
            </a:r>
            <a:endParaRPr sz="2200" b="1" dirty="0">
              <a:solidFill>
                <a:schemeClr val="tx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200" b="1" i="1"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250" y="886650"/>
            <a:ext cx="7622051" cy="3243050"/>
          </a:xfrm>
          <a:prstGeom prst="rect">
            <a:avLst/>
          </a:prstGeom>
          <a:noFill/>
          <a:ln>
            <a:noFill/>
          </a:ln>
          <a:effectLst>
            <a:outerShdw blurRad="57150" dist="161925" dir="2220000" algn="bl" rotWithShape="0">
              <a:schemeClr val="dk2">
                <a:alpha val="89803"/>
              </a:schemeClr>
            </a:outerShdw>
          </a:effectLst>
        </p:spPr>
      </p:pic>
      <p:sp>
        <p:nvSpPr>
          <p:cNvPr id="77" name="Google Shape;77;p4"/>
          <p:cNvSpPr txBox="1"/>
          <p:nvPr/>
        </p:nvSpPr>
        <p:spPr>
          <a:xfrm>
            <a:off x="2296072" y="1278520"/>
            <a:ext cx="6238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 txBox="1"/>
          <p:nvPr/>
        </p:nvSpPr>
        <p:spPr>
          <a:xfrm>
            <a:off x="1274875" y="1047708"/>
            <a:ext cx="694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zh-TW" sz="1800" b="1" i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  (明日號-太魯閣號-普悠碼號-蒸氣火車-EMU3000-EMU900-莒光號)</a:t>
            </a:r>
            <a:endParaRPr sz="1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>
            <a:spLocks noGrp="1"/>
          </p:cNvSpPr>
          <p:nvPr>
            <p:ph type="ctrTitle"/>
          </p:nvPr>
        </p:nvSpPr>
        <p:spPr>
          <a:xfrm>
            <a:off x="311700" y="125850"/>
            <a:ext cx="85206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250" b="1" i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潮州火車鐵道博物館（續）</a:t>
            </a:r>
            <a:endParaRPr sz="6800">
              <a:solidFill>
                <a:srgbClr val="FF0000"/>
              </a:solidFill>
            </a:endParaRPr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1"/>
          </p:nvPr>
        </p:nvSpPr>
        <p:spPr>
          <a:xfrm>
            <a:off x="311699" y="4248301"/>
            <a:ext cx="85206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2200" b="1" dirty="0">
                <a:solidFill>
                  <a:srgbClr val="040C28"/>
                </a:solidFill>
                <a:latin typeface="DFKai-SB"/>
                <a:ea typeface="DFKai-SB"/>
                <a:cs typeface="DFKai-SB"/>
                <a:sym typeface="DFKai-SB"/>
              </a:rPr>
              <a:t>這裡還有火車博物館，我</a:t>
            </a:r>
            <a:r>
              <a:rPr lang="zh-TW" sz="2200" b="1" dirty="0" smtClean="0">
                <a:solidFill>
                  <a:srgbClr val="040C28"/>
                </a:solidFill>
                <a:latin typeface="DFKai-SB"/>
                <a:ea typeface="DFKai-SB"/>
                <a:cs typeface="DFKai-SB"/>
                <a:sym typeface="DFKai-SB"/>
              </a:rPr>
              <a:t>在裡</a:t>
            </a:r>
            <a:r>
              <a:rPr lang="zh-TW" altLang="en-US" sz="2200" b="1" dirty="0" smtClean="0">
                <a:solidFill>
                  <a:srgbClr val="040C28"/>
                </a:solidFill>
                <a:latin typeface="DFKai-SB"/>
                <a:ea typeface="DFKai-SB"/>
                <a:cs typeface="DFKai-SB"/>
                <a:sym typeface="DFKai-SB"/>
              </a:rPr>
              <a:t>面</a:t>
            </a:r>
            <a:r>
              <a:rPr lang="zh-TW" sz="2200" b="1" dirty="0" smtClean="0">
                <a:solidFill>
                  <a:srgbClr val="040C28"/>
                </a:solidFill>
                <a:latin typeface="DFKai-SB"/>
                <a:ea typeface="DFKai-SB"/>
                <a:cs typeface="DFKai-SB"/>
                <a:sym typeface="DFKai-SB"/>
              </a:rPr>
              <a:t>自己做</a:t>
            </a:r>
            <a:r>
              <a:rPr lang="zh-TW" altLang="en-US" sz="2200" b="1" dirty="0" smtClean="0">
                <a:solidFill>
                  <a:srgbClr val="040C28"/>
                </a:solidFill>
                <a:latin typeface="DFKai-SB"/>
                <a:ea typeface="DFKai-SB"/>
                <a:cs typeface="DFKai-SB"/>
                <a:sym typeface="DFKai-SB"/>
              </a:rPr>
              <a:t>了</a:t>
            </a:r>
            <a:r>
              <a:rPr lang="zh-TW" sz="2200" b="1" dirty="0" smtClean="0">
                <a:solidFill>
                  <a:srgbClr val="040C28"/>
                </a:solidFill>
                <a:latin typeface="DFKai-SB"/>
                <a:ea typeface="DFKai-SB"/>
                <a:cs typeface="DFKai-SB"/>
                <a:sym typeface="DFKai-SB"/>
              </a:rPr>
              <a:t>一個</a:t>
            </a:r>
            <a:r>
              <a:rPr lang="zh-TW" sz="2200" b="1" dirty="0">
                <a:solidFill>
                  <a:srgbClr val="040C28"/>
                </a:solidFill>
                <a:latin typeface="DFKai-SB"/>
                <a:ea typeface="DFKai-SB"/>
                <a:cs typeface="DFKai-SB"/>
                <a:sym typeface="DFKai-SB"/>
              </a:rPr>
              <a:t>小火車的鑰匙圈，非常可愛哦！我非常喜歡</a:t>
            </a:r>
            <a:r>
              <a:rPr lang="zh-TW" sz="2200" b="1" dirty="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2200" b="1"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75" y="773175"/>
            <a:ext cx="2539103" cy="3398925"/>
          </a:xfrm>
          <a:prstGeom prst="rect">
            <a:avLst/>
          </a:prstGeom>
          <a:noFill/>
          <a:ln>
            <a:noFill/>
          </a:ln>
          <a:effectLst>
            <a:outerShdw blurRad="57150" dist="285750" dir="1860000" algn="bl" rotWithShape="0">
              <a:srgbClr val="000000">
                <a:alpha val="28000"/>
              </a:srgbClr>
            </a:outerShdw>
          </a:effectLst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0925" y="810450"/>
            <a:ext cx="2511525" cy="3362006"/>
          </a:xfrm>
          <a:prstGeom prst="rect">
            <a:avLst/>
          </a:prstGeom>
          <a:noFill/>
          <a:ln>
            <a:noFill/>
          </a:ln>
          <a:effectLst>
            <a:outerShdw blurRad="57150" dist="295275" dir="1800000" algn="bl" rotWithShape="0">
              <a:srgbClr val="000000">
                <a:alpha val="29000"/>
              </a:srgbClr>
            </a:outerShdw>
          </a:effectLst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5375" y="773175"/>
            <a:ext cx="2511526" cy="3398925"/>
          </a:xfrm>
          <a:prstGeom prst="rect">
            <a:avLst/>
          </a:prstGeom>
          <a:noFill/>
          <a:ln>
            <a:noFill/>
          </a:ln>
          <a:effectLst>
            <a:outerShdw blurRad="57150" dist="285750" dir="1800000" algn="bl" rotWithShape="0">
              <a:srgbClr val="000000">
                <a:alpha val="2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ctrTitle"/>
          </p:nvPr>
        </p:nvSpPr>
        <p:spPr>
          <a:xfrm>
            <a:off x="311700" y="49650"/>
            <a:ext cx="85206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250" b="1" i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潮州火車鐵道博物館（續）</a:t>
            </a:r>
            <a:endParaRPr sz="6800">
              <a:solidFill>
                <a:srgbClr val="FF0000"/>
              </a:solidFill>
            </a:endParaRPr>
          </a:p>
        </p:txBody>
      </p:sp>
      <p:sp>
        <p:nvSpPr>
          <p:cNvPr id="93" name="Google Shape;93;p6"/>
          <p:cNvSpPr txBox="1">
            <a:spLocks noGrp="1"/>
          </p:cNvSpPr>
          <p:nvPr>
            <p:ph type="subTitle" idx="1"/>
          </p:nvPr>
        </p:nvSpPr>
        <p:spPr>
          <a:xfrm>
            <a:off x="311700" y="4256850"/>
            <a:ext cx="85206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2200" b="1" dirty="0">
                <a:solidFill>
                  <a:srgbClr val="040C28"/>
                </a:solidFill>
                <a:latin typeface="DFKai-SB"/>
                <a:ea typeface="DFKai-SB"/>
                <a:cs typeface="DFKai-SB"/>
                <a:sym typeface="DFKai-SB"/>
              </a:rPr>
              <a:t>在火車博物館裡，看到了各式各樣的火車，更知道了台灣火車的歷史，讓我對火車了解更多</a:t>
            </a:r>
            <a:r>
              <a:rPr lang="zh-TW" sz="2200" b="1" dirty="0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2200" b="1"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800" y="893075"/>
            <a:ext cx="2098575" cy="3357350"/>
          </a:xfrm>
          <a:prstGeom prst="rect">
            <a:avLst/>
          </a:prstGeom>
          <a:noFill/>
          <a:ln>
            <a:noFill/>
          </a:ln>
          <a:effectLst>
            <a:outerShdw blurRad="85725" dist="238125" dir="13740000" algn="bl" rotWithShape="0">
              <a:srgbClr val="000000">
                <a:alpha val="27000"/>
              </a:srgbClr>
            </a:outerShdw>
          </a:effectLst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5772" y="893069"/>
            <a:ext cx="1961551" cy="3357350"/>
          </a:xfrm>
          <a:prstGeom prst="rect">
            <a:avLst/>
          </a:prstGeom>
          <a:noFill/>
          <a:ln>
            <a:noFill/>
          </a:ln>
          <a:effectLst>
            <a:outerShdw blurRad="57150" dist="476250" dir="11940000" algn="bl" rotWithShape="0">
              <a:srgbClr val="000000">
                <a:alpha val="29803"/>
              </a:srgbClr>
            </a:outerShdw>
          </a:effectLst>
        </p:spPr>
      </p:pic>
      <p:pic>
        <p:nvPicPr>
          <p:cNvPr id="96" name="Google Shape;9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2377" y="893075"/>
            <a:ext cx="2279925" cy="3357350"/>
          </a:xfrm>
          <a:prstGeom prst="rect">
            <a:avLst/>
          </a:prstGeom>
          <a:noFill/>
          <a:ln>
            <a:noFill/>
          </a:ln>
          <a:effectLst>
            <a:outerShdw blurRad="57150" dist="476250" dir="11880000" algn="b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>
            <a:spLocks noGrp="1"/>
          </p:cNvSpPr>
          <p:nvPr>
            <p:ph type="ctrTitle"/>
          </p:nvPr>
        </p:nvSpPr>
        <p:spPr>
          <a:xfrm>
            <a:off x="311700" y="4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69999" lvl="0" indent="-269999"/>
            <a:r>
              <a:rPr lang="zh-TW" altLang="en-US" sz="4200" b="1" i="1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第二站</a:t>
            </a:r>
            <a:r>
              <a:rPr lang="zh-TW" altLang="en-US" sz="4200" b="1" i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4200" b="1" i="1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嘉義</a:t>
            </a:r>
            <a:r>
              <a:rPr lang="zh-TW" sz="4200" b="1" i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森林鐵路車庫園區</a:t>
            </a:r>
            <a:endParaRPr sz="4200" b="1" i="1" dirty="0">
              <a:solidFill>
                <a:srgbClr val="FF0000"/>
              </a:solidFill>
            </a:endParaRPr>
          </a:p>
        </p:txBody>
      </p:sp>
      <p:sp>
        <p:nvSpPr>
          <p:cNvPr id="102" name="Google Shape;102;p7"/>
          <p:cNvSpPr txBox="1">
            <a:spLocks noGrp="1"/>
          </p:cNvSpPr>
          <p:nvPr>
            <p:ph type="subTitle" idx="1"/>
          </p:nvPr>
        </p:nvSpPr>
        <p:spPr>
          <a:xfrm>
            <a:off x="139375" y="3844575"/>
            <a:ext cx="85206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2600" b="1" dirty="0" smtClean="0">
                <a:solidFill>
                  <a:schemeClr val="dk1"/>
                </a:solidFill>
              </a:rPr>
              <a:t>這</a:t>
            </a:r>
            <a:r>
              <a:rPr lang="zh-TW" altLang="en-US" sz="2600" b="1" dirty="0" smtClean="0">
                <a:solidFill>
                  <a:schemeClr val="dk1"/>
                </a:solidFill>
              </a:rPr>
              <a:t>裡</a:t>
            </a:r>
            <a:r>
              <a:rPr lang="zh-TW" sz="2600" b="1" dirty="0" smtClean="0">
                <a:solidFill>
                  <a:schemeClr val="dk1"/>
                </a:solidFill>
              </a:rPr>
              <a:t>是嘉義市</a:t>
            </a:r>
            <a:r>
              <a:rPr lang="zh-TW" sz="2600" b="1" dirty="0">
                <a:solidFill>
                  <a:schemeClr val="dk1"/>
                </a:solidFill>
              </a:rPr>
              <a:t>的阿里山小火車的大本營</a:t>
            </a:r>
            <a:r>
              <a:rPr lang="zh-TW" sz="2600" b="1" dirty="0" smtClean="0">
                <a:solidFill>
                  <a:schemeClr val="dk1"/>
                </a:solidFill>
              </a:rPr>
              <a:t>，收藏</a:t>
            </a:r>
            <a:r>
              <a:rPr lang="zh-TW" sz="2600" b="1" dirty="0">
                <a:solidFill>
                  <a:schemeClr val="dk1"/>
                </a:solidFill>
              </a:rPr>
              <a:t>著各式各樣的</a:t>
            </a:r>
            <a:r>
              <a:rPr lang="zh-TW" sz="2600" b="1" dirty="0" smtClean="0">
                <a:solidFill>
                  <a:schemeClr val="dk1"/>
                </a:solidFill>
              </a:rPr>
              <a:t>火車頭和</a:t>
            </a:r>
            <a:r>
              <a:rPr lang="zh-TW" sz="2600" b="1" dirty="0">
                <a:solidFill>
                  <a:schemeClr val="dk1"/>
                </a:solidFill>
              </a:rPr>
              <a:t>工廠等設備。</a:t>
            </a:r>
            <a:endParaRPr sz="2600" b="1" dirty="0">
              <a:solidFill>
                <a:schemeClr val="dk1"/>
              </a:solidFill>
            </a:endParaRPr>
          </a:p>
        </p:txBody>
      </p:sp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375" y="1131825"/>
            <a:ext cx="4053424" cy="2373526"/>
          </a:xfrm>
          <a:prstGeom prst="rect">
            <a:avLst/>
          </a:prstGeom>
          <a:noFill/>
          <a:ln>
            <a:noFill/>
          </a:ln>
          <a:effectLst>
            <a:outerShdw blurRad="57150" dist="304800" dir="2460000" algn="bl" rotWithShape="0">
              <a:srgbClr val="666666">
                <a:alpha val="49803"/>
              </a:srgbClr>
            </a:outerShdw>
          </a:effectLst>
        </p:spPr>
      </p:pic>
      <p:pic>
        <p:nvPicPr>
          <p:cNvPr id="104" name="Google Shape;10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131825"/>
            <a:ext cx="4453974" cy="2373526"/>
          </a:xfrm>
          <a:prstGeom prst="rect">
            <a:avLst/>
          </a:prstGeom>
          <a:noFill/>
          <a:ln>
            <a:noFill/>
          </a:ln>
          <a:effectLst>
            <a:outerShdw blurRad="57150" dist="314325" dir="2640000" algn="b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ctrTitle"/>
          </p:nvPr>
        </p:nvSpPr>
        <p:spPr>
          <a:xfrm>
            <a:off x="385625" y="278244"/>
            <a:ext cx="8520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69999" lvl="0" indent="-269999">
              <a:buSzPts val="1100"/>
            </a:pPr>
            <a:r>
              <a:rPr lang="zh-TW" altLang="en-US" sz="4200" b="1" i="1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第三站</a:t>
            </a:r>
            <a:r>
              <a:rPr lang="zh-TW" altLang="en-US" sz="4200" b="1" i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42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阿里山</a:t>
            </a:r>
            <a:r>
              <a:rPr lang="zh-TW" sz="42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小火車鐵路</a:t>
            </a:r>
            <a:endParaRPr sz="42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subTitle" idx="1"/>
          </p:nvPr>
        </p:nvSpPr>
        <p:spPr>
          <a:xfrm>
            <a:off x="229775" y="718980"/>
            <a:ext cx="88323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13"/>
              <a:buNone/>
            </a:pPr>
            <a:r>
              <a:rPr lang="zh-TW" sz="2100" b="1" dirty="0">
                <a:solidFill>
                  <a:schemeClr val="dk1"/>
                </a:solidFill>
              </a:rPr>
              <a:t>我們從嘉義車站搭乘阿里山小火車，準備出發到阿里山！衝吧！小火車！</a:t>
            </a:r>
            <a:endParaRPr sz="2100" b="1" dirty="0">
              <a:solidFill>
                <a:schemeClr val="dk1"/>
              </a:solidFill>
            </a:endParaRPr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00" y="1372499"/>
            <a:ext cx="1891974" cy="3379350"/>
          </a:xfrm>
          <a:prstGeom prst="rect">
            <a:avLst/>
          </a:prstGeom>
          <a:noFill/>
          <a:ln>
            <a:noFill/>
          </a:ln>
          <a:effectLst>
            <a:outerShdw blurRad="57150" dist="285750" dir="1800000" algn="bl" rotWithShape="0">
              <a:srgbClr val="000000">
                <a:alpha val="30000"/>
              </a:srgbClr>
            </a:outerShdw>
          </a:effectLst>
        </p:spPr>
      </p:pic>
      <p:pic>
        <p:nvPicPr>
          <p:cNvPr id="112" name="Google Shape;11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2150" y="1372500"/>
            <a:ext cx="4731963" cy="3379351"/>
          </a:xfrm>
          <a:prstGeom prst="rect">
            <a:avLst/>
          </a:prstGeom>
          <a:noFill/>
          <a:ln>
            <a:noFill/>
          </a:ln>
          <a:effectLst>
            <a:outerShdw blurRad="57150" dist="295275" dir="1800000" algn="bl" rotWithShape="0">
              <a:srgbClr val="000000">
                <a:alpha val="30000"/>
              </a:srgbClr>
            </a:outerShdw>
          </a:effectLst>
        </p:spPr>
      </p:pic>
      <p:pic>
        <p:nvPicPr>
          <p:cNvPr id="113" name="Google Shape;11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7200" y="1372500"/>
            <a:ext cx="1652925" cy="3379350"/>
          </a:xfrm>
          <a:prstGeom prst="rect">
            <a:avLst/>
          </a:prstGeom>
          <a:noFill/>
          <a:ln>
            <a:noFill/>
          </a:ln>
          <a:effectLst>
            <a:outerShdw blurRad="57150" dist="285750" dir="1800000" algn="b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ctrTitle"/>
          </p:nvPr>
        </p:nvSpPr>
        <p:spPr>
          <a:xfrm>
            <a:off x="311700" y="212701"/>
            <a:ext cx="8520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69999" lvl="0" indent="-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 sz="4200" b="1" i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阿里山小火車鐵路（續）</a:t>
            </a:r>
            <a:endParaRPr sz="4200" b="1" i="1">
              <a:solidFill>
                <a:srgbClr val="FF0000"/>
              </a:solidFill>
            </a:endParaRPr>
          </a:p>
        </p:txBody>
      </p:sp>
      <p:sp>
        <p:nvSpPr>
          <p:cNvPr id="119" name="Google Shape;119;p9"/>
          <p:cNvSpPr txBox="1">
            <a:spLocks noGrp="1"/>
          </p:cNvSpPr>
          <p:nvPr>
            <p:ph type="subTitle" idx="1"/>
          </p:nvPr>
        </p:nvSpPr>
        <p:spPr>
          <a:xfrm>
            <a:off x="543000" y="750325"/>
            <a:ext cx="8058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13"/>
              <a:buNone/>
            </a:pPr>
            <a:r>
              <a:rPr lang="zh-TW" sz="2600" b="1" dirty="0">
                <a:solidFill>
                  <a:schemeClr val="dk1"/>
                </a:solidFill>
              </a:rPr>
              <a:t>我跟</a:t>
            </a:r>
            <a:r>
              <a:rPr lang="zh-TW" sz="2600" b="1" dirty="0" smtClean="0">
                <a:solidFill>
                  <a:schemeClr val="dk1"/>
                </a:solidFill>
              </a:rPr>
              <a:t>爸爸</a:t>
            </a:r>
            <a:r>
              <a:rPr lang="zh-TW" altLang="en-US" sz="2600" b="1" dirty="0" smtClean="0">
                <a:solidFill>
                  <a:schemeClr val="dk1"/>
                </a:solidFill>
              </a:rPr>
              <a:t>、</a:t>
            </a:r>
            <a:r>
              <a:rPr lang="zh-TW" sz="2600" b="1" dirty="0" smtClean="0">
                <a:solidFill>
                  <a:schemeClr val="dk1"/>
                </a:solidFill>
              </a:rPr>
              <a:t>媽媽</a:t>
            </a:r>
            <a:r>
              <a:rPr lang="zh-TW" sz="2600" b="1" dirty="0">
                <a:solidFill>
                  <a:schemeClr val="dk1"/>
                </a:solidFill>
              </a:rPr>
              <a:t>和妹妹一起搭乘小火車觀賞風景！</a:t>
            </a:r>
            <a:endParaRPr sz="2600" b="1" dirty="0">
              <a:solidFill>
                <a:schemeClr val="dk1"/>
              </a:solidFill>
            </a:endParaRPr>
          </a:p>
        </p:txBody>
      </p:sp>
      <p:pic>
        <p:nvPicPr>
          <p:cNvPr id="120" name="Google Shape;1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254025"/>
            <a:ext cx="1769149" cy="3535651"/>
          </a:xfrm>
          <a:prstGeom prst="rect">
            <a:avLst/>
          </a:prstGeom>
          <a:noFill/>
          <a:ln>
            <a:noFill/>
          </a:ln>
          <a:effectLst>
            <a:outerShdw blurRad="57150" dist="285750" dir="1800000" algn="bl" rotWithShape="0">
              <a:srgbClr val="000000">
                <a:alpha val="31000"/>
              </a:srgbClr>
            </a:outerShdw>
          </a:effectLst>
        </p:spPr>
      </p:pic>
      <p:pic>
        <p:nvPicPr>
          <p:cNvPr id="121" name="Google Shape;12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2525" y="1254025"/>
            <a:ext cx="1769149" cy="3535651"/>
          </a:xfrm>
          <a:prstGeom prst="rect">
            <a:avLst/>
          </a:prstGeom>
          <a:noFill/>
          <a:ln>
            <a:noFill/>
          </a:ln>
          <a:effectLst>
            <a:outerShdw blurRad="57150" dist="285750" dir="1860000" algn="bl" rotWithShape="0">
              <a:srgbClr val="000000">
                <a:alpha val="30000"/>
              </a:srgbClr>
            </a:outerShdw>
          </a:effectLst>
        </p:spPr>
      </p:pic>
      <p:pic>
        <p:nvPicPr>
          <p:cNvPr id="122" name="Google Shape;12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7825" y="1254025"/>
            <a:ext cx="1769175" cy="3535651"/>
          </a:xfrm>
          <a:prstGeom prst="rect">
            <a:avLst/>
          </a:prstGeom>
          <a:noFill/>
          <a:ln>
            <a:noFill/>
          </a:ln>
          <a:effectLst>
            <a:outerShdw dist="285750" dir="1800000" algn="bl" rotWithShape="0">
              <a:srgbClr val="000000">
                <a:alpha val="30000"/>
              </a:srgbClr>
            </a:outerShdw>
          </a:effectLst>
        </p:spPr>
      </p:pic>
      <p:pic>
        <p:nvPicPr>
          <p:cNvPr id="123" name="Google Shape;12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3150" y="1254025"/>
            <a:ext cx="1769149" cy="3535651"/>
          </a:xfrm>
          <a:prstGeom prst="rect">
            <a:avLst/>
          </a:prstGeom>
          <a:noFill/>
          <a:ln>
            <a:noFill/>
          </a:ln>
          <a:effectLst>
            <a:outerShdw blurRad="57150" dist="285750" dir="1800000" algn="bl" rotWithShape="0">
              <a:srgbClr val="000000">
                <a:alpha val="2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600</Words>
  <Application>Microsoft Office PowerPoint</Application>
  <PresentationFormat>如螢幕大小 (16:9)</PresentationFormat>
  <Paragraphs>54</Paragraphs>
  <Slides>17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Simple Light</vt:lpstr>
      <vt:lpstr>阿里山小火車探險之旅</vt:lpstr>
      <vt:lpstr>綱目</vt:lpstr>
      <vt:lpstr>動機</vt:lpstr>
      <vt:lpstr>第一站：屏東潮州火車鐵道博物館</vt:lpstr>
      <vt:lpstr>潮州火車鐵道博物館（續）</vt:lpstr>
      <vt:lpstr>潮州火車鐵道博物館（續）</vt:lpstr>
      <vt:lpstr>第二站：嘉義森林鐵路車庫園區</vt:lpstr>
      <vt:lpstr>第三站：阿里山小火車鐵路</vt:lpstr>
      <vt:lpstr>阿里山小火車鐵路（續）</vt:lpstr>
      <vt:lpstr>第四站：阿里山奮起湖站</vt:lpstr>
      <vt:lpstr>阿里山奮起湖站（續）</vt:lpstr>
      <vt:lpstr>阿里山奮起湖站（續）</vt:lpstr>
      <vt:lpstr>阿里山奮起湖站（續）</vt:lpstr>
      <vt:lpstr>分享 1</vt:lpstr>
      <vt:lpstr>分享 2</vt:lpstr>
      <vt:lpstr>心得與感想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阿里山小火車探險之旅</dc:title>
  <dc:creator>kk k</dc:creator>
  <cp:lastModifiedBy>kk k</cp:lastModifiedBy>
  <cp:revision>27</cp:revision>
  <dcterms:modified xsi:type="dcterms:W3CDTF">2023-10-18T08:16:22Z</dcterms:modified>
</cp:coreProperties>
</file>