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63" r:id="rId3"/>
    <p:sldId id="267" r:id="rId4"/>
    <p:sldId id="258" r:id="rId5"/>
    <p:sldId id="262" r:id="rId6"/>
    <p:sldId id="259" r:id="rId7"/>
    <p:sldId id="264" r:id="rId8"/>
    <p:sldId id="260" r:id="rId9"/>
    <p:sldId id="269" r:id="rId10"/>
    <p:sldId id="270" r:id="rId11"/>
    <p:sldId id="261" r:id="rId12"/>
    <p:sldId id="268" r:id="rId13"/>
    <p:sldId id="265" r:id="rId14"/>
  </p:sldIdLst>
  <p:sldSz cx="9144000" cy="6858000" type="screen4x3"/>
  <p:notesSz cx="6858000" cy="9144000"/>
  <p:custShowLst>
    <p:custShow name="自訂放映 1" id="0">
      <p:sldLst>
        <p:sld r:id="rId2"/>
      </p:sldLst>
    </p:custShow>
  </p:custShow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FB6E05"/>
    <a:srgbClr val="9C1FB1"/>
    <a:srgbClr val="00FFFF"/>
    <a:srgbClr val="4220D0"/>
    <a:srgbClr val="3333CC"/>
    <a:srgbClr val="C52DA8"/>
    <a:srgbClr val="F5A1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589" autoAdjust="0"/>
  </p:normalViewPr>
  <p:slideViewPr>
    <p:cSldViewPr>
      <p:cViewPr>
        <p:scale>
          <a:sx n="60" d="100"/>
          <a:sy n="60" d="100"/>
        </p:scale>
        <p:origin x="-78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3B973-C0DC-4F93-A02E-AD98EFAD76F4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11A25-CC55-426A-91F0-06ED88BE11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11A25-CC55-426A-91F0-06ED88BE111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11A25-CC55-426A-91F0-06ED88BE111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E13A-EF72-4B43-BD27-FDA77CC6C424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4378-2759-40A7-9943-4BB0B15CBD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E13A-EF72-4B43-BD27-FDA77CC6C424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4378-2759-40A7-9943-4BB0B15CBD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E13A-EF72-4B43-BD27-FDA77CC6C424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4378-2759-40A7-9943-4BB0B15CBD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E13A-EF72-4B43-BD27-FDA77CC6C424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4378-2759-40A7-9943-4BB0B15CBD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E13A-EF72-4B43-BD27-FDA77CC6C424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4378-2759-40A7-9943-4BB0B15CBD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E13A-EF72-4B43-BD27-FDA77CC6C424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4378-2759-40A7-9943-4BB0B15CBD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E13A-EF72-4B43-BD27-FDA77CC6C424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4378-2759-40A7-9943-4BB0B15CBD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E13A-EF72-4B43-BD27-FDA77CC6C424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4378-2759-40A7-9943-4BB0B15CBD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E13A-EF72-4B43-BD27-FDA77CC6C424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4378-2759-40A7-9943-4BB0B15CBD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E13A-EF72-4B43-BD27-FDA77CC6C424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4378-2759-40A7-9943-4BB0B15CBD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E13A-EF72-4B43-BD27-FDA77CC6C424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4378-2759-40A7-9943-4BB0B15CBD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E13A-EF72-4B43-BD27-FDA77CC6C424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04378-2759-40A7-9943-4BB0B15CBD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500562" y="4929198"/>
            <a:ext cx="4643438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        </a:t>
            </a:r>
            <a:r>
              <a:rPr lang="zh-TW" altLang="en-US" sz="4400" dirty="0" smtClean="0">
                <a:solidFill>
                  <a:srgbClr val="0070C0"/>
                </a:solidFill>
                <a:latin typeface="+mn-ea"/>
              </a:rPr>
              <a:t>五忠涂菀庭</a:t>
            </a:r>
          </a:p>
          <a:p>
            <a:pPr algn="ctr"/>
            <a:r>
              <a:rPr lang="zh-TW" altLang="en-US" sz="4400" dirty="0" smtClean="0">
                <a:solidFill>
                  <a:srgbClr val="0070C0"/>
                </a:solidFill>
                <a:latin typeface="+mn-ea"/>
              </a:rPr>
              <a:t>         五信余芷妍</a:t>
            </a:r>
            <a:endParaRPr lang="en-US" altLang="zh-TW" sz="4400" dirty="0" smtClean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184550">
            <a:off x="579137" y="678843"/>
            <a:ext cx="7772400" cy="2214578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b="1" dirty="0" smtClean="0">
                <a:solidFill>
                  <a:srgbClr val="7030A0"/>
                </a:solidFill>
                <a:latin typeface="+mj-ea"/>
              </a:rPr>
              <a:t>                   </a:t>
            </a:r>
            <a:r>
              <a:rPr lang="zh-TW" altLang="en-US" sz="6800" b="1" dirty="0" smtClean="0">
                <a:solidFill>
                  <a:srgbClr val="4220D0"/>
                </a:solidFill>
                <a:latin typeface="+mj-ea"/>
              </a:rPr>
              <a:t>我的青春</a:t>
            </a:r>
            <a:r>
              <a:rPr lang="en-US" altLang="zh-TW" sz="6800" b="1" dirty="0" smtClean="0">
                <a:solidFill>
                  <a:srgbClr val="9C1FB1"/>
                </a:solidFill>
                <a:latin typeface="+mj-ea"/>
              </a:rPr>
              <a:t/>
            </a:r>
            <a:br>
              <a:rPr lang="en-US" altLang="zh-TW" sz="6800" b="1" dirty="0" smtClean="0">
                <a:solidFill>
                  <a:srgbClr val="9C1FB1"/>
                </a:solidFill>
                <a:latin typeface="+mj-ea"/>
              </a:rPr>
            </a:br>
            <a:endParaRPr lang="zh-TW" altLang="en-US" sz="6800" b="1" dirty="0">
              <a:solidFill>
                <a:srgbClr val="9C1FB1"/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21339547">
            <a:off x="2494647" y="2602880"/>
            <a:ext cx="6572264" cy="2286016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rgbClr val="7030A0"/>
                </a:solidFill>
              </a:rPr>
              <a:t>       </a:t>
            </a:r>
            <a:r>
              <a:rPr lang="zh-TW" altLang="en-US" sz="6000" b="1" i="1" dirty="0" smtClean="0">
                <a:solidFill>
                  <a:srgbClr val="9C1FB1"/>
                </a:solidFill>
                <a:latin typeface="+mj-ea"/>
                <a:ea typeface="+mj-ea"/>
              </a:rPr>
              <a:t>做一張單曲</a:t>
            </a:r>
            <a:r>
              <a:rPr lang="en-US" altLang="zh-TW" sz="6000" b="1" i="1" dirty="0" smtClean="0">
                <a:solidFill>
                  <a:srgbClr val="9C1FB1"/>
                </a:solidFill>
                <a:latin typeface="+mj-ea"/>
                <a:ea typeface="+mj-ea"/>
              </a:rPr>
              <a:t>CD</a:t>
            </a:r>
            <a:endParaRPr lang="zh-TW" altLang="en-US" sz="6000" b="1" i="1" dirty="0">
              <a:solidFill>
                <a:srgbClr val="9C1FB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封面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2705">
            <a:off x="4395897" y="3707923"/>
            <a:ext cx="4414732" cy="248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 descr="封面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28680">
            <a:off x="485867" y="4034108"/>
            <a:ext cx="4277335" cy="2406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4290"/>
            <a:ext cx="3428992" cy="1428760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solidFill>
                  <a:schemeClr val="tx1"/>
                </a:solidFill>
                <a:latin typeface="+mj-ea"/>
              </a:rPr>
              <a:t>燒錄</a:t>
            </a:r>
            <a:r>
              <a:rPr lang="en-US" altLang="zh-TW" sz="5000" b="1" dirty="0" smtClean="0">
                <a:solidFill>
                  <a:schemeClr val="tx1"/>
                </a:solidFill>
                <a:latin typeface="+mj-ea"/>
              </a:rPr>
              <a:t>CD</a:t>
            </a:r>
            <a:endParaRPr lang="zh-TW" altLang="en-US" sz="50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5786" y="1928802"/>
            <a:ext cx="7872410" cy="4429155"/>
          </a:xfrm>
        </p:spPr>
        <p:txBody>
          <a:bodyPr>
            <a:noAutofit/>
          </a:bodyPr>
          <a:lstStyle/>
          <a:p>
            <a:pPr>
              <a:buNone/>
            </a:pPr>
            <a:endParaRPr lang="en-US" altLang="zh-TW" sz="3600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>
              <a:buNone/>
            </a:pPr>
            <a:endParaRPr lang="en-US" altLang="zh-TW" sz="3600" dirty="0" smtClean="0">
              <a:solidFill>
                <a:srgbClr val="C52DA8"/>
              </a:solidFill>
              <a:latin typeface="+mj-ea"/>
              <a:ea typeface="+mj-ea"/>
            </a:endParaRPr>
          </a:p>
        </p:txBody>
      </p:sp>
      <p:pic>
        <p:nvPicPr>
          <p:cNvPr id="6" name="圖片 5" descr="封面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1480">
            <a:off x="4450563" y="683971"/>
            <a:ext cx="4331484" cy="2436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 descr="封面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785926"/>
            <a:ext cx="3586346" cy="201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錄音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41354">
            <a:off x="5921410" y="4004252"/>
            <a:ext cx="2379464" cy="2432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071570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solidFill>
                  <a:srgbClr val="9C1FB1"/>
                </a:solidFill>
              </a:rPr>
              <a:t>心得：</a:t>
            </a:r>
            <a:endParaRPr lang="zh-TW" altLang="en-US" sz="5000" b="1" dirty="0">
              <a:solidFill>
                <a:srgbClr val="9C1FB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8728" y="2000240"/>
            <a:ext cx="6786610" cy="292895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這次選擇製作一張單曲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CD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，是因為我們兩個都很喜歡唱歌，也很喜歡聽音樂，所以想嘗試看看。</a:t>
            </a:r>
            <a:endParaRPr lang="en-US" altLang="zh-TW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過程中，發現一首歌裡的樂器都有自己的音軌，樂器越多，軌道就越多，音色就豐富。</a:t>
            </a:r>
            <a:endParaRPr lang="en-US" altLang="zh-TW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我們的合作，就像音軌的融合，唯有互相幫襯才能完成一首旋律優美的歌。</a:t>
            </a:r>
            <a:endParaRPr lang="en-US" altLang="zh-TW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3 -0.00162 0.00503 -0.00185 0.00521 -0.00463 C 0.00538 -0.00672 -0.00104 -0.03172 -0.00174 -0.03449 C -0.00295 -0.03912 -0.00851 -0.0375 -0.01198 -0.03912 C -0.01372 -0.03982 -0.01719 -0.04144 -0.01719 -0.04144 C -0.0224 -0.04051 -0.04427 -0.04098 -0.03264 -0.02523 C -0.03143 -0.02361 -0.02934 -0.02361 -0.02761 -0.02292 C -0.0099 -0.025 -0.00764 -0.02014 -0.00347 -0.03912 C -0.00434 -0.05417 -0.00104 -0.06875 -0.01198 -0.07361 C -0.01424 -0.08264 -0.01545 -0.08658 -0.0224 -0.08959 C -0.02292 -0.0919 -0.02257 -0.09514 -0.02413 -0.09653 C -0.02795 -0.10023 -0.04097 -0.10394 -0.04653 -0.1081 C -0.05295 -0.11297 -0.04948 -0.1125 -0.05347 -0.1125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3 -0.00162 0.00503 -0.00185 0.00521 -0.00463 C 0.00538 -0.00672 -0.00104 -0.03172 -0.00174 -0.03449 C -0.00295 -0.03912 -0.00851 -0.0375 -0.01198 -0.03912 C -0.01372 -0.03982 -0.01719 -0.04144 -0.01719 -0.04144 C -0.0224 -0.04051 -0.04427 -0.04098 -0.03264 -0.02523 C -0.03143 -0.02361 -0.02934 -0.02361 -0.02761 -0.02292 C -0.0099 -0.025 -0.00764 -0.02014 -0.00347 -0.03912 C -0.00434 -0.05417 -0.00104 -0.06875 -0.01198 -0.07361 C -0.01424 -0.08264 -0.01545 -0.08658 -0.0224 -0.08959 C -0.02292 -0.0919 -0.02257 -0.09514 -0.02413 -0.09653 C -0.02795 -0.10023 -0.04097 -0.10394 -0.04653 -0.1081 C -0.05295 -0.11297 -0.04948 -0.1125 -0.05347 -0.1125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3 -0.00162 0.00503 -0.00185 0.00521 -0.00463 C 0.00538 -0.00672 -0.00104 -0.03172 -0.00174 -0.03449 C -0.00295 -0.03912 -0.00851 -0.0375 -0.01198 -0.03912 C -0.01372 -0.03982 -0.01719 -0.04144 -0.01719 -0.04144 C -0.0224 -0.04051 -0.04427 -0.04098 -0.03264 -0.02523 C -0.03143 -0.02361 -0.02934 -0.02361 -0.02761 -0.02292 C -0.0099 -0.025 -0.00764 -0.02014 -0.00347 -0.03912 C -0.00434 -0.05417 -0.00104 -0.06875 -0.01198 -0.07361 C -0.01424 -0.08264 -0.01545 -0.08658 -0.0224 -0.08959 C -0.02292 -0.0919 -0.02257 -0.09514 -0.02413 -0.09653 C -0.02795 -0.10023 -0.04097 -0.10394 -0.04653 -0.1081 C -0.05295 -0.11297 -0.04948 -0.1125 -0.05347 -0.1125 " pathEditMode="relative" ptsTypes="ffffffffffff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rgbClr val="7030A0"/>
                </a:solidFill>
              </a:rPr>
              <a:t>歌詞</a:t>
            </a:r>
            <a:endParaRPr lang="zh-TW" altLang="en-US" sz="7200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2143115"/>
            <a:ext cx="7943848" cy="41434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800" dirty="0" smtClean="0">
                <a:solidFill>
                  <a:srgbClr val="00B050"/>
                </a:solidFill>
                <a:latin typeface="+mn-ea"/>
              </a:rPr>
              <a:t>我的青春  就像一首歌          </a:t>
            </a:r>
            <a:r>
              <a:rPr lang="zh-TW" altLang="en-US" sz="2800" dirty="0" smtClean="0">
                <a:solidFill>
                  <a:srgbClr val="00B0F0"/>
                </a:solidFill>
                <a:latin typeface="+mj-ea"/>
              </a:rPr>
              <a:t>雖然時間很短暫</a:t>
            </a:r>
            <a:endParaRPr lang="en-US" altLang="zh-TW" sz="2800" dirty="0" smtClean="0">
              <a:solidFill>
                <a:srgbClr val="00B0F0"/>
              </a:solidFill>
              <a:latin typeface="+mj-ea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00B050"/>
                </a:solidFill>
                <a:latin typeface="+mn-ea"/>
              </a:rPr>
              <a:t>有低迴  有高亢                      </a:t>
            </a:r>
            <a:r>
              <a:rPr lang="zh-TW" altLang="en-US" sz="2800" dirty="0" smtClean="0">
                <a:solidFill>
                  <a:srgbClr val="00B0F0"/>
                </a:solidFill>
                <a:latin typeface="+mj-ea"/>
              </a:rPr>
              <a:t>卻有豐富美好的時光</a:t>
            </a:r>
            <a:endParaRPr lang="en-US" altLang="zh-TW" sz="2800" dirty="0" smtClean="0">
              <a:solidFill>
                <a:srgbClr val="00B0F0"/>
              </a:solidFill>
              <a:latin typeface="+mj-ea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00B050"/>
                </a:solidFill>
                <a:latin typeface="+mj-ea"/>
              </a:rPr>
              <a:t>還有朋友來作伴                    </a:t>
            </a:r>
            <a:r>
              <a:rPr lang="zh-TW" altLang="en-US" sz="2800" dirty="0" smtClean="0">
                <a:solidFill>
                  <a:srgbClr val="00B0F0"/>
                </a:solidFill>
                <a:latin typeface="+mj-ea"/>
              </a:rPr>
              <a:t>每次想起</a:t>
            </a:r>
            <a:endParaRPr lang="en-US" altLang="zh-TW" sz="2800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00B050"/>
                </a:solidFill>
                <a:latin typeface="+mj-ea"/>
              </a:rPr>
              <a:t>我的青春  就像一首歌          </a:t>
            </a:r>
            <a:r>
              <a:rPr lang="zh-TW" altLang="en-US" sz="2800" dirty="0" smtClean="0">
                <a:solidFill>
                  <a:srgbClr val="00B0F0"/>
                </a:solidFill>
                <a:latin typeface="+mj-ea"/>
              </a:rPr>
              <a:t>總有快樂的回憶</a:t>
            </a:r>
            <a:endParaRPr lang="en-US" altLang="zh-TW" sz="2800" dirty="0" smtClean="0">
              <a:solidFill>
                <a:srgbClr val="00B0F0"/>
              </a:solidFill>
              <a:latin typeface="+mj-ea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00B050"/>
                </a:solidFill>
                <a:latin typeface="+mj-ea"/>
              </a:rPr>
              <a:t>有慢拍  有快板                      </a:t>
            </a:r>
            <a:r>
              <a:rPr lang="zh-TW" altLang="en-US" sz="2800" dirty="0" smtClean="0">
                <a:solidFill>
                  <a:srgbClr val="00B0F0"/>
                </a:solidFill>
                <a:latin typeface="+mj-ea"/>
              </a:rPr>
              <a:t>我希望時間</a:t>
            </a:r>
            <a:r>
              <a:rPr lang="zh-TW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可以暫停</a:t>
            </a:r>
            <a:endParaRPr lang="en-US" altLang="zh-TW" sz="2800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00B050"/>
                </a:solidFill>
                <a:latin typeface="+mj-ea"/>
              </a:rPr>
              <a:t>包含酸甜和苦辣       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             </a:t>
            </a:r>
            <a:r>
              <a:rPr lang="zh-TW" altLang="en-US" sz="2800" dirty="0" smtClean="0">
                <a:solidFill>
                  <a:srgbClr val="00B0F0"/>
                </a:solidFill>
                <a:latin typeface="+mj-ea"/>
              </a:rPr>
              <a:t>讓我的青春</a:t>
            </a:r>
            <a:endParaRPr lang="en-US" altLang="zh-TW" sz="2800" dirty="0" smtClean="0">
              <a:solidFill>
                <a:srgbClr val="00B0F0"/>
              </a:solidFill>
              <a:latin typeface="+mj-ea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                                                </a:t>
            </a:r>
            <a:r>
              <a:rPr lang="zh-TW" altLang="en-US" sz="2800" dirty="0" smtClean="0">
                <a:solidFill>
                  <a:srgbClr val="00B0F0"/>
                </a:solidFill>
                <a:latin typeface="+mj-ea"/>
              </a:rPr>
              <a:t>永遠在歌聲裡</a:t>
            </a:r>
            <a:endParaRPr lang="en-US" altLang="zh-TW" sz="2800" dirty="0" smtClean="0">
              <a:solidFill>
                <a:srgbClr val="00B0F0"/>
              </a:solidFill>
              <a:latin typeface="+mj-ea"/>
            </a:endParaRPr>
          </a:p>
          <a:p>
            <a:pPr>
              <a:buNone/>
            </a:pPr>
            <a:endParaRPr lang="en-US" altLang="zh-TW" sz="2800" dirty="0" smtClean="0">
              <a:solidFill>
                <a:srgbClr val="C52DA8"/>
              </a:solidFill>
              <a:latin typeface="+mj-ea"/>
            </a:endParaRPr>
          </a:p>
          <a:p>
            <a:pPr>
              <a:buNone/>
            </a:pPr>
            <a:endParaRPr lang="en-US" altLang="zh-TW" sz="2800" dirty="0" smtClean="0">
              <a:solidFill>
                <a:srgbClr val="C52DA8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點點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83809"/>
            <a:ext cx="3000364" cy="437419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137750">
            <a:off x="500034" y="785794"/>
            <a:ext cx="8229600" cy="135732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52DA8"/>
                </a:solidFill>
              </a:rPr>
              <a:t>我們的報告到此結束</a:t>
            </a:r>
            <a:r>
              <a:rPr lang="en-US" altLang="zh-TW" dirty="0" smtClean="0">
                <a:solidFill>
                  <a:srgbClr val="C52DA8"/>
                </a:solidFill>
              </a:rPr>
              <a:t>!</a:t>
            </a:r>
            <a:endParaRPr lang="zh-TW" altLang="en-US" dirty="0">
              <a:solidFill>
                <a:srgbClr val="C52DA8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rot="21079874">
            <a:off x="555437" y="1382787"/>
            <a:ext cx="8229600" cy="452596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endParaRPr lang="en-US" altLang="zh-TW" sz="6600" dirty="0" smtClean="0"/>
          </a:p>
          <a:p>
            <a:pPr algn="ctr">
              <a:buNone/>
            </a:pPr>
            <a:r>
              <a:rPr lang="zh-TW" altLang="en-US" sz="8000" dirty="0" smtClean="0">
                <a:solidFill>
                  <a:schemeClr val="bg2">
                    <a:lumMod val="50000"/>
                  </a:schemeClr>
                </a:solidFill>
              </a:rPr>
              <a:t>    謝謝大家</a:t>
            </a:r>
            <a:r>
              <a:rPr lang="en-US" altLang="zh-TW" sz="8000" dirty="0" smtClean="0">
                <a:solidFill>
                  <a:schemeClr val="bg2">
                    <a:lumMod val="50000"/>
                  </a:schemeClr>
                </a:solidFill>
              </a:rPr>
              <a:t>~</a:t>
            </a:r>
            <a:endParaRPr lang="zh-TW" alt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圖片 3" descr="image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73853">
            <a:off x="6220234" y="3985091"/>
            <a:ext cx="2371460" cy="2616783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43 -0.00277 -0.01406 0.0007 -0.03107 -0.00694 C -0.03454 -0.00856 -0.04149 -0.01157 -0.04149 -0.01157 C -0.04253 -0.01388 -0.0434 -0.0162 -0.04479 -0.01828 C -0.04687 -0.02152 -0.04982 -0.02407 -0.05173 -0.02754 C -0.05572 -0.03449 -0.05677 -0.04351 -0.06041 -0.05069 C -0.06336 -0.06643 -0.06354 -0.08356 -0.0552 -0.09652 C -0.05208 -0.10138 -0.04513 -0.10301 -0.04149 -0.10578 C -0.0342 -0.11111 -0.02881 -0.11805 -0.02066 -0.12176 C -0.01145 -0.13171 -0.00607 -0.13657 0.00521 -0.14027 C 0.01303 -0.15092 0.02171 -0.14976 0.03264 -0.15162 C 0.06355 -0.1493 0.0566 -0.15185 0.07761 -0.13796 C 0.09063 -0.11041 0.08178 -0.09236 0.07934 -0.05069 C 0.07865 -0.03935 0.07761 -0.03148 0.07066 -0.02523 C 0.0632 -0.01018 0.07223 -0.02592 0.06025 -0.01388 C 0.05764 -0.01134 0.05608 -0.00717 0.05348 -0.00463 C 0.05191 -0.00324 0.04983 -0.00347 0.04827 -0.00231 C 0.04184 0.00186 0.03803 0.00463 0.03091 0.00695 C -0.0092 0.00348 0.01441 0.00533 -0.00868 -0.00231 C -0.01475 -0.01041 -0.01979 -0.01296 -0.02586 -0.0206 C -0.02638 -0.02291 -0.02638 -0.02569 -0.0276 -0.02754 C -0.02899 -0.02963 -0.03263 -0.02939 -0.03281 -0.03217 C -0.03402 -0.05509 -0.03177 -0.06643 -0.01736 -0.07129 C -0.0059 -0.0706 0.00591 -0.07152 0.01719 -0.06898 C 0.02639 -0.06689 0.02205 -0.0449 0.02066 -0.04143 C 0.01806 -0.03518 0.01025 -0.03217 0.00521 -0.02986 C -0.00329 -0.03541 -0.00173 -0.03101 -0.00173 -0.04143 " pathEditMode="relative" ptsTypes="ffffffffffffffffffffffffffA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C000"/>
                </a:solidFill>
              </a:rPr>
              <a:t>如何作詞</a:t>
            </a:r>
            <a:r>
              <a:rPr lang="en-US" altLang="zh-TW" sz="6600" b="1" dirty="0" smtClean="0">
                <a:solidFill>
                  <a:srgbClr val="FFC000"/>
                </a:solidFill>
              </a:rPr>
              <a:t>?</a:t>
            </a:r>
            <a:endParaRPr lang="zh-TW" altLang="en-US" sz="6600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28628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Clr>
                <a:srgbClr val="7030A0"/>
              </a:buClr>
              <a:buSzPct val="55000"/>
              <a:buAutoNum type="arabicPeriod"/>
            </a:pPr>
            <a:r>
              <a:rPr lang="zh-TW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我們先選一些主題，再抽籤決定，結果抽到</a:t>
            </a:r>
            <a:endParaRPr lang="en-US" altLang="zh-TW" sz="40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742950" indent="-742950">
              <a:buClr>
                <a:srgbClr val="7030A0"/>
              </a:buClr>
              <a:buSzPct val="55000"/>
              <a:buAutoNum type="arabicPeriod"/>
            </a:pPr>
            <a:r>
              <a:rPr lang="en-US" altLang="zh-TW" sz="4000" dirty="0" smtClean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zh-TW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號：我的青春。</a:t>
            </a:r>
            <a:endParaRPr lang="en-US" altLang="zh-TW" sz="40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514350" indent="-514350">
              <a:buClr>
                <a:srgbClr val="7030A0"/>
              </a:buClr>
              <a:buSzPct val="55000"/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+mj-ea"/>
                <a:ea typeface="+mj-ea"/>
              </a:rPr>
              <a:t>2.</a:t>
            </a:r>
            <a:r>
              <a:rPr lang="zh-TW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 我們把想到的句子隨興的寫下來，然後把句子安排順序，再把句子縮短，句尾盡量押韻。</a:t>
            </a:r>
          </a:p>
          <a:p>
            <a:pPr marL="514350" indent="-514350">
              <a:buClr>
                <a:srgbClr val="7030A0"/>
              </a:buClr>
              <a:buSzPct val="55000"/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+mj-ea"/>
                <a:ea typeface="+mj-ea"/>
              </a:rPr>
              <a:t>3.</a:t>
            </a:r>
            <a:r>
              <a:rPr lang="zh-TW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最後請涂菀庭媽媽潤飾。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C000"/>
                </a:solidFill>
              </a:rPr>
              <a:t>如何作曲</a:t>
            </a:r>
            <a:r>
              <a:rPr lang="en-US" altLang="zh-TW" sz="6600" b="1" dirty="0" smtClean="0">
                <a:solidFill>
                  <a:srgbClr val="FFC000"/>
                </a:solidFill>
              </a:rPr>
              <a:t>?</a:t>
            </a:r>
            <a:endParaRPr lang="zh-TW" altLang="en-US" sz="6600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7030A0"/>
              </a:buClr>
              <a:buSzPct val="55000"/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+mj-ea"/>
                <a:ea typeface="+mj-ea"/>
              </a:rPr>
              <a:t>1.</a:t>
            </a:r>
            <a:r>
              <a:rPr lang="zh-TW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4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我們先隨興的哼唱，找出自己喜歡的旋律，用手機錄下來</a:t>
            </a:r>
            <a:r>
              <a:rPr lang="zh-TW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。</a:t>
            </a:r>
            <a:endParaRPr lang="en-US" altLang="zh-TW" sz="40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514350" indent="-514350">
              <a:buClr>
                <a:srgbClr val="7030A0"/>
              </a:buClr>
              <a:buSzPct val="55000"/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+mj-ea"/>
                <a:ea typeface="+mj-ea"/>
              </a:rPr>
              <a:t>2.</a:t>
            </a:r>
            <a:r>
              <a:rPr lang="zh-TW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 試了幾次之後，就套進歌詞，一段一段的哼唱。</a:t>
            </a:r>
          </a:p>
          <a:p>
            <a:pPr marL="514350" indent="-514350">
              <a:buClr>
                <a:srgbClr val="7030A0"/>
              </a:buClr>
              <a:buSzPct val="55000"/>
              <a:buNone/>
            </a:pPr>
            <a:r>
              <a:rPr lang="en-US" altLang="zh-TW" sz="4000" dirty="0" smtClean="0">
                <a:solidFill>
                  <a:srgbClr val="FF0000"/>
                </a:solidFill>
                <a:latin typeface="+mj-ea"/>
                <a:ea typeface="+mj-ea"/>
              </a:rPr>
              <a:t>3.</a:t>
            </a:r>
            <a:r>
              <a:rPr lang="zh-TW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請涂菀庭爸爸做最後的微調。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00962" cy="1714512"/>
          </a:xfrm>
        </p:spPr>
        <p:txBody>
          <a:bodyPr>
            <a:normAutofit/>
          </a:bodyPr>
          <a:lstStyle/>
          <a:p>
            <a:r>
              <a:rPr lang="zh-TW" altLang="en-US" sz="5000" b="1" dirty="0" smtClean="0"/>
              <a:t>作詞</a:t>
            </a:r>
            <a:r>
              <a:rPr lang="en-US" altLang="zh-TW" sz="5000" b="1" dirty="0" smtClean="0"/>
              <a:t/>
            </a:r>
            <a:br>
              <a:rPr lang="en-US" altLang="zh-TW" sz="5000" b="1" dirty="0" smtClean="0"/>
            </a:br>
            <a:r>
              <a:rPr lang="zh-TW" altLang="en-US" sz="5000" b="1" dirty="0" smtClean="0"/>
              <a:t>作曲</a:t>
            </a:r>
            <a:endParaRPr lang="zh-TW" altLang="en-US" sz="50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                                               </a:t>
            </a:r>
            <a:endParaRPr lang="zh-TW" altLang="en-US" dirty="0"/>
          </a:p>
        </p:txBody>
      </p:sp>
      <p:pic>
        <p:nvPicPr>
          <p:cNvPr id="1028" name="Picture 4" descr="C:\Users\one\Desktop\歌詞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6510">
            <a:off x="4526323" y="3794629"/>
            <a:ext cx="3363148" cy="2639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one\Desktop\歌詞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9256">
            <a:off x="649750" y="2810348"/>
            <a:ext cx="2976630" cy="352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one\Desktop\歌詞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7813">
            <a:off x="3321087" y="398395"/>
            <a:ext cx="522569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C52DA8"/>
                </a:solidFill>
              </a:rPr>
              <a:t>先試音</a:t>
            </a:r>
            <a:endParaRPr lang="zh-TW" altLang="en-US" sz="6600" b="1" dirty="0">
              <a:solidFill>
                <a:srgbClr val="C52DA8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24" y="2143116"/>
            <a:ext cx="7829576" cy="4214842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altLang="zh-TW" sz="4000" dirty="0" smtClean="0">
                <a:solidFill>
                  <a:srgbClr val="00B050"/>
                </a:solidFill>
                <a:latin typeface="+mj-ea"/>
                <a:ea typeface="+mj-ea"/>
              </a:rPr>
              <a:t>1.</a:t>
            </a:r>
            <a:r>
              <a:rPr lang="zh-TW" altLang="en-US" sz="4000" dirty="0" smtClean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zh-TW" altLang="en-US" sz="4000" dirty="0" smtClean="0">
                <a:solidFill>
                  <a:srgbClr val="3333CC"/>
                </a:solidFill>
                <a:latin typeface="+mj-ea"/>
                <a:ea typeface="+mj-ea"/>
              </a:rPr>
              <a:t>先安排獨唱或合唱的部份。</a:t>
            </a:r>
            <a:endParaRPr lang="en-US" altLang="zh-TW" sz="4000" dirty="0" smtClean="0">
              <a:solidFill>
                <a:srgbClr val="3333CC"/>
              </a:solidFill>
              <a:latin typeface="+mj-ea"/>
              <a:ea typeface="+mj-ea"/>
            </a:endParaRPr>
          </a:p>
          <a:p>
            <a:pPr marL="514350" indent="-514350">
              <a:buNone/>
            </a:pPr>
            <a:endParaRPr lang="en-US" altLang="zh-TW" sz="4000" dirty="0" smtClean="0">
              <a:solidFill>
                <a:srgbClr val="3333CC"/>
              </a:solidFill>
              <a:latin typeface="+mj-ea"/>
              <a:ea typeface="+mj-ea"/>
            </a:endParaRPr>
          </a:p>
          <a:p>
            <a:pPr marL="514350" indent="-514350">
              <a:buNone/>
            </a:pPr>
            <a:r>
              <a:rPr lang="en-US" altLang="zh-TW" sz="4000" dirty="0" smtClean="0">
                <a:solidFill>
                  <a:srgbClr val="00B050"/>
                </a:solidFill>
                <a:latin typeface="+mj-ea"/>
                <a:ea typeface="+mj-ea"/>
              </a:rPr>
              <a:t>2.</a:t>
            </a:r>
            <a:r>
              <a:rPr lang="zh-TW" altLang="en-US" sz="4000" dirty="0" smtClean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zh-TW" altLang="en-US" sz="4000" dirty="0" smtClean="0">
                <a:solidFill>
                  <a:srgbClr val="3333CC"/>
                </a:solidFill>
                <a:latin typeface="+mj-ea"/>
                <a:ea typeface="+mj-ea"/>
              </a:rPr>
              <a:t>錄下我們編好的歌</a:t>
            </a:r>
            <a:r>
              <a:rPr lang="zh-TW" altLang="en-US" sz="4000" dirty="0" smtClean="0">
                <a:solidFill>
                  <a:srgbClr val="3333CC"/>
                </a:solidFill>
                <a:latin typeface="+mj-ea"/>
              </a:rPr>
              <a:t>。</a:t>
            </a:r>
            <a:endParaRPr lang="en-US" altLang="zh-TW" sz="4000" dirty="0" smtClean="0">
              <a:solidFill>
                <a:srgbClr val="3333CC"/>
              </a:solidFill>
              <a:latin typeface="+mj-ea"/>
              <a:ea typeface="+mj-ea"/>
            </a:endParaRPr>
          </a:p>
          <a:p>
            <a:pPr marL="514350" indent="-514350">
              <a:buNone/>
            </a:pPr>
            <a:endParaRPr lang="en-US" altLang="zh-TW" sz="4000" dirty="0" smtClean="0">
              <a:solidFill>
                <a:srgbClr val="3333CC"/>
              </a:solidFill>
              <a:latin typeface="+mj-ea"/>
              <a:ea typeface="+mj-ea"/>
            </a:endParaRPr>
          </a:p>
          <a:p>
            <a:pPr marL="514350" indent="-514350">
              <a:buNone/>
            </a:pPr>
            <a:r>
              <a:rPr lang="en-US" altLang="zh-TW" sz="4000" dirty="0" smtClean="0">
                <a:solidFill>
                  <a:srgbClr val="00B050"/>
                </a:solidFill>
                <a:latin typeface="+mj-ea"/>
                <a:ea typeface="+mj-ea"/>
              </a:rPr>
              <a:t>3.</a:t>
            </a:r>
            <a:r>
              <a:rPr lang="zh-TW" altLang="en-US" sz="4000" dirty="0" smtClean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zh-TW" altLang="en-US" sz="4000" dirty="0" smtClean="0">
                <a:solidFill>
                  <a:srgbClr val="3333CC"/>
                </a:solidFill>
                <a:latin typeface="+mj-ea"/>
                <a:ea typeface="+mj-ea"/>
              </a:rPr>
              <a:t>自己聽過以後找出缺點，調整過後再重錄一次。</a:t>
            </a:r>
            <a:endParaRPr lang="zh-TW" altLang="en-US" sz="40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500043"/>
            <a:ext cx="7772400" cy="1143008"/>
          </a:xfrm>
        </p:spPr>
        <p:txBody>
          <a:bodyPr>
            <a:normAutofit/>
          </a:bodyPr>
          <a:lstStyle/>
          <a:p>
            <a:r>
              <a:rPr lang="zh-TW" altLang="en-US" sz="5000" dirty="0" smtClean="0"/>
              <a:t>試音</a:t>
            </a:r>
            <a:endParaRPr lang="zh-TW" altLang="en-US" sz="5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3643338"/>
          </a:xfrm>
        </p:spPr>
        <p:txBody>
          <a:bodyPr/>
          <a:lstStyle/>
          <a:p>
            <a:r>
              <a:rPr lang="zh-TW" altLang="en-US" dirty="0" smtClean="0"/>
              <a:t>                                     </a:t>
            </a:r>
            <a:endParaRPr lang="zh-TW" altLang="en-US" dirty="0"/>
          </a:p>
        </p:txBody>
      </p:sp>
      <p:pic>
        <p:nvPicPr>
          <p:cNvPr id="2051" name="Picture 3" descr="C:\Users\one\Desktop\C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0302">
            <a:off x="515948" y="3257414"/>
            <a:ext cx="4948085" cy="2783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one\Desktop\錄音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3285">
            <a:off x="5823987" y="2974753"/>
            <a:ext cx="2452408" cy="3569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one\Desktop\C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14290"/>
            <a:ext cx="4929222" cy="291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B6E05"/>
                </a:solidFill>
              </a:rPr>
              <a:t>正式錄音</a:t>
            </a:r>
            <a:endParaRPr lang="zh-TW" altLang="en-US" sz="6600" b="1" dirty="0">
              <a:solidFill>
                <a:srgbClr val="FB6E0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5786" y="2000240"/>
            <a:ext cx="7872410" cy="44291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C52DA8"/>
                </a:solidFill>
                <a:latin typeface="+mj-ea"/>
                <a:ea typeface="+mj-ea"/>
              </a:rPr>
              <a:t>1</a:t>
            </a:r>
            <a:r>
              <a:rPr lang="en-US" altLang="zh-TW" sz="3400" dirty="0" smtClean="0">
                <a:solidFill>
                  <a:srgbClr val="C52DA8"/>
                </a:solidFill>
                <a:latin typeface="+mj-ea"/>
                <a:ea typeface="+mj-ea"/>
              </a:rPr>
              <a:t>.</a:t>
            </a:r>
            <a:r>
              <a:rPr lang="zh-TW" altLang="en-US" sz="3400" dirty="0" smtClean="0">
                <a:solidFill>
                  <a:srgbClr val="C52DA8"/>
                </a:solidFill>
                <a:latin typeface="+mj-ea"/>
                <a:ea typeface="+mj-ea"/>
              </a:rPr>
              <a:t> 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</a:rPr>
              <a:t>第一階段由涂菀庭爸爸幫我們伴奏</a:t>
            </a:r>
            <a:r>
              <a:rPr lang="zh-TW" altLang="en-US" sz="3400" i="1" dirty="0" smtClean="0">
                <a:solidFill>
                  <a:srgbClr val="FF3300"/>
                </a:solidFill>
                <a:latin typeface="+mj-ea"/>
              </a:rPr>
              <a:t>。</a:t>
            </a:r>
            <a:endParaRPr lang="en-US" altLang="zh-TW" sz="3400" i="1" dirty="0" smtClean="0">
              <a:solidFill>
                <a:srgbClr val="FF3300"/>
              </a:solidFill>
              <a:latin typeface="+mj-ea"/>
            </a:endParaRPr>
          </a:p>
          <a:p>
            <a:pPr>
              <a:buNone/>
            </a:pPr>
            <a:endParaRPr lang="en-US" altLang="zh-TW" sz="3400" i="1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3400" dirty="0" smtClean="0">
                <a:solidFill>
                  <a:srgbClr val="C52DA8"/>
                </a:solidFill>
                <a:latin typeface="+mj-ea"/>
                <a:ea typeface="+mj-ea"/>
              </a:rPr>
              <a:t>2.</a:t>
            </a:r>
            <a:r>
              <a:rPr lang="zh-TW" altLang="en-US" sz="3400" dirty="0" smtClean="0">
                <a:solidFill>
                  <a:srgbClr val="C52DA8"/>
                </a:solidFill>
                <a:latin typeface="+mj-ea"/>
                <a:ea typeface="+mj-ea"/>
              </a:rPr>
              <a:t> 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</a:rPr>
              <a:t>第二階段錄我們一起唱的單音。</a:t>
            </a:r>
            <a:endParaRPr lang="en-US" altLang="zh-TW" sz="3400" dirty="0" smtClean="0">
              <a:solidFill>
                <a:srgbClr val="FF3300"/>
              </a:solidFill>
              <a:latin typeface="+mj-ea"/>
            </a:endParaRPr>
          </a:p>
          <a:p>
            <a:pPr>
              <a:buNone/>
            </a:pPr>
            <a:endParaRPr lang="en-US" altLang="zh-TW" sz="3400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3400" dirty="0" smtClean="0">
                <a:solidFill>
                  <a:srgbClr val="C52DA8"/>
                </a:solidFill>
                <a:latin typeface="+mj-ea"/>
                <a:ea typeface="+mj-ea"/>
              </a:rPr>
              <a:t>3.</a:t>
            </a:r>
            <a:r>
              <a:rPr lang="zh-TW" altLang="en-US" sz="3400" dirty="0" smtClean="0">
                <a:solidFill>
                  <a:srgbClr val="C52DA8"/>
                </a:solidFill>
                <a:latin typeface="+mj-ea"/>
                <a:ea typeface="+mj-ea"/>
              </a:rPr>
              <a:t> 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</a:rPr>
              <a:t>第三階段由涂菀庭錄合音部份。</a:t>
            </a:r>
            <a:endParaRPr lang="en-US" altLang="zh-TW" sz="3400" dirty="0" smtClean="0">
              <a:solidFill>
                <a:srgbClr val="FF3300"/>
              </a:solidFill>
              <a:latin typeface="+mj-ea"/>
            </a:endParaRPr>
          </a:p>
          <a:p>
            <a:pPr>
              <a:buNone/>
            </a:pPr>
            <a:endParaRPr lang="en-US" altLang="zh-TW" sz="3400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3400" dirty="0" smtClean="0">
                <a:solidFill>
                  <a:srgbClr val="C52DA8"/>
                </a:solidFill>
                <a:latin typeface="+mj-ea"/>
                <a:ea typeface="+mj-ea"/>
              </a:rPr>
              <a:t>4.</a:t>
            </a:r>
            <a:r>
              <a:rPr lang="zh-TW" altLang="en-US" sz="3400" dirty="0" smtClean="0">
                <a:solidFill>
                  <a:srgbClr val="C52DA8"/>
                </a:solidFill>
                <a:latin typeface="+mj-ea"/>
                <a:ea typeface="+mj-ea"/>
              </a:rPr>
              <a:t> 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  <a:ea typeface="+mj-ea"/>
              </a:rPr>
              <a:t>把三個軌道疊在一起，錄製成一首歌。 </a:t>
            </a:r>
            <a:endParaRPr lang="en-US" altLang="zh-TW" sz="3400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>
              <a:buNone/>
            </a:pPr>
            <a:endParaRPr lang="en-US" altLang="zh-TW" sz="3600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>
              <a:buNone/>
            </a:pPr>
            <a:endParaRPr lang="en-US" altLang="zh-TW" sz="3600" dirty="0" smtClean="0">
              <a:solidFill>
                <a:srgbClr val="C52DA8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1"/>
          </a:xfrm>
        </p:spPr>
        <p:txBody>
          <a:bodyPr>
            <a:normAutofit/>
          </a:bodyPr>
          <a:lstStyle/>
          <a:p>
            <a:r>
              <a:rPr lang="zh-TW" altLang="en-US" sz="5000" dirty="0" smtClean="0"/>
              <a:t>錄音</a:t>
            </a:r>
            <a:endParaRPr lang="zh-TW" altLang="en-US" sz="5000" dirty="0"/>
          </a:p>
        </p:txBody>
      </p:sp>
      <p:pic>
        <p:nvPicPr>
          <p:cNvPr id="3074" name="Picture 2" descr="C:\Users\one\Desktop\錄音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7418">
            <a:off x="4207646" y="970522"/>
            <a:ext cx="4304395" cy="3191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one\Desktop\錄音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6079">
            <a:off x="735525" y="2637205"/>
            <a:ext cx="3996455" cy="3475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B6E05"/>
                </a:solidFill>
              </a:rPr>
              <a:t>燒錄</a:t>
            </a:r>
            <a:r>
              <a:rPr lang="en-US" altLang="zh-TW" sz="6600" b="1" dirty="0" smtClean="0">
                <a:solidFill>
                  <a:srgbClr val="FB6E05"/>
                </a:solidFill>
              </a:rPr>
              <a:t>CD</a:t>
            </a:r>
            <a:endParaRPr lang="zh-TW" altLang="en-US" sz="6600" b="1" dirty="0">
              <a:solidFill>
                <a:srgbClr val="FB6E0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5786" y="2000240"/>
            <a:ext cx="7872410" cy="44291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C52DA8"/>
                </a:solidFill>
                <a:latin typeface="+mj-ea"/>
                <a:ea typeface="+mj-ea"/>
              </a:rPr>
              <a:t>1</a:t>
            </a:r>
            <a:r>
              <a:rPr lang="en-US" altLang="zh-TW" sz="3400" dirty="0" smtClean="0">
                <a:solidFill>
                  <a:srgbClr val="C52DA8"/>
                </a:solidFill>
                <a:latin typeface="+mj-ea"/>
                <a:ea typeface="+mj-ea"/>
              </a:rPr>
              <a:t>.</a:t>
            </a:r>
            <a:r>
              <a:rPr lang="zh-TW" altLang="en-US" sz="3400" dirty="0" smtClean="0">
                <a:solidFill>
                  <a:srgbClr val="C52DA8"/>
                </a:solidFill>
                <a:latin typeface="+mj-ea"/>
                <a:ea typeface="+mj-ea"/>
              </a:rPr>
              <a:t> 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  <a:ea typeface="+mj-ea"/>
              </a:rPr>
              <a:t>將錄製好的歌燒錄到光碟上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</a:rPr>
              <a:t>。</a:t>
            </a:r>
            <a:endParaRPr lang="en-US" altLang="zh-TW" sz="3400" i="1" dirty="0" smtClean="0">
              <a:solidFill>
                <a:srgbClr val="FF3300"/>
              </a:solidFill>
              <a:latin typeface="+mj-ea"/>
            </a:endParaRPr>
          </a:p>
          <a:p>
            <a:pPr>
              <a:buNone/>
            </a:pPr>
            <a:endParaRPr lang="en-US" altLang="zh-TW" sz="3400" i="1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3400" dirty="0" smtClean="0">
                <a:solidFill>
                  <a:srgbClr val="C52DA8"/>
                </a:solidFill>
                <a:latin typeface="+mj-ea"/>
                <a:ea typeface="+mj-ea"/>
              </a:rPr>
              <a:t>2.</a:t>
            </a:r>
            <a:r>
              <a:rPr lang="zh-TW" altLang="en-US" sz="3400" dirty="0" smtClean="0">
                <a:solidFill>
                  <a:srgbClr val="C52DA8"/>
                </a:solidFill>
                <a:latin typeface="+mj-ea"/>
                <a:ea typeface="+mj-ea"/>
              </a:rPr>
              <a:t> 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  <a:ea typeface="+mj-ea"/>
              </a:rPr>
              <a:t>選張照片當</a:t>
            </a:r>
            <a:r>
              <a:rPr lang="en-US" altLang="zh-TW" sz="3400" dirty="0" smtClean="0">
                <a:solidFill>
                  <a:srgbClr val="FF3300"/>
                </a:solidFill>
                <a:latin typeface="+mj-ea"/>
                <a:ea typeface="+mj-ea"/>
              </a:rPr>
              <a:t>CD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  <a:ea typeface="+mj-ea"/>
              </a:rPr>
              <a:t>上的圖案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</a:rPr>
              <a:t>。</a:t>
            </a:r>
            <a:endParaRPr lang="en-US" altLang="zh-TW" sz="3400" dirty="0" smtClean="0">
              <a:solidFill>
                <a:srgbClr val="FF3300"/>
              </a:solidFill>
              <a:latin typeface="+mj-ea"/>
            </a:endParaRPr>
          </a:p>
          <a:p>
            <a:pPr>
              <a:buNone/>
            </a:pPr>
            <a:endParaRPr lang="en-US" altLang="zh-TW" sz="3400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3400" dirty="0" smtClean="0">
                <a:solidFill>
                  <a:srgbClr val="C52DA8"/>
                </a:solidFill>
                <a:latin typeface="+mj-ea"/>
                <a:ea typeface="+mj-ea"/>
              </a:rPr>
              <a:t>3.</a:t>
            </a:r>
            <a:r>
              <a:rPr lang="zh-TW" altLang="en-US" sz="3400" dirty="0" smtClean="0">
                <a:solidFill>
                  <a:srgbClr val="C52DA8"/>
                </a:solidFill>
                <a:latin typeface="+mj-ea"/>
                <a:ea typeface="+mj-ea"/>
              </a:rPr>
              <a:t> 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  <a:ea typeface="+mj-ea"/>
              </a:rPr>
              <a:t>將照片列印成</a:t>
            </a:r>
            <a:r>
              <a:rPr lang="en-US" altLang="zh-TW" sz="3400" dirty="0" smtClean="0">
                <a:solidFill>
                  <a:srgbClr val="FF3300"/>
                </a:solidFill>
                <a:latin typeface="+mj-ea"/>
                <a:ea typeface="+mj-ea"/>
              </a:rPr>
              <a:t>CD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  <a:ea typeface="+mj-ea"/>
              </a:rPr>
              <a:t>尺寸的貼紙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</a:rPr>
              <a:t>。</a:t>
            </a:r>
            <a:endParaRPr lang="en-US" altLang="zh-TW" sz="3400" dirty="0" smtClean="0">
              <a:solidFill>
                <a:srgbClr val="FF3300"/>
              </a:solidFill>
              <a:latin typeface="+mj-ea"/>
            </a:endParaRPr>
          </a:p>
          <a:p>
            <a:pPr>
              <a:buNone/>
            </a:pPr>
            <a:endParaRPr lang="en-US" altLang="zh-TW" sz="3400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sz="3400" dirty="0" smtClean="0">
                <a:solidFill>
                  <a:srgbClr val="C52DA8"/>
                </a:solidFill>
                <a:latin typeface="+mj-ea"/>
                <a:ea typeface="+mj-ea"/>
              </a:rPr>
              <a:t>4.</a:t>
            </a:r>
            <a:r>
              <a:rPr lang="zh-TW" altLang="en-US" sz="3400" dirty="0" smtClean="0">
                <a:solidFill>
                  <a:srgbClr val="C52DA8"/>
                </a:solidFill>
                <a:latin typeface="+mj-ea"/>
                <a:ea typeface="+mj-ea"/>
              </a:rPr>
              <a:t> 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  <a:ea typeface="+mj-ea"/>
              </a:rPr>
              <a:t>把貼紙貼在</a:t>
            </a:r>
            <a:r>
              <a:rPr lang="en-US" altLang="zh-TW" sz="3400" dirty="0" smtClean="0">
                <a:solidFill>
                  <a:srgbClr val="FF3300"/>
                </a:solidFill>
                <a:latin typeface="+mj-ea"/>
                <a:ea typeface="+mj-ea"/>
              </a:rPr>
              <a:t>CD</a:t>
            </a:r>
            <a:r>
              <a:rPr lang="zh-TW" altLang="en-US" sz="3400" dirty="0" smtClean="0">
                <a:solidFill>
                  <a:srgbClr val="FF3300"/>
                </a:solidFill>
                <a:latin typeface="+mj-ea"/>
                <a:ea typeface="+mj-ea"/>
              </a:rPr>
              <a:t>上就完成了。 </a:t>
            </a:r>
            <a:endParaRPr lang="en-US" altLang="zh-TW" sz="3400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>
              <a:buNone/>
            </a:pPr>
            <a:endParaRPr lang="en-US" altLang="zh-TW" sz="3600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>
              <a:buNone/>
            </a:pPr>
            <a:endParaRPr lang="en-US" altLang="zh-TW" sz="3600" dirty="0" smtClean="0">
              <a:solidFill>
                <a:srgbClr val="C52DA8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558</TotalTime>
  <Words>458</Words>
  <Application>Microsoft Office PowerPoint</Application>
  <PresentationFormat>如螢幕大小 (4:3)</PresentationFormat>
  <Paragraphs>58</Paragraphs>
  <Slides>13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  <vt:variant>
        <vt:lpstr>自訂放映</vt:lpstr>
      </vt:variant>
      <vt:variant>
        <vt:i4>1</vt:i4>
      </vt:variant>
    </vt:vector>
  </HeadingPairs>
  <TitlesOfParts>
    <vt:vector size="15" baseType="lpstr">
      <vt:lpstr>龍騰四海</vt:lpstr>
      <vt:lpstr>                   我的青春 </vt:lpstr>
      <vt:lpstr>如何作詞?</vt:lpstr>
      <vt:lpstr>如何作曲?</vt:lpstr>
      <vt:lpstr>作詞 作曲</vt:lpstr>
      <vt:lpstr>先試音</vt:lpstr>
      <vt:lpstr>試音</vt:lpstr>
      <vt:lpstr>正式錄音</vt:lpstr>
      <vt:lpstr>錄音</vt:lpstr>
      <vt:lpstr>燒錄CD</vt:lpstr>
      <vt:lpstr>燒錄CD</vt:lpstr>
      <vt:lpstr>心得：</vt:lpstr>
      <vt:lpstr>歌詞</vt:lpstr>
      <vt:lpstr>我們的報告到此結束!</vt:lpstr>
      <vt:lpstr>自訂放映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我的青春-單曲CD發行</dc:title>
  <dc:creator>one</dc:creator>
  <cp:lastModifiedBy>user</cp:lastModifiedBy>
  <cp:revision>74</cp:revision>
  <dcterms:created xsi:type="dcterms:W3CDTF">2016-08-14T06:59:36Z</dcterms:created>
  <dcterms:modified xsi:type="dcterms:W3CDTF">2016-09-09T00:03:03Z</dcterms:modified>
</cp:coreProperties>
</file>