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44efbb84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44efbb84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444efbb84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444efbb84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7987c4a80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47987c4a8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7987c4a8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7987c4a8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7987c4a80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47987c4a80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7987c4a80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47987c4a80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46e9d1aa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446e9d1aa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444efbb84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444efbb84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46e9d1aa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446e9d1aa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444efbb84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444efbb84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d19d0725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d19d0725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446e9d1aa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446e9d1aa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68acc3bc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68acc3bc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68acc3b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68acc3b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68acc3bc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68acc3bc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7987c4a8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7987c4a8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44efbb8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444efbb8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44efbb84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44efbb84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44efbb84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44efbb84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hyperlink" Target="https://www.youtube.com/watch?v=XFqppDqdsHk&amp;ab_channel=%E5%BF%AB%E6%A8%82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x0CmQkKsmWM&amp;ab_channel=ShuoTseng" TargetMode="External"/><Relationship Id="rId4" Type="http://schemas.openxmlformats.org/officeDocument/2006/relationships/hyperlink" Target="https://www.youtube.com/watch?v=niRiBIwENP4&amp;ab_channel=ShuoTseng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16.jpg"/><Relationship Id="rId7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23.jpg"/><Relationship Id="rId5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Relationship Id="rId4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Relationship Id="rId5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4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hyperlink" Target="https://www.youtube.com/watch?v=xgHtXi64_kQ&amp;ab_channel=%E5%B1%B1%E7%AB%8B%E5%9D%8A%E6%95%99%E8%82%B2%E5%9C%98%E9%9A%8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presentation/d/169LTQRX6c9MOe5OFV6LC-39CjXpgMJK6UL5JmMufWr8/edit#slide=id.g12d19d07252_0_46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91325"/>
            <a:ext cx="8520600" cy="2011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200" u="sng">
                <a:solidFill>
                  <a:srgbClr val="00FFFF"/>
                </a:solidFill>
              </a:rPr>
              <a:t>~麥哲</a:t>
            </a:r>
            <a:r>
              <a:rPr b="1" lang="zh-TW" sz="6200" u="sng">
                <a:solidFill>
                  <a:srgbClr val="00FFFF"/>
                </a:solidFill>
              </a:rPr>
              <a:t>倫計畫</a:t>
            </a:r>
            <a:r>
              <a:rPr b="1" lang="zh-TW" sz="6200">
                <a:solidFill>
                  <a:srgbClr val="00FFFF"/>
                </a:solidFill>
              </a:rPr>
              <a:t>~</a:t>
            </a:r>
            <a:endParaRPr b="1" sz="6200">
              <a:solidFill>
                <a:srgbClr val="00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644" u="sng">
                <a:solidFill>
                  <a:srgbClr val="00FFFF"/>
                </a:solidFill>
              </a:rPr>
              <a:t>前進!園藝機器!</a:t>
            </a:r>
            <a:endParaRPr b="1" sz="5644" u="sng">
              <a:solidFill>
                <a:srgbClr val="00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961950" y="2748325"/>
            <a:ext cx="7220100" cy="19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500">
                <a:solidFill>
                  <a:schemeClr val="accent1"/>
                </a:solidFill>
              </a:rPr>
              <a:t>六年愛班</a:t>
            </a:r>
            <a:endParaRPr b="1" sz="4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500">
                <a:solidFill>
                  <a:schemeClr val="accent1"/>
                </a:solidFill>
              </a:rPr>
              <a:t>15號     張睿恩</a:t>
            </a:r>
            <a:endParaRPr b="1" sz="4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~</a:t>
            </a:r>
            <a:r>
              <a:rPr b="1" lang="zh-TW" sz="5300">
                <a:solidFill>
                  <a:schemeClr val="accent5"/>
                </a:solidFill>
              </a:rPr>
              <a:t>3號機-巨蟹</a:t>
            </a:r>
            <a:r>
              <a:rPr b="1" lang="zh-TW" sz="5300">
                <a:solidFill>
                  <a:schemeClr val="accent5"/>
                </a:solidFill>
              </a:rPr>
              <a:t>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335775"/>
            <a:ext cx="8520600" cy="38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出生年月日 : </a:t>
            </a:r>
            <a:r>
              <a:rPr b="1" i="1" lang="zh-TW" sz="3500" u="sng">
                <a:solidFill>
                  <a:schemeClr val="accent5"/>
                </a:solidFill>
              </a:rPr>
              <a:t>民</a:t>
            </a:r>
            <a:r>
              <a:rPr b="1" i="1" lang="zh-TW" sz="3500">
                <a:solidFill>
                  <a:schemeClr val="accent5"/>
                </a:solidFill>
              </a:rPr>
              <a:t>111年8月??日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身分字號 : U112300003            3</a:t>
            </a:r>
            <a:r>
              <a:rPr b="1" i="1" lang="zh-TW" sz="3500">
                <a:solidFill>
                  <a:schemeClr val="accent5"/>
                </a:solidFill>
              </a:rPr>
              <a:t>號機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成績 : 1分18秒7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總耗時 : 9小時</a:t>
            </a:r>
            <a:endParaRPr b="1" i="1" sz="3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 sz="3500">
              <a:solidFill>
                <a:schemeClr val="accent5"/>
              </a:solidFill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948" y="2764555"/>
            <a:ext cx="2611974" cy="175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>
            <a:off x="7743975" y="2370775"/>
            <a:ext cx="213300" cy="295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</a:t>
            </a:r>
            <a:r>
              <a:rPr b="1" lang="zh-TW" sz="5300">
                <a:solidFill>
                  <a:schemeClr val="lt1"/>
                </a:solidFill>
              </a:rPr>
              <a:t>~</a:t>
            </a:r>
            <a:r>
              <a:rPr b="1" i="1" lang="zh-TW" sz="5300">
                <a:solidFill>
                  <a:schemeClr val="lt1"/>
                </a:solidFill>
              </a:rPr>
              <a:t>比賽結果&amp;差別</a:t>
            </a:r>
            <a:r>
              <a:rPr b="1" lang="zh-TW" sz="5300">
                <a:solidFill>
                  <a:schemeClr val="lt1"/>
                </a:solidFill>
              </a:rPr>
              <a:t>~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125" y="1335775"/>
            <a:ext cx="9144000" cy="38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4"/>
                </a:solidFill>
              </a:rPr>
              <a:t>結果 : 落選 (佳作最後1名 : 1分30秒)與自己期望差太多。</a:t>
            </a:r>
            <a:endParaRPr b="1" i="1" sz="35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rgbClr val="FFFF00"/>
                </a:solidFill>
              </a:rPr>
              <a:t>差別 : </a:t>
            </a:r>
            <a:r>
              <a:rPr b="1" i="1" lang="zh-TW" sz="3500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第1名</a:t>
            </a:r>
            <a:r>
              <a:rPr b="1" i="1" lang="zh-TW" sz="3500">
                <a:solidFill>
                  <a:srgbClr val="FFFF00"/>
                </a:solidFill>
              </a:rPr>
              <a:t> : 18秒6</a:t>
            </a:r>
            <a:r>
              <a:rPr b="1" i="1" lang="zh-TW" sz="3200">
                <a:solidFill>
                  <a:srgbClr val="FFFF00"/>
                </a:solidFill>
              </a:rPr>
              <a:t>，練習時間 : </a:t>
            </a:r>
            <a:r>
              <a:rPr b="1" i="1" lang="zh-TW" sz="3500">
                <a:solidFill>
                  <a:srgbClr val="FFFF00"/>
                </a:solidFill>
              </a:rPr>
              <a:t>1周5天1次3小時</a:t>
            </a:r>
            <a:r>
              <a:rPr b="1" i="1" lang="zh-TW" sz="3200">
                <a:solidFill>
                  <a:srgbClr val="FFFF00"/>
                </a:solidFill>
              </a:rPr>
              <a:t>，而我們呢? </a:t>
            </a:r>
            <a:r>
              <a:rPr b="1" i="1" lang="zh-TW" sz="3500">
                <a:solidFill>
                  <a:srgbClr val="FFFF00"/>
                </a:solidFill>
              </a:rPr>
              <a:t>1周2天1次2.5小時(平均)</a:t>
            </a:r>
            <a:r>
              <a:rPr b="1" i="1" lang="zh-TW" sz="3500">
                <a:solidFill>
                  <a:schemeClr val="accent5"/>
                </a:solidFill>
              </a:rPr>
              <a:t>                                                                      </a:t>
            </a:r>
            <a:r>
              <a:rPr b="1" i="1" lang="zh-TW" sz="2600">
                <a:solidFill>
                  <a:srgbClr val="000000"/>
                </a:solidFill>
              </a:rPr>
              <a:t>(因為第1名的影片不是公開的 </a:t>
            </a:r>
            <a:endParaRPr b="1" i="1" sz="2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zh-TW" sz="2600">
                <a:solidFill>
                  <a:srgbClr val="000000"/>
                </a:solidFill>
              </a:rPr>
              <a:t>所以用找到的中最快的)(雖然作弊</a:t>
            </a:r>
            <a:endParaRPr b="1" i="1"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            ~</a:t>
            </a:r>
            <a:r>
              <a:rPr b="1" lang="zh-TW" sz="5300">
                <a:solidFill>
                  <a:schemeClr val="accent5"/>
                </a:solidFill>
              </a:rPr>
              <a:t>製作過程(1)</a:t>
            </a:r>
            <a:r>
              <a:rPr b="1" lang="zh-TW" sz="5300">
                <a:solidFill>
                  <a:schemeClr val="accent5"/>
                </a:solidFill>
              </a:rPr>
              <a:t>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335775"/>
            <a:ext cx="8520600" cy="38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製作1號機 :                製作2號機 : </a:t>
            </a:r>
            <a:endParaRPr b="1" i="1" sz="3500">
              <a:solidFill>
                <a:schemeClr val="accent5"/>
              </a:solidFill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00" y="2125650"/>
            <a:ext cx="1936000" cy="25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/>
          <p:nvPr/>
        </p:nvSpPr>
        <p:spPr>
          <a:xfrm>
            <a:off x="1780125" y="3461825"/>
            <a:ext cx="771000" cy="861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1952325" y="2928575"/>
            <a:ext cx="426600" cy="426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598" y="2187550"/>
            <a:ext cx="3050751" cy="22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/>
          <p:nvPr/>
        </p:nvSpPr>
        <p:spPr>
          <a:xfrm rot="-5400000">
            <a:off x="6351800" y="2932363"/>
            <a:ext cx="2416500" cy="79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            ~製作過程(2)~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335900"/>
            <a:ext cx="8520600" cy="38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製作3號機 :              </a:t>
            </a:r>
            <a:r>
              <a:rPr b="1" i="1" lang="zh-TW" sz="3500">
                <a:solidFill>
                  <a:schemeClr val="accent5"/>
                </a:solidFill>
              </a:rPr>
              <a:t>比賽前 : </a:t>
            </a:r>
            <a:endParaRPr b="1" i="1" sz="3500">
              <a:solidFill>
                <a:schemeClr val="accent5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975" y="2167713"/>
            <a:ext cx="4060674" cy="227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350" y="2571750"/>
            <a:ext cx="2920425" cy="21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459350" y="2378475"/>
            <a:ext cx="1050000" cy="250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            ~製作過程(3)~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335775"/>
            <a:ext cx="8520600" cy="38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比賽時 :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2196">
                <a:solidFill>
                  <a:schemeClr val="accent5"/>
                </a:solidFill>
              </a:rPr>
              <a:t>八肥 :                                                     書維 :</a:t>
            </a:r>
            <a:endParaRPr b="1" i="1" sz="235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                                                   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2000">
                <a:solidFill>
                  <a:schemeClr val="accent5"/>
                </a:solidFill>
              </a:rPr>
              <a:t>                                                               </a:t>
            </a:r>
            <a:endParaRPr b="1" i="1" sz="2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zh-TW" sz="2000">
                <a:solidFill>
                  <a:schemeClr val="accent5"/>
                </a:solidFill>
              </a:rPr>
              <a:t>                                                                比賽影片 : 八肥-</a:t>
            </a:r>
            <a:r>
              <a:rPr b="1" i="1" lang="zh-TW" sz="2000" u="sng">
                <a:solidFill>
                  <a:schemeClr val="hlink"/>
                </a:solidFill>
                <a:hlinkClick r:id="rId3"/>
              </a:rPr>
              <a:t>點我!</a:t>
            </a:r>
            <a:r>
              <a:rPr b="1" i="1" lang="zh-TW" sz="2000">
                <a:solidFill>
                  <a:schemeClr val="accent5"/>
                </a:solidFill>
              </a:rPr>
              <a:t>  書維-</a:t>
            </a:r>
            <a:r>
              <a:rPr b="1" i="1" lang="zh-TW" sz="2000" u="sng">
                <a:solidFill>
                  <a:schemeClr val="hlink"/>
                </a:solidFill>
                <a:hlinkClick r:id="rId4"/>
              </a:rPr>
              <a:t>點我!</a:t>
            </a:r>
            <a:endParaRPr b="1" i="1" sz="2000">
              <a:solidFill>
                <a:schemeClr val="accent5"/>
              </a:solidFill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6875" y="2291075"/>
            <a:ext cx="2790125" cy="16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500" y="3256700"/>
            <a:ext cx="1443550" cy="13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5943" y="2684850"/>
            <a:ext cx="3426900" cy="17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            ~製作過程(4)~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335775"/>
            <a:ext cx="8520600" cy="38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麻煩時刻 : 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accent5"/>
                </a:solidFill>
              </a:rPr>
              <a:t>1.明明要放到丟棄區    2.撞牆導致偏移     </a:t>
            </a:r>
            <a:endParaRPr b="1" i="1" sz="3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卻勾到1個回來!!!    </a:t>
            </a:r>
            <a:r>
              <a:rPr b="1" i="1" lang="zh-TW" sz="2500">
                <a:solidFill>
                  <a:schemeClr val="accent5"/>
                </a:solidFill>
              </a:rPr>
              <a:t>(下圖偏移約11度)</a:t>
            </a:r>
            <a:r>
              <a:rPr b="1" i="1" lang="zh-TW" sz="3500">
                <a:solidFill>
                  <a:schemeClr val="accent5"/>
                </a:solidFill>
              </a:rPr>
              <a:t>            </a:t>
            </a:r>
            <a:endParaRPr b="1" i="1" sz="3500">
              <a:solidFill>
                <a:schemeClr val="accent5"/>
              </a:solidFill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363" y="3436975"/>
            <a:ext cx="26765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100" y="3478725"/>
            <a:ext cx="1779879" cy="14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/>
          <p:nvPr/>
        </p:nvSpPr>
        <p:spPr>
          <a:xfrm>
            <a:off x="4550275" y="3503175"/>
            <a:ext cx="43500" cy="139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 rot="-669280">
            <a:off x="4708415" y="3697608"/>
            <a:ext cx="43420" cy="120713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8247" y="1382275"/>
            <a:ext cx="2032725" cy="22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            </a:t>
            </a:r>
            <a:r>
              <a:rPr b="1" lang="zh-TW" sz="5300">
                <a:solidFill>
                  <a:schemeClr val="accent4"/>
                </a:solidFill>
              </a:rPr>
              <a:t>~製作困難~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335775"/>
            <a:ext cx="8520600" cy="3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zh-TW" sz="4000">
                <a:solidFill>
                  <a:srgbClr val="E69138"/>
                </a:solidFill>
              </a:rPr>
              <a:t>在過程中會有馬達損壞(已經3個了)、馬達間的誤差、主機沒電</a:t>
            </a:r>
            <a:r>
              <a:rPr b="1" i="1" lang="zh-TW" sz="4000">
                <a:solidFill>
                  <a:schemeClr val="accent4"/>
                </a:solidFill>
              </a:rPr>
              <a:t>，效能大大降低等，都是嚴重的問題，尤其會有某些搗亂的小屁孩把整桌的物件弄倒</a:t>
            </a:r>
            <a:r>
              <a:rPr b="1" i="1" lang="zh-TW" sz="4000">
                <a:solidFill>
                  <a:srgbClr val="E69138"/>
                </a:solidFill>
              </a:rPr>
              <a:t>、亂丟</a:t>
            </a:r>
            <a:r>
              <a:rPr b="1" i="1" lang="zh-TW" sz="3900">
                <a:solidFill>
                  <a:schemeClr val="accent4"/>
                </a:solidFill>
              </a:rPr>
              <a:t>。唉!麻煩</a:t>
            </a:r>
            <a:endParaRPr b="1" i="1" sz="44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            ~</a:t>
            </a:r>
            <a:r>
              <a:rPr b="1" lang="zh-TW" sz="5300">
                <a:solidFill>
                  <a:schemeClr val="accent5"/>
                </a:solidFill>
              </a:rPr>
              <a:t>製作心得</a:t>
            </a:r>
            <a:r>
              <a:rPr b="1" lang="zh-TW" sz="5300">
                <a:solidFill>
                  <a:schemeClr val="accent5"/>
                </a:solidFill>
              </a:rPr>
              <a:t>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0" y="1335775"/>
            <a:ext cx="9144000" cy="3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zh-TW" sz="3000">
                <a:solidFill>
                  <a:schemeClr val="accent5"/>
                </a:solidFill>
              </a:rPr>
              <a:t>做</a:t>
            </a:r>
            <a:r>
              <a:rPr b="1" i="1" lang="zh-TW" sz="3000">
                <a:solidFill>
                  <a:schemeClr val="accent5"/>
                </a:solidFill>
              </a:rPr>
              <a:t>這個有點累</a:t>
            </a:r>
            <a:r>
              <a:rPr b="1" i="1" lang="zh-TW" sz="3200">
                <a:solidFill>
                  <a:schemeClr val="accent5"/>
                </a:solidFill>
              </a:rPr>
              <a:t>，</a:t>
            </a:r>
            <a:r>
              <a:rPr b="1" i="1" lang="zh-TW" sz="3000">
                <a:solidFill>
                  <a:schemeClr val="accent5"/>
                </a:solidFill>
              </a:rPr>
              <a:t>比不過別人，又有曾出不窮的誤差</a:t>
            </a:r>
            <a:r>
              <a:rPr b="1" i="1" lang="zh-TW" sz="3200">
                <a:solidFill>
                  <a:schemeClr val="accent5"/>
                </a:solidFill>
              </a:rPr>
              <a:t>，在過程中有一段時間想放棄，but，因為我有喜愛                                        它的熱忱，才能持續做下去，不然我早放棄了。經過這次比賽，我長進不少，下一次，我一定要打敗魔王級人物 : </a:t>
            </a:r>
            <a:r>
              <a:rPr b="1" i="1" lang="zh-TW" sz="3200" u="sng">
                <a:solidFill>
                  <a:schemeClr val="accent5"/>
                </a:solidFill>
              </a:rPr>
              <a:t>劉宇航</a:t>
            </a:r>
            <a:r>
              <a:rPr b="1" i="1" lang="zh-TW" sz="3200">
                <a:solidFill>
                  <a:schemeClr val="accent5"/>
                </a:solidFill>
              </a:rPr>
              <a:t>的學生(前3名都他的)，至少1   個。我相信我可以的!</a:t>
            </a:r>
            <a:endParaRPr b="1" i="1" sz="2800">
              <a:solidFill>
                <a:schemeClr val="accent5"/>
              </a:solidFill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9675" y="0"/>
            <a:ext cx="1304325" cy="13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04325" cy="13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lt1"/>
                </a:solidFill>
              </a:rPr>
              <a:t>~</a:t>
            </a:r>
            <a:r>
              <a:rPr b="1" lang="zh-TW" sz="5300">
                <a:solidFill>
                  <a:schemeClr val="lt1"/>
                </a:solidFill>
              </a:rPr>
              <a:t>感謝</a:t>
            </a:r>
            <a:r>
              <a:rPr b="1" lang="zh-TW" sz="5300">
                <a:solidFill>
                  <a:schemeClr val="lt1"/>
                </a:solidFill>
              </a:rPr>
              <a:t>~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335775"/>
            <a:ext cx="8520600" cy="3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lt1"/>
                </a:solidFill>
              </a:rPr>
              <a:t>感謝</a:t>
            </a:r>
            <a:r>
              <a:rPr b="1" i="1" lang="zh-TW" sz="3000" u="sng">
                <a:solidFill>
                  <a:schemeClr val="lt1"/>
                </a:solidFill>
              </a:rPr>
              <a:t>張書維</a:t>
            </a:r>
            <a:r>
              <a:rPr b="1" i="1" lang="zh-TW" sz="3000">
                <a:solidFill>
                  <a:schemeClr val="lt1"/>
                </a:solidFill>
              </a:rPr>
              <a:t>大公無私的幫我做2號機</a:t>
            </a:r>
            <a:endParaRPr b="1" i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lt1"/>
                </a:solidFill>
              </a:rPr>
              <a:t>感謝把拔為我花了8千5百元</a:t>
            </a:r>
            <a:endParaRPr b="1" i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lt1"/>
                </a:solidFill>
              </a:rPr>
              <a:t>感謝曾老師抽空幫我們上課</a:t>
            </a:r>
            <a:endParaRPr b="1" i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lt1"/>
                </a:solidFill>
              </a:rPr>
              <a:t>謝謝</a:t>
            </a:r>
            <a:r>
              <a:rPr b="1" i="1" lang="zh-TW" sz="3000" u="sng">
                <a:solidFill>
                  <a:schemeClr val="lt1"/>
                </a:solidFill>
              </a:rPr>
              <a:t>游GG</a:t>
            </a:r>
            <a:r>
              <a:rPr b="1" i="1" lang="zh-TW" sz="3000">
                <a:solidFill>
                  <a:schemeClr val="lt1"/>
                </a:solidFill>
              </a:rPr>
              <a:t>和</a:t>
            </a:r>
            <a:endParaRPr b="1" i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zh-TW" sz="3000" u="sng">
                <a:solidFill>
                  <a:schemeClr val="lt1"/>
                </a:solidFill>
              </a:rPr>
              <a:t>王政浩</a:t>
            </a:r>
            <a:r>
              <a:rPr b="1" i="1" lang="zh-TW" sz="3000">
                <a:solidFill>
                  <a:schemeClr val="lt1"/>
                </a:solidFill>
              </a:rPr>
              <a:t>-未來的台積電員工</a:t>
            </a:r>
            <a:endParaRPr b="1" i="1" sz="3000">
              <a:solidFill>
                <a:schemeClr val="lt1"/>
              </a:solidFill>
            </a:endParaRPr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863" y="30003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99900"/>
            <a:ext cx="2395376" cy="14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           ~</a:t>
            </a:r>
            <a:r>
              <a:rPr b="1" lang="zh-TW" sz="5300">
                <a:solidFill>
                  <a:schemeClr val="accent5"/>
                </a:solidFill>
              </a:rPr>
              <a:t>參考&amp;來源</a:t>
            </a:r>
            <a:r>
              <a:rPr b="1" lang="zh-TW" sz="5300">
                <a:solidFill>
                  <a:schemeClr val="accent5"/>
                </a:solidFill>
              </a:rPr>
              <a:t>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311700" y="1335775"/>
            <a:ext cx="8520600" cy="38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參考 :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 3號機 : 國外大老的傑作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來源 : 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2號機 : </a:t>
            </a:r>
            <a:r>
              <a:rPr b="1" i="1" lang="zh-TW" sz="3500" u="sng">
                <a:solidFill>
                  <a:schemeClr val="accent5"/>
                </a:solidFill>
              </a:rPr>
              <a:t>書維</a:t>
            </a:r>
            <a:r>
              <a:rPr b="1" i="1" lang="zh-TW" sz="3500">
                <a:solidFill>
                  <a:schemeClr val="accent5"/>
                </a:solidFill>
              </a:rPr>
              <a:t>提供</a:t>
            </a:r>
            <a:endParaRPr b="1" i="1" sz="35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993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~目     錄~</a:t>
            </a:r>
            <a:endParaRPr b="1" sz="5300">
              <a:solidFill>
                <a:schemeClr val="accent5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1152600"/>
            <a:ext cx="914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accent5"/>
                </a:solidFill>
              </a:rPr>
              <a:t> 1. 團隊              </a:t>
            </a:r>
            <a:r>
              <a:rPr b="1" i="1" lang="zh-TW" sz="3000">
                <a:solidFill>
                  <a:schemeClr val="accent5"/>
                </a:solidFill>
              </a:rPr>
              <a:t>       7.2號機-書維             13.感謝</a:t>
            </a:r>
            <a:endParaRPr b="1" i="1" sz="2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accent5"/>
                </a:solidFill>
              </a:rPr>
              <a:t> </a:t>
            </a:r>
            <a:r>
              <a:rPr b="1" i="1" lang="zh-TW" sz="3000">
                <a:solidFill>
                  <a:schemeClr val="accent5"/>
                </a:solidFill>
              </a:rPr>
              <a:t>2.</a:t>
            </a:r>
            <a:r>
              <a:rPr b="1" i="1" lang="zh-TW" sz="3000">
                <a:solidFill>
                  <a:schemeClr val="accent5"/>
                </a:solidFill>
              </a:rPr>
              <a:t>動機                      8.3號機-巨蟹            14.參考&amp;來源 </a:t>
            </a:r>
            <a:endParaRPr b="1" i="1" sz="3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accent5"/>
                </a:solidFill>
              </a:rPr>
              <a:t> 3.目標                      9.製作過程               15.</a:t>
            </a:r>
            <a:r>
              <a:rPr b="1" i="1" lang="zh-TW" sz="3000">
                <a:solidFill>
                  <a:srgbClr val="00FFFF"/>
                </a:solidFill>
              </a:rPr>
              <a:t>THANKS!</a:t>
            </a:r>
            <a:endParaRPr b="1" i="1" sz="30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accent5"/>
                </a:solidFill>
              </a:rPr>
              <a:t> 4.方法                     10.比賽結果&amp;差別 </a:t>
            </a:r>
            <a:endParaRPr b="1" i="1" sz="3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accent5"/>
                </a:solidFill>
              </a:rPr>
              <a:t> 5.比賽內容              </a:t>
            </a:r>
            <a:r>
              <a:rPr b="1" i="1" lang="zh-TW" sz="3100">
                <a:solidFill>
                  <a:schemeClr val="accent5"/>
                </a:solidFill>
              </a:rPr>
              <a:t>11</a:t>
            </a:r>
            <a:r>
              <a:rPr b="1" i="1" lang="zh-TW" sz="3000">
                <a:solidFill>
                  <a:schemeClr val="accent5"/>
                </a:solidFill>
              </a:rPr>
              <a:t>.</a:t>
            </a:r>
            <a:r>
              <a:rPr b="1" i="1" lang="zh-TW" sz="2800">
                <a:solidFill>
                  <a:schemeClr val="accent5"/>
                </a:solidFill>
              </a:rPr>
              <a:t>製作困難</a:t>
            </a:r>
            <a:r>
              <a:rPr b="1" i="1" lang="zh-TW" sz="3000">
                <a:solidFill>
                  <a:schemeClr val="accent5"/>
                </a:solidFill>
              </a:rPr>
              <a:t>     </a:t>
            </a:r>
            <a:endParaRPr b="1" i="1" sz="3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zh-TW" sz="3000">
                <a:solidFill>
                  <a:schemeClr val="accent5"/>
                </a:solidFill>
              </a:rPr>
              <a:t> 6. 1號機-八肥         </a:t>
            </a:r>
            <a:r>
              <a:rPr b="1" i="1" lang="zh-TW" sz="2900">
                <a:solidFill>
                  <a:schemeClr val="accent5"/>
                </a:solidFill>
              </a:rPr>
              <a:t>12.</a:t>
            </a:r>
            <a:r>
              <a:rPr b="1" i="1" lang="zh-TW" sz="3000">
                <a:solidFill>
                  <a:schemeClr val="accent5"/>
                </a:solidFill>
              </a:rPr>
              <a:t>製作心得</a:t>
            </a:r>
            <a:endParaRPr b="1" i="1" sz="28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            </a:t>
            </a:r>
            <a:endParaRPr b="1" sz="5300">
              <a:solidFill>
                <a:schemeClr val="lt1"/>
              </a:solidFill>
            </a:endParaRPr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4200" y="3158075"/>
            <a:ext cx="2069775" cy="19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3267443" cy="19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/>
          <p:nvPr/>
        </p:nvSpPr>
        <p:spPr>
          <a:xfrm>
            <a:off x="7423975" y="4833600"/>
            <a:ext cx="1856400" cy="30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99375"/>
            <a:ext cx="8520600" cy="11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~團     隊~</a:t>
            </a:r>
            <a:endParaRPr b="1" sz="5300">
              <a:solidFill>
                <a:schemeClr val="accent5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1975" y="1127850"/>
            <a:ext cx="87702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4100">
                <a:solidFill>
                  <a:schemeClr val="accent5"/>
                </a:solidFill>
              </a:rPr>
              <a:t>                     </a:t>
            </a:r>
            <a:r>
              <a:rPr b="1" i="1" lang="zh-TW" sz="4100">
                <a:solidFill>
                  <a:schemeClr val="accent5"/>
                </a:solidFill>
              </a:rPr>
              <a:t>1. </a:t>
            </a:r>
            <a:r>
              <a:rPr b="1" i="1" lang="zh-TW" sz="3100">
                <a:solidFill>
                  <a:schemeClr val="accent5"/>
                </a:solidFill>
              </a:rPr>
              <a:t>一</a:t>
            </a:r>
            <a:r>
              <a:rPr b="1" i="1" lang="zh-TW" sz="3100">
                <a:solidFill>
                  <a:schemeClr val="accent5"/>
                </a:solidFill>
              </a:rPr>
              <a:t>定要有</a:t>
            </a:r>
            <a:r>
              <a:rPr b="1" i="1" lang="zh-TW" sz="1900">
                <a:solidFill>
                  <a:schemeClr val="accent5"/>
                </a:solidFill>
              </a:rPr>
              <a:t> </a:t>
            </a:r>
            <a:r>
              <a:rPr b="1" i="1" lang="zh-TW" sz="4100">
                <a:solidFill>
                  <a:schemeClr val="accent5"/>
                </a:solidFill>
              </a:rPr>
              <a:t>我</a:t>
            </a:r>
            <a:r>
              <a:rPr b="1" i="1" lang="zh-TW" sz="2100">
                <a:solidFill>
                  <a:schemeClr val="accent5"/>
                </a:solidFill>
              </a:rPr>
              <a:t> </a:t>
            </a:r>
            <a:r>
              <a:rPr b="1" i="1" lang="zh-TW" sz="3100">
                <a:solidFill>
                  <a:schemeClr val="accent5"/>
                </a:solidFill>
              </a:rPr>
              <a:t>啦</a:t>
            </a:r>
            <a:r>
              <a:rPr b="1" i="1" lang="zh-TW" sz="4100">
                <a:solidFill>
                  <a:schemeClr val="accent5"/>
                </a:solidFill>
              </a:rPr>
              <a:t>     </a:t>
            </a:r>
            <a:r>
              <a:rPr b="1" i="1" lang="zh-TW" sz="4100">
                <a:solidFill>
                  <a:schemeClr val="accent5"/>
                </a:solidFill>
              </a:rPr>
              <a:t> </a:t>
            </a:r>
            <a:endParaRPr b="1" i="1" sz="31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4100">
                <a:solidFill>
                  <a:schemeClr val="accent5"/>
                </a:solidFill>
              </a:rPr>
              <a:t> 2.</a:t>
            </a:r>
            <a:r>
              <a:rPr b="1" i="1" lang="zh-TW" sz="3100">
                <a:solidFill>
                  <a:schemeClr val="accent5"/>
                </a:solidFill>
              </a:rPr>
              <a:t>股東 </a:t>
            </a:r>
            <a:r>
              <a:rPr b="1" i="1" lang="zh-TW" sz="4100">
                <a:solidFill>
                  <a:schemeClr val="accent5"/>
                </a:solidFill>
              </a:rPr>
              <a:t>老爸</a:t>
            </a:r>
            <a:endParaRPr b="1" i="1" sz="41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4100">
                <a:solidFill>
                  <a:schemeClr val="accent5"/>
                </a:solidFill>
              </a:rPr>
              <a:t>                      3. </a:t>
            </a:r>
            <a:r>
              <a:rPr b="1" i="1" lang="zh-TW" sz="3100">
                <a:solidFill>
                  <a:schemeClr val="accent5"/>
                </a:solidFill>
              </a:rPr>
              <a:t>傳授我技巧的</a:t>
            </a:r>
            <a:endParaRPr b="1" i="1" sz="31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4100">
                <a:solidFill>
                  <a:schemeClr val="accent5"/>
                </a:solidFill>
              </a:rPr>
              <a:t>                          </a:t>
            </a:r>
            <a:r>
              <a:rPr b="1" i="1" lang="zh-TW" sz="4100" u="sng">
                <a:solidFill>
                  <a:schemeClr val="accent5"/>
                </a:solidFill>
              </a:rPr>
              <a:t>曾碩</a:t>
            </a:r>
            <a:r>
              <a:rPr b="1" i="1" lang="zh-TW" sz="4100">
                <a:solidFill>
                  <a:schemeClr val="accent5"/>
                </a:solidFill>
              </a:rPr>
              <a:t>老師  </a:t>
            </a:r>
            <a:endParaRPr b="1" i="1" sz="41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zh-TW" sz="4100">
                <a:solidFill>
                  <a:schemeClr val="accent5"/>
                </a:solidFill>
              </a:rPr>
              <a:t>                 </a:t>
            </a:r>
            <a:r>
              <a:rPr b="1" i="1" lang="zh-TW" sz="4100">
                <a:solidFill>
                  <a:schemeClr val="accent5"/>
                </a:solidFill>
              </a:rPr>
              <a:t>          </a:t>
            </a:r>
            <a:endParaRPr b="1" i="1" sz="4100">
              <a:solidFill>
                <a:schemeClr val="accent5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00" y="2571750"/>
            <a:ext cx="28765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050" y="2984525"/>
            <a:ext cx="22860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1375" y="521600"/>
            <a:ext cx="1634095" cy="21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30300"/>
            <a:ext cx="8520600" cy="9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~動     機~</a:t>
            </a:r>
            <a:endParaRPr b="1" sz="5300">
              <a:solidFill>
                <a:schemeClr val="accent5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85900" y="1197800"/>
            <a:ext cx="8737800" cy="3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i="1" lang="zh-TW" sz="3200">
                <a:solidFill>
                  <a:schemeClr val="accent5"/>
                </a:solidFill>
              </a:rPr>
              <a:t>在今年7月30日，</a:t>
            </a:r>
            <a:r>
              <a:rPr b="1" i="1" lang="zh-TW" sz="3200">
                <a:solidFill>
                  <a:schemeClr val="accent5"/>
                </a:solidFill>
              </a:rPr>
              <a:t>我將參加全國機器人比賽--北區分區賽，與台北、新北等縣市的人比，想必有點難度，SO，我要在6月1日~7月30日的這2個月內，在</a:t>
            </a:r>
            <a:r>
              <a:rPr b="1" i="1" lang="zh-TW" sz="3200" u="sng">
                <a:solidFill>
                  <a:schemeClr val="accent5"/>
                </a:solidFill>
              </a:rPr>
              <a:t>曾碩</a:t>
            </a:r>
            <a:r>
              <a:rPr b="1" i="1" lang="zh-TW" sz="3200">
                <a:solidFill>
                  <a:schemeClr val="accent5"/>
                </a:solidFill>
              </a:rPr>
              <a:t>老師的幫助下持續練習，以達成目標。</a:t>
            </a:r>
            <a:endParaRPr b="1" i="1" sz="32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30300"/>
            <a:ext cx="8520600" cy="9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/>
              <a:t>~目     標~</a:t>
            </a:r>
            <a:endParaRPr b="1" sz="5300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185900" y="1197800"/>
            <a:ext cx="8737800" cy="33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100">
                <a:solidFill>
                  <a:srgbClr val="00FFFF"/>
                </a:solidFill>
              </a:rPr>
              <a:t>1.最少要在分區賽得到 </a:t>
            </a:r>
            <a:r>
              <a:rPr b="1" i="1" lang="zh-TW" sz="4100">
                <a:solidFill>
                  <a:srgbClr val="00FFFF"/>
                </a:solidFill>
              </a:rPr>
              <a:t>佳作</a:t>
            </a:r>
            <a:r>
              <a:rPr b="1" i="1" lang="zh-TW" sz="2500">
                <a:solidFill>
                  <a:srgbClr val="00FFFF"/>
                </a:solidFill>
              </a:rPr>
              <a:t>(前25%)</a:t>
            </a:r>
            <a:endParaRPr b="1" i="1" sz="2500">
              <a:solidFill>
                <a:srgbClr val="00FF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100">
                <a:solidFill>
                  <a:srgbClr val="00FFFF"/>
                </a:solidFill>
              </a:rPr>
              <a:t>2.如果成功進入全國賽，要有 </a:t>
            </a:r>
            <a:r>
              <a:rPr b="1" i="1" lang="zh-TW" sz="4100">
                <a:solidFill>
                  <a:srgbClr val="00FFFF"/>
                </a:solidFill>
              </a:rPr>
              <a:t>前50%</a:t>
            </a:r>
            <a:endParaRPr b="1" i="1" sz="4100">
              <a:solidFill>
                <a:srgbClr val="00FF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zh-TW" sz="3100">
                <a:solidFill>
                  <a:srgbClr val="FF0000"/>
                </a:solidFill>
              </a:rPr>
              <a:t>目的:單純想</a:t>
            </a:r>
            <a:r>
              <a:rPr b="1" i="1" lang="zh-TW" sz="4100">
                <a:solidFill>
                  <a:srgbClr val="FF0000"/>
                </a:solidFill>
              </a:rPr>
              <a:t>贏過那些比我厲害的人!</a:t>
            </a:r>
            <a:endParaRPr b="1" i="1" sz="4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                ~</a:t>
            </a:r>
            <a:r>
              <a:rPr b="1" lang="zh-TW" sz="5300">
                <a:solidFill>
                  <a:schemeClr val="accent5"/>
                </a:solidFill>
              </a:rPr>
              <a:t>方法</a:t>
            </a:r>
            <a:r>
              <a:rPr b="1" lang="zh-TW" sz="5300">
                <a:solidFill>
                  <a:schemeClr val="accent5"/>
                </a:solidFill>
              </a:rPr>
              <a:t>~</a:t>
            </a:r>
            <a:r>
              <a:rPr b="1" lang="zh-TW" sz="5300">
                <a:solidFill>
                  <a:schemeClr val="accent4"/>
                </a:solidFill>
              </a:rPr>
              <a:t>    </a:t>
            </a:r>
            <a:r>
              <a:rPr b="1" lang="zh-TW" sz="5300"/>
              <a:t> </a:t>
            </a:r>
            <a:endParaRPr b="1" sz="53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150" y="1335775"/>
            <a:ext cx="9144000" cy="3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chemeClr val="accent5"/>
                </a:solidFill>
              </a:rPr>
              <a:t>機器人結構 : 將以 「組裝、試跑、加裝/改良」的方式練習</a:t>
            </a:r>
            <a:r>
              <a:rPr b="1" i="1" lang="zh-TW" sz="3200">
                <a:solidFill>
                  <a:schemeClr val="accent5"/>
                </a:solidFill>
              </a:rPr>
              <a:t>，而每次組裝的時間都少一點點，加快速度。</a:t>
            </a:r>
            <a:endParaRPr b="1" i="1" sz="3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rgbClr val="FF9900"/>
                </a:solidFill>
              </a:rPr>
              <a:t>機器人程式 :</a:t>
            </a:r>
            <a:r>
              <a:rPr b="1" i="1" lang="zh-TW" sz="3200">
                <a:solidFill>
                  <a:srgbClr val="FF9900"/>
                </a:solidFill>
              </a:rPr>
              <a:t> </a:t>
            </a:r>
            <a:r>
              <a:rPr b="1" i="1" lang="zh-TW" sz="3000">
                <a:solidFill>
                  <a:srgbClr val="FF9900"/>
                </a:solidFill>
              </a:rPr>
              <a:t>將以 「組裝、試跑、加裝/改良」的方式</a:t>
            </a:r>
            <a:endParaRPr b="1" i="1" sz="3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000">
                <a:solidFill>
                  <a:srgbClr val="FF9900"/>
                </a:solidFill>
              </a:rPr>
              <a:t>             練習</a:t>
            </a:r>
            <a:r>
              <a:rPr b="1" i="1" lang="zh-TW" sz="3200">
                <a:solidFill>
                  <a:srgbClr val="FF9900"/>
                </a:solidFill>
              </a:rPr>
              <a:t>，</a:t>
            </a:r>
            <a:r>
              <a:rPr b="1" i="1" lang="zh-TW" sz="3000">
                <a:solidFill>
                  <a:srgbClr val="FF9900"/>
                </a:solidFill>
              </a:rPr>
              <a:t>並一次一次修改程式速度</a:t>
            </a:r>
            <a:r>
              <a:rPr b="1" i="1" lang="zh-TW" sz="3200">
                <a:solidFill>
                  <a:srgbClr val="FF9900"/>
                </a:solidFill>
              </a:rPr>
              <a:t>，讓它跑的</a:t>
            </a:r>
            <a:endParaRPr b="1" i="1" sz="32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zh-TW" sz="3200">
                <a:solidFill>
                  <a:srgbClr val="FF9900"/>
                </a:solidFill>
              </a:rPr>
              <a:t>            更快一點</a:t>
            </a:r>
            <a:r>
              <a:rPr b="1" i="1" lang="zh-TW" sz="3200">
                <a:solidFill>
                  <a:schemeClr val="accent4"/>
                </a:solidFill>
              </a:rPr>
              <a:t>。</a:t>
            </a:r>
            <a:r>
              <a:rPr b="1" i="1" lang="zh-TW" sz="3200">
                <a:solidFill>
                  <a:srgbClr val="FF9900"/>
                </a:solidFill>
              </a:rPr>
              <a:t>                               </a:t>
            </a:r>
            <a:r>
              <a:rPr b="1" i="1" lang="zh-TW" sz="3000">
                <a:solidFill>
                  <a:srgbClr val="FF9900"/>
                </a:solidFill>
              </a:rPr>
              <a:t>                         </a:t>
            </a:r>
            <a:endParaRPr b="1" i="1" sz="3000">
              <a:solidFill>
                <a:srgbClr val="FF9900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0107" y="3371125"/>
            <a:ext cx="1876800" cy="197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            </a:t>
            </a:r>
            <a:r>
              <a:rPr b="1" lang="zh-TW" sz="5300">
                <a:solidFill>
                  <a:schemeClr val="accent5"/>
                </a:solidFill>
              </a:rPr>
              <a:t>~比賽內容~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335775"/>
            <a:ext cx="8520600" cy="3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5900">
                <a:solidFill>
                  <a:schemeClr val="accent5"/>
                </a:solidFill>
              </a:rPr>
              <a:t>太多太難解釋惹!</a:t>
            </a:r>
            <a:endParaRPr b="1" i="1" sz="59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5091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懶人影片</a:t>
            </a:r>
            <a:r>
              <a:rPr b="1" i="1" lang="zh-TW" sz="5091">
                <a:solidFill>
                  <a:schemeClr val="accent5"/>
                </a:solidFill>
              </a:rPr>
              <a:t>也要8分鐘啊!</a:t>
            </a:r>
            <a:endParaRPr b="1" i="1" sz="5091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4000">
                <a:solidFill>
                  <a:schemeClr val="accent5"/>
                </a:solidFill>
              </a:rPr>
              <a:t>                                  </a:t>
            </a:r>
            <a:endParaRPr b="1" i="1" sz="4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zh-TW" sz="4000">
                <a:solidFill>
                  <a:schemeClr val="accent5"/>
                </a:solidFill>
              </a:rPr>
              <a:t>                                  </a:t>
            </a:r>
            <a:r>
              <a:rPr b="1" i="1" lang="zh-TW" sz="3000">
                <a:solidFill>
                  <a:schemeClr val="lt1"/>
                </a:solidFill>
              </a:rPr>
              <a:t>(絕對不是我偷懶 •ω•</a:t>
            </a:r>
            <a:endParaRPr b="1" i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~1</a:t>
            </a:r>
            <a:r>
              <a:rPr b="1" lang="zh-TW" sz="5300">
                <a:solidFill>
                  <a:schemeClr val="accent5"/>
                </a:solidFill>
              </a:rPr>
              <a:t>號機-</a:t>
            </a:r>
            <a:r>
              <a:rPr b="1" lang="zh-TW" sz="5300">
                <a:solidFill>
                  <a:schemeClr val="accent5"/>
                </a:solidFill>
              </a:rPr>
              <a:t>八肥~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335775"/>
            <a:ext cx="8520600" cy="38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出生年月日 : </a:t>
            </a:r>
            <a:r>
              <a:rPr b="1" i="1" lang="zh-TW" sz="3500" u="sng">
                <a:solidFill>
                  <a:schemeClr val="accent5"/>
                </a:solidFill>
              </a:rPr>
              <a:t>民</a:t>
            </a:r>
            <a:r>
              <a:rPr b="1" i="1" lang="zh-TW" sz="3500">
                <a:solidFill>
                  <a:schemeClr val="accent5"/>
                </a:solidFill>
              </a:rPr>
              <a:t>111年7月23日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身分字號 : U112300001             </a:t>
            </a:r>
            <a:r>
              <a:rPr b="1" i="1" lang="zh-TW" sz="3000">
                <a:solidFill>
                  <a:schemeClr val="accent5"/>
                </a:solidFill>
              </a:rPr>
              <a:t>1號機</a:t>
            </a:r>
            <a:endParaRPr b="1" i="1" sz="3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成績 : 1分30秒4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總耗時 : 63個小時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 sz="3500">
              <a:solidFill>
                <a:schemeClr val="accent5"/>
              </a:solidFill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5406000" y="4068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 u="sng">
                <a:solidFill>
                  <a:schemeClr val="hlink"/>
                </a:solidFill>
                <a:hlinkClick r:id="rId3"/>
              </a:rPr>
              <a:t>投影片 2：~目 錄~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9823" y="2729023"/>
            <a:ext cx="2026025" cy="19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/>
          <p:nvPr/>
        </p:nvSpPr>
        <p:spPr>
          <a:xfrm>
            <a:off x="7743975" y="2370775"/>
            <a:ext cx="213300" cy="295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25" y="186975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300">
                <a:solidFill>
                  <a:schemeClr val="accent5"/>
                </a:solidFill>
              </a:rPr>
              <a:t>~</a:t>
            </a:r>
            <a:r>
              <a:rPr b="1" lang="zh-TW" sz="5300">
                <a:solidFill>
                  <a:schemeClr val="accent5"/>
                </a:solidFill>
              </a:rPr>
              <a:t>2號機-書維</a:t>
            </a:r>
            <a:r>
              <a:rPr b="1" lang="zh-TW" sz="5300">
                <a:solidFill>
                  <a:schemeClr val="accent5"/>
                </a:solidFill>
              </a:rPr>
              <a:t>~</a:t>
            </a:r>
            <a:r>
              <a:rPr b="1" lang="zh-TW" sz="5300">
                <a:solidFill>
                  <a:schemeClr val="lt1"/>
                </a:solidFill>
              </a:rPr>
              <a:t>     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335775"/>
            <a:ext cx="8520600" cy="38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出生年月日 : </a:t>
            </a:r>
            <a:r>
              <a:rPr b="1" i="1" lang="zh-TW" sz="3500" u="sng">
                <a:solidFill>
                  <a:schemeClr val="accent5"/>
                </a:solidFill>
              </a:rPr>
              <a:t>民</a:t>
            </a:r>
            <a:r>
              <a:rPr b="1" i="1" lang="zh-TW" sz="3500">
                <a:solidFill>
                  <a:schemeClr val="accent5"/>
                </a:solidFill>
              </a:rPr>
              <a:t>111年7月9日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身分字號 : U112300002            2</a:t>
            </a:r>
            <a:r>
              <a:rPr b="1" i="1" lang="zh-TW" sz="3500">
                <a:solidFill>
                  <a:schemeClr val="accent5"/>
                </a:solidFill>
              </a:rPr>
              <a:t>號機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成績 : 1分36秒9</a:t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zh-TW" sz="3500">
                <a:solidFill>
                  <a:schemeClr val="accent5"/>
                </a:solidFill>
              </a:rPr>
              <a:t>總耗時 : 49個小時</a:t>
            </a:r>
            <a:endParaRPr b="1" i="1" sz="3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i="1" sz="3500">
              <a:solidFill>
                <a:schemeClr val="accent5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275" y="2707275"/>
            <a:ext cx="1997575" cy="19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/>
          <p:nvPr/>
        </p:nvSpPr>
        <p:spPr>
          <a:xfrm>
            <a:off x="7743975" y="2370775"/>
            <a:ext cx="213300" cy="295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