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1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8/29/2018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DC621E-EAB8-499F-8654-157DEDD7A7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看</a:t>
            </a:r>
            <a:r>
              <a:rPr lang="en-US" altLang="zh-TW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</a:t>
            </a:r>
            <a:r>
              <a:rPr lang="zh-TW" altLang="en-US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本小說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CC605DD-2D23-41EC-933D-90A8FBBB95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bg1"/>
                </a:solidFill>
              </a:rPr>
              <a:t>六愛</a:t>
            </a:r>
            <a:r>
              <a:rPr lang="en-US" altLang="zh-TW" sz="4800" dirty="0">
                <a:solidFill>
                  <a:schemeClr val="bg1"/>
                </a:solidFill>
              </a:rPr>
              <a:t>/16</a:t>
            </a:r>
            <a:r>
              <a:rPr lang="zh-TW" altLang="en-US" sz="4800" dirty="0">
                <a:solidFill>
                  <a:schemeClr val="bg1"/>
                </a:solidFill>
              </a:rPr>
              <a:t>號</a:t>
            </a:r>
            <a:r>
              <a:rPr lang="en-US" altLang="zh-TW" sz="4800" dirty="0">
                <a:solidFill>
                  <a:schemeClr val="bg1"/>
                </a:solidFill>
              </a:rPr>
              <a:t>/</a:t>
            </a:r>
            <a:r>
              <a:rPr lang="zh-TW" altLang="en-US" sz="4800" dirty="0">
                <a:solidFill>
                  <a:schemeClr val="bg1"/>
                </a:solidFill>
              </a:rPr>
              <a:t>楊靜雯</a:t>
            </a:r>
          </a:p>
        </p:txBody>
      </p:sp>
    </p:spTree>
    <p:extLst>
      <p:ext uri="{BB962C8B-B14F-4D97-AF65-F5344CB8AC3E}">
        <p14:creationId xmlns:p14="http://schemas.microsoft.com/office/powerpoint/2010/main" val="753939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A37F0A-E07C-40FB-A8D7-A7613402D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魔戒</a:t>
            </a:r>
            <a:r>
              <a:rPr lang="en-US" altLang="zh-TW" sz="6600" dirty="0"/>
              <a:t>-</a:t>
            </a:r>
            <a:r>
              <a:rPr lang="zh-TW" altLang="en-US" sz="6600" dirty="0"/>
              <a:t>魔戒現身</a:t>
            </a:r>
            <a:r>
              <a:rPr lang="en-US" altLang="zh-TW" sz="6600" dirty="0"/>
              <a:t>-</a:t>
            </a:r>
            <a:r>
              <a:rPr lang="zh-TW" altLang="en-US" sz="6600" dirty="0"/>
              <a:t>心得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31D8A7-D90B-4E47-9E25-5D6958459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6451" y="1346139"/>
            <a:ext cx="8333875" cy="5314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/>
              <a:t>這本書結合了很多元素</a:t>
            </a:r>
            <a:r>
              <a:rPr lang="en-US" altLang="zh-TW" sz="4000" dirty="0"/>
              <a:t>,</a:t>
            </a:r>
            <a:r>
              <a:rPr lang="zh-TW" altLang="en-US" sz="4000" dirty="0"/>
              <a:t>有哈比人</a:t>
            </a:r>
            <a:r>
              <a:rPr lang="en-US" altLang="zh-TW" sz="4000" dirty="0"/>
              <a:t>.</a:t>
            </a:r>
            <a:r>
              <a:rPr lang="zh-TW" altLang="en-US" sz="4000" dirty="0"/>
              <a:t>精靈</a:t>
            </a:r>
            <a:r>
              <a:rPr lang="en-US" altLang="zh-TW" sz="4000" dirty="0"/>
              <a:t>.</a:t>
            </a:r>
            <a:r>
              <a:rPr lang="zh-TW" altLang="en-US" sz="4000" dirty="0"/>
              <a:t>半獸人</a:t>
            </a:r>
            <a:r>
              <a:rPr lang="en-US" altLang="zh-TW" sz="4000" dirty="0"/>
              <a:t>.</a:t>
            </a:r>
            <a:r>
              <a:rPr lang="zh-TW" altLang="en-US" sz="4000" dirty="0"/>
              <a:t>精靈</a:t>
            </a:r>
            <a:r>
              <a:rPr lang="en-US" altLang="zh-TW" sz="4000" dirty="0"/>
              <a:t>……</a:t>
            </a:r>
            <a:r>
              <a:rPr lang="zh-TW" altLang="en-US" sz="4000" dirty="0"/>
              <a:t>屬於奇幻小說</a:t>
            </a:r>
            <a:r>
              <a:rPr lang="en-US" altLang="zh-TW" sz="4000" dirty="0"/>
              <a:t>,</a:t>
            </a:r>
            <a:r>
              <a:rPr lang="zh-TW" altLang="en-US" sz="4000" dirty="0"/>
              <a:t>雖然封面設計沒有其他本好看</a:t>
            </a:r>
            <a:r>
              <a:rPr lang="en-US" altLang="zh-TW" sz="4000" dirty="0"/>
              <a:t>,</a:t>
            </a:r>
            <a:r>
              <a:rPr lang="zh-TW" altLang="en-US" sz="4000" dirty="0"/>
              <a:t>但是內容的精采程度也不輸其他書。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B68DD8A1-73A4-4428-87A9-9440DBC2DDF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18" b="99281" l="8000" r="92000">
                        <a14:foregroundMark x1="45143" y1="20863" x2="45143" y2="20863"/>
                        <a14:foregroundMark x1="64000" y1="15827" x2="64000" y2="15827"/>
                        <a14:foregroundMark x1="74286" y1="19424" x2="74857" y2="47122"/>
                        <a14:foregroundMark x1="42857" y1="14029" x2="26857" y2="31295"/>
                        <a14:foregroundMark x1="26857" y1="31295" x2="22286" y2="72302"/>
                        <a14:foregroundMark x1="22286" y1="72302" x2="23429" y2="72662"/>
                        <a14:foregroundMark x1="23429" y1="86691" x2="62286" y2="82374"/>
                        <a14:foregroundMark x1="62286" y1="82374" x2="82857" y2="69784"/>
                        <a14:foregroundMark x1="82857" y1="69784" x2="90286" y2="55036"/>
                        <a14:foregroundMark x1="82857" y1="15108" x2="50286" y2="6475"/>
                        <a14:foregroundMark x1="50286" y1="6475" x2="27429" y2="18345"/>
                        <a14:foregroundMark x1="27429" y1="18345" x2="28000" y2="19065"/>
                        <a14:foregroundMark x1="14286" y1="16187" x2="14857" y2="71583"/>
                        <a14:foregroundMark x1="6286" y1="7554" x2="10286" y2="87410"/>
                        <a14:foregroundMark x1="33810" y1="96929" x2="34286" y2="97122"/>
                        <a14:foregroundMark x1="10286" y1="87410" x2="26454" y2="93953"/>
                        <a14:foregroundMark x1="34286" y1="97122" x2="92000" y2="86691"/>
                        <a14:foregroundMark x1="96020" y1="31655" x2="96149" y2="29884"/>
                        <a14:foregroundMark x1="92000" y1="86691" x2="95704" y2="35971"/>
                        <a14:foregroundMark x1="95207" y1="21525" x2="86857" y2="5755"/>
                        <a14:foregroundMark x1="86857" y1="5755" x2="54857" y2="2518"/>
                        <a14:foregroundMark x1="54857" y1="2518" x2="48571" y2="3597"/>
                        <a14:foregroundMark x1="8571" y1="5396" x2="32571" y2="6115"/>
                        <a14:foregroundMark x1="35429" y1="5396" x2="15429" y2="5755"/>
                        <a14:foregroundMark x1="62286" y1="15108" x2="51429" y2="23741"/>
                        <a14:foregroundMark x1="52571" y1="22662" x2="50286" y2="20504"/>
                        <a14:foregroundMark x1="94395" y1="19283" x2="96000" y2="21223"/>
                        <a14:foregroundMark x1="81714" y1="3957" x2="94138" y2="18973"/>
                        <a14:foregroundMark x1="93297" y1="35971" x2="92571" y2="39928"/>
                        <a14:foregroundMark x1="94404" y1="29931" x2="94088" y2="31655"/>
                        <a14:foregroundMark x1="96000" y1="21223" x2="95934" y2="21583"/>
                        <a14:foregroundMark x1="87996" y1="34048" x2="78857" y2="22302"/>
                        <a14:foregroundMark x1="92571" y1="39928" x2="89492" y2="35971"/>
                        <a14:foregroundMark x1="78857" y1="22302" x2="83429" y2="6835"/>
                        <a14:foregroundMark x1="10286" y1="6115" x2="37143" y2="6115"/>
                        <a14:foregroundMark x1="28000" y1="4317" x2="9143" y2="6475"/>
                        <a14:foregroundMark x1="30286" y1="4676" x2="42286" y2="5396"/>
                        <a14:foregroundMark x1="38286" y1="3957" x2="9143" y2="6835"/>
                        <a14:foregroundMark x1="9143" y1="6835" x2="37143" y2="6475"/>
                        <a14:foregroundMark x1="7429" y1="86331" x2="37143" y2="93885"/>
                        <a14:foregroundMark x1="37143" y1="93885" x2="66286" y2="91367"/>
                        <a14:foregroundMark x1="66286" y1="91367" x2="25714" y2="84532"/>
                        <a14:foregroundMark x1="25714" y1="84532" x2="14286" y2="92806"/>
                        <a14:foregroundMark x1="5143" y1="87050" x2="25834" y2="98122"/>
                        <a14:foregroundMark x1="33777" y1="97627" x2="40571" y2="95683"/>
                        <a14:foregroundMark x1="70286" y1="33094" x2="66286" y2="34532"/>
                        <a14:foregroundMark x1="65714" y1="31655" x2="66857" y2="29496"/>
                        <a14:foregroundMark x1="36000" y1="4676" x2="25714" y2="4676"/>
                        <a14:foregroundMark x1="9714" y1="5396" x2="40000" y2="6115"/>
                        <a14:foregroundMark x1="40000" y1="6115" x2="40000" y2="6475"/>
                        <a14:backgroundMark x1="32571" y1="98561" x2="32571" y2="98561"/>
                        <a14:backgroundMark x1="96571" y1="21583" x2="97143" y2="29856"/>
                        <a14:backgroundMark x1="97714" y1="31655" x2="97714" y2="35971"/>
                        <a14:backgroundMark x1="98286" y1="22302" x2="98286" y2="24460"/>
                        <a14:backgroundMark x1="98286" y1="21583" x2="98286" y2="23022"/>
                        <a14:backgroundMark x1="98857" y1="31655" x2="97143" y2="24460"/>
                        <a14:backgroundMark x1="97143" y1="21583" x2="96571" y2="29137"/>
                        <a14:backgroundMark x1="25714" y1="98201" x2="29714" y2="99640"/>
                        <a14:backgroundMark x1="34857" y1="98561" x2="29143" y2="992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72816" y="2046303"/>
            <a:ext cx="2487660" cy="3951826"/>
          </a:xfrm>
        </p:spPr>
      </p:pic>
    </p:spTree>
    <p:extLst>
      <p:ext uri="{BB962C8B-B14F-4D97-AF65-F5344CB8AC3E}">
        <p14:creationId xmlns:p14="http://schemas.microsoft.com/office/powerpoint/2010/main" val="302567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EC3B9C-DA66-4EF6-9B1E-F4C1C87FF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心得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304B04-BCB0-44B8-A809-DB68BD3C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367406"/>
            <a:ext cx="11685864" cy="5301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/>
              <a:t>雖然看那麼多書會有一點累</a:t>
            </a:r>
            <a:r>
              <a:rPr lang="en-US" altLang="zh-TW" sz="4400" dirty="0"/>
              <a:t>,</a:t>
            </a:r>
            <a:r>
              <a:rPr lang="zh-TW" altLang="en-US" sz="4400" dirty="0"/>
              <a:t>但這次是最後一次麥哲倫</a:t>
            </a:r>
            <a:r>
              <a:rPr lang="en-US" altLang="zh-TW" sz="4400" dirty="0"/>
              <a:t>,</a:t>
            </a:r>
            <a:r>
              <a:rPr lang="zh-TW" altLang="en-US" sz="4400" dirty="0"/>
              <a:t>而且看書也可以找到樂趣</a:t>
            </a:r>
            <a:r>
              <a:rPr lang="en-US" altLang="zh-TW" sz="4400" dirty="0"/>
              <a:t>,</a:t>
            </a:r>
            <a:r>
              <a:rPr lang="zh-TW" altLang="en-US" sz="4400" dirty="0"/>
              <a:t>還可以養成閱讀的習慣</a:t>
            </a:r>
            <a:r>
              <a:rPr lang="en-US" altLang="zh-TW" sz="4400" dirty="0"/>
              <a:t>,</a:t>
            </a:r>
            <a:r>
              <a:rPr lang="zh-TW" altLang="en-US" sz="4400" dirty="0"/>
              <a:t>而且訂的目標全部完成之後</a:t>
            </a:r>
            <a:r>
              <a:rPr lang="en-US" altLang="zh-TW" sz="4400" dirty="0"/>
              <a:t>,</a:t>
            </a:r>
            <a:r>
              <a:rPr lang="zh-TW" altLang="en-US" sz="4400" dirty="0"/>
              <a:t>會比較覺得有感覺</a:t>
            </a:r>
            <a:r>
              <a:rPr lang="en-US" altLang="zh-TW" sz="4400" dirty="0"/>
              <a:t>,</a:t>
            </a:r>
            <a:r>
              <a:rPr lang="zh-TW" altLang="en-US" sz="4400" dirty="0"/>
              <a:t>因為之前都很少看那麼多本書</a:t>
            </a:r>
            <a:r>
              <a:rPr lang="en-US" altLang="zh-TW" sz="4400" dirty="0"/>
              <a:t>,</a:t>
            </a:r>
            <a:r>
              <a:rPr lang="zh-TW" altLang="en-US" sz="4400" dirty="0"/>
              <a:t>這就是我的麥哲倫報告</a:t>
            </a:r>
            <a:r>
              <a:rPr lang="en-US" altLang="zh-TW" sz="4400" dirty="0"/>
              <a:t>,</a:t>
            </a:r>
            <a:r>
              <a:rPr lang="zh-TW" altLang="en-US" sz="4400" dirty="0"/>
              <a:t>謝謝大家。</a:t>
            </a:r>
          </a:p>
        </p:txBody>
      </p:sp>
    </p:spTree>
    <p:extLst>
      <p:ext uri="{BB962C8B-B14F-4D97-AF65-F5344CB8AC3E}">
        <p14:creationId xmlns:p14="http://schemas.microsoft.com/office/powerpoint/2010/main" val="41833263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97DB4C-5FBF-4A89-9CF3-74F753D6D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822" y="0"/>
            <a:ext cx="9910353" cy="809897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目錄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06DDA62-342C-4E49-9619-CBEB69ED7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822" y="683623"/>
            <a:ext cx="9910353" cy="61743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400" dirty="0"/>
              <a:t>1.</a:t>
            </a:r>
            <a:r>
              <a:rPr lang="zh-TW" altLang="en-US" sz="4400" dirty="0"/>
              <a:t>動機</a:t>
            </a:r>
            <a:endParaRPr lang="en-GB" altLang="zh-TW" sz="4400" dirty="0"/>
          </a:p>
          <a:p>
            <a:pPr marL="0" indent="0">
              <a:buNone/>
            </a:pPr>
            <a:r>
              <a:rPr lang="en-GB" altLang="zh-TW" sz="4400" dirty="0"/>
              <a:t>2.</a:t>
            </a:r>
            <a:r>
              <a:rPr lang="zh-TW" altLang="en-US" sz="4400" dirty="0"/>
              <a:t>過程</a:t>
            </a:r>
            <a:endParaRPr lang="en-US" altLang="zh-TW" sz="4400" dirty="0"/>
          </a:p>
          <a:p>
            <a:pPr marL="0" indent="0">
              <a:buNone/>
            </a:pPr>
            <a:r>
              <a:rPr lang="en-US" altLang="zh-TW" sz="4400" dirty="0"/>
              <a:t>3</a:t>
            </a:r>
            <a:r>
              <a:rPr lang="en-GB" altLang="zh-TW" sz="4400" dirty="0"/>
              <a:t>.</a:t>
            </a:r>
            <a:r>
              <a:rPr lang="zh-TW" altLang="en-US" sz="4400" dirty="0"/>
              <a:t>介紹書本</a:t>
            </a:r>
            <a:r>
              <a:rPr lang="en-US" altLang="zh-TW" sz="4400" dirty="0"/>
              <a:t>-</a:t>
            </a:r>
            <a:r>
              <a:rPr lang="zh-TW" altLang="en-US" sz="4400" dirty="0"/>
              <a:t>哈利波特</a:t>
            </a:r>
            <a:r>
              <a:rPr lang="en-US" altLang="zh-TW" sz="4400" dirty="0"/>
              <a:t>-</a:t>
            </a:r>
            <a:r>
              <a:rPr lang="zh-TW" altLang="en-US" sz="4400" dirty="0"/>
              <a:t>混血王子的背叛</a:t>
            </a:r>
            <a:r>
              <a:rPr lang="en-US" altLang="zh-TW" sz="4400" dirty="0"/>
              <a:t>-</a:t>
            </a:r>
            <a:r>
              <a:rPr lang="zh-TW" altLang="en-US" sz="4400" dirty="0"/>
              <a:t>內容</a:t>
            </a:r>
            <a:r>
              <a:rPr lang="en-US" altLang="zh-TW" sz="4400" dirty="0"/>
              <a:t>.</a:t>
            </a:r>
            <a:r>
              <a:rPr lang="zh-TW" altLang="en-US" sz="4400" dirty="0"/>
              <a:t>心得</a:t>
            </a:r>
            <a:endParaRPr lang="en-US" altLang="zh-TW" sz="4400" dirty="0"/>
          </a:p>
          <a:p>
            <a:pPr marL="0" indent="0">
              <a:buNone/>
            </a:pPr>
            <a:r>
              <a:rPr lang="en-US" altLang="zh-TW" sz="4400" dirty="0"/>
              <a:t>4.</a:t>
            </a:r>
            <a:r>
              <a:rPr lang="zh-TW" altLang="en-US" sz="4400" dirty="0"/>
              <a:t>介紹書本</a:t>
            </a:r>
            <a:r>
              <a:rPr lang="en-US" altLang="zh-TW" sz="4400" dirty="0"/>
              <a:t>-</a:t>
            </a:r>
            <a:r>
              <a:rPr lang="zh-TW" altLang="en-US" sz="4400" dirty="0"/>
              <a:t>暮光之城</a:t>
            </a:r>
            <a:r>
              <a:rPr lang="en-US" altLang="zh-TW" sz="4400" dirty="0"/>
              <a:t>-</a:t>
            </a:r>
            <a:r>
              <a:rPr lang="zh-TW" altLang="en-US" sz="4400" dirty="0"/>
              <a:t>暮色</a:t>
            </a:r>
            <a:r>
              <a:rPr lang="en-US" altLang="zh-TW" sz="4400" dirty="0"/>
              <a:t>-</a:t>
            </a:r>
            <a:r>
              <a:rPr lang="zh-TW" altLang="en-US" sz="4400" dirty="0"/>
              <a:t>內容</a:t>
            </a:r>
            <a:r>
              <a:rPr lang="en-US" altLang="zh-TW" sz="4400" dirty="0"/>
              <a:t>.</a:t>
            </a:r>
            <a:r>
              <a:rPr lang="zh-TW" altLang="en-US" sz="4400" dirty="0"/>
              <a:t>心得</a:t>
            </a:r>
            <a:endParaRPr lang="en-US" altLang="zh-TW" sz="4400" dirty="0"/>
          </a:p>
          <a:p>
            <a:pPr marL="0" indent="0">
              <a:buNone/>
            </a:pPr>
            <a:r>
              <a:rPr lang="en-US" altLang="zh-TW" sz="4400" dirty="0"/>
              <a:t>5.</a:t>
            </a:r>
            <a:r>
              <a:rPr lang="zh-TW" altLang="en-US" sz="4400" dirty="0"/>
              <a:t>介紹書本</a:t>
            </a:r>
            <a:r>
              <a:rPr lang="en-US" altLang="zh-TW" sz="4400" dirty="0"/>
              <a:t>-</a:t>
            </a:r>
            <a:r>
              <a:rPr lang="zh-TW" altLang="en-US" sz="4400" dirty="0"/>
              <a:t>魔戒</a:t>
            </a:r>
            <a:r>
              <a:rPr lang="en-US" altLang="zh-TW" sz="4400" dirty="0"/>
              <a:t>-</a:t>
            </a:r>
            <a:r>
              <a:rPr lang="zh-TW" altLang="en-US" sz="4400" dirty="0"/>
              <a:t>魔戒現身</a:t>
            </a:r>
            <a:r>
              <a:rPr lang="en-US" altLang="zh-TW" sz="4400" dirty="0"/>
              <a:t>-</a:t>
            </a:r>
            <a:r>
              <a:rPr lang="zh-TW" altLang="en-US" sz="4400" dirty="0"/>
              <a:t>內容</a:t>
            </a:r>
            <a:r>
              <a:rPr lang="en-US" altLang="zh-TW" sz="4400" dirty="0"/>
              <a:t>.</a:t>
            </a:r>
            <a:r>
              <a:rPr lang="zh-TW" altLang="en-US" sz="4400" dirty="0"/>
              <a:t>心得</a:t>
            </a:r>
            <a:endParaRPr lang="en-US" altLang="zh-TW" sz="4400" dirty="0"/>
          </a:p>
          <a:p>
            <a:pPr marL="0" indent="0">
              <a:buNone/>
            </a:pPr>
            <a:r>
              <a:rPr lang="en-US" altLang="zh-TW" sz="4400" dirty="0"/>
              <a:t>6</a:t>
            </a:r>
            <a:r>
              <a:rPr lang="zh-TW" altLang="en-US" sz="4400" dirty="0"/>
              <a:t>全部看完後的心得</a:t>
            </a:r>
            <a:endParaRPr lang="en-US" altLang="zh-TW" sz="4400" dirty="0"/>
          </a:p>
          <a:p>
            <a:pPr marL="0" indent="0">
              <a:buNone/>
            </a:pP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8325187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EAA7D7-A4C8-4FEB-A117-63CCAE069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669" y="216636"/>
            <a:ext cx="9013371" cy="1263821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動機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C90CFDF-FD0C-4AE6-999E-2D6C74666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68" y="1785258"/>
            <a:ext cx="9013371" cy="4754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/>
              <a:t>這次做這個主題</a:t>
            </a:r>
            <a:r>
              <a:rPr lang="en-US" altLang="zh-TW" sz="4400" dirty="0"/>
              <a:t>,</a:t>
            </a:r>
            <a:r>
              <a:rPr lang="zh-TW" altLang="en-US" sz="4400" dirty="0"/>
              <a:t>是因為之前老師說過類似的主題</a:t>
            </a:r>
            <a:r>
              <a:rPr lang="en-US" altLang="zh-TW" sz="4400" dirty="0"/>
              <a:t>,</a:t>
            </a:r>
            <a:r>
              <a:rPr lang="zh-TW" altLang="en-US" sz="4400" dirty="0"/>
              <a:t>所以才會想做做看</a:t>
            </a:r>
            <a:r>
              <a:rPr lang="en-US" altLang="zh-TW" sz="4400" dirty="0"/>
              <a:t>,</a:t>
            </a:r>
            <a:r>
              <a:rPr lang="zh-TW" altLang="en-US" sz="4400" dirty="0"/>
              <a:t>而且比較不需要錢</a:t>
            </a:r>
            <a:r>
              <a:rPr lang="en-US" altLang="zh-TW" sz="4400" dirty="0"/>
              <a:t>,</a:t>
            </a:r>
            <a:r>
              <a:rPr lang="zh-TW" altLang="en-US" sz="4400" dirty="0"/>
              <a:t>所以最後才會選這個</a:t>
            </a:r>
            <a:r>
              <a:rPr lang="en-US" altLang="zh-TW" sz="4400" dirty="0"/>
              <a:t>.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1764481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F3D45-28AC-4212-B5BE-399492D4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798" y="243239"/>
            <a:ext cx="10971555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看書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02CC9D-8FA7-4FDD-B607-B1348CD69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98" y="1431960"/>
            <a:ext cx="10971555" cy="264189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3900" dirty="0"/>
              <a:t>這次因為沒辦法去圖書館</a:t>
            </a:r>
            <a:r>
              <a:rPr lang="en-US" altLang="zh-TW" sz="3900" dirty="0"/>
              <a:t>,</a:t>
            </a:r>
            <a:r>
              <a:rPr lang="zh-TW" altLang="en-US" sz="3900" dirty="0"/>
              <a:t>所以是使用線上圖書館看書</a:t>
            </a:r>
            <a:r>
              <a:rPr lang="en-US" altLang="zh-TW" sz="3900" dirty="0"/>
              <a:t>,</a:t>
            </a:r>
            <a:r>
              <a:rPr lang="zh-TW" altLang="en-US" sz="3900" dirty="0"/>
              <a:t>只有兩本哈利波特是暑假之前在學校借的</a:t>
            </a:r>
            <a:r>
              <a:rPr lang="en-US" altLang="zh-TW" sz="3900" dirty="0"/>
              <a:t>,</a:t>
            </a:r>
            <a:r>
              <a:rPr lang="zh-TW" altLang="en-US" sz="3900" dirty="0"/>
              <a:t>我這次看的書都是一系列的書</a:t>
            </a:r>
            <a:r>
              <a:rPr lang="en-US" altLang="zh-TW" sz="3900" dirty="0"/>
              <a:t>,</a:t>
            </a:r>
            <a:r>
              <a:rPr lang="zh-TW" altLang="en-US" sz="3900" dirty="0"/>
              <a:t>而且大部分都有電影</a:t>
            </a:r>
            <a:r>
              <a:rPr lang="en-US" altLang="zh-TW" sz="3900" dirty="0"/>
              <a:t>,</a:t>
            </a:r>
            <a:r>
              <a:rPr lang="zh-TW" altLang="en-US" sz="3900" dirty="0"/>
              <a:t>有</a:t>
            </a:r>
            <a:r>
              <a:rPr lang="en-US" altLang="zh-TW" sz="3900" dirty="0"/>
              <a:t>: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chemeClr val="accent3"/>
                </a:solidFill>
              </a:rPr>
              <a:t>哈利波特       </a:t>
            </a:r>
            <a:r>
              <a:rPr lang="zh-TW" altLang="en-US" sz="3600" dirty="0">
                <a:solidFill>
                  <a:schemeClr val="accent2">
                    <a:lumMod val="50000"/>
                  </a:schemeClr>
                </a:solidFill>
              </a:rPr>
              <a:t>修煉            </a:t>
            </a:r>
            <a:r>
              <a:rPr lang="zh-TW" altLang="en-US" sz="3600" dirty="0">
                <a:solidFill>
                  <a:schemeClr val="tx1"/>
                </a:solidFill>
              </a:rPr>
              <a:t>魔戒        </a:t>
            </a:r>
            <a:r>
              <a:rPr lang="zh-TW" altLang="en-US" sz="3600" dirty="0">
                <a:solidFill>
                  <a:srgbClr val="00B050"/>
                </a:solidFill>
              </a:rPr>
              <a:t>移動迷宮        </a:t>
            </a:r>
            <a:r>
              <a:rPr lang="zh-TW" altLang="en-US" sz="3600" dirty="0">
                <a:solidFill>
                  <a:schemeClr val="tx1"/>
                </a:solidFill>
              </a:rPr>
              <a:t>暮光之城</a:t>
            </a:r>
            <a:r>
              <a:rPr lang="zh-TW" altLang="en-US" sz="3600" dirty="0">
                <a:solidFill>
                  <a:srgbClr val="00B050"/>
                </a:solidFill>
              </a:rPr>
              <a:t>    </a:t>
            </a:r>
            <a:endParaRPr lang="en-US" altLang="zh-TW" sz="3600" dirty="0">
              <a:solidFill>
                <a:srgbClr val="00B050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375CE63-BCBE-4365-A8C6-3F4C3F098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798" y="4073851"/>
            <a:ext cx="1935169" cy="270437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880122D-77D1-4FF7-9ED3-084342C144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11" b="98276" l="4598" r="89943">
                        <a14:foregroundMark x1="24713" y1="83908" x2="24713" y2="83908"/>
                        <a14:foregroundMark x1="44540" y1="98563" x2="44540" y2="98563"/>
                        <a14:foregroundMark x1="59770" y1="5747" x2="59770" y2="5747"/>
                        <a14:foregroundMark x1="22414" y1="2011" x2="22414" y2="2011"/>
                        <a14:foregroundMark x1="25575" y1="2011" x2="25575" y2="2011"/>
                        <a14:backgroundMark x1="3448" y1="10632" x2="3448" y2="10632"/>
                        <a14:backgroundMark x1="9195" y1="6609" x2="6609" y2="41379"/>
                        <a14:backgroundMark x1="6609" y1="41379" x2="7759" y2="50287"/>
                        <a14:backgroundMark x1="10920" y1="2011" x2="10345" y2="31897"/>
                        <a14:backgroundMark x1="10345" y1="31897" x2="7759" y2="46552"/>
                        <a14:backgroundMark x1="7759" y1="46552" x2="11782" y2="99713"/>
                        <a14:backgroundMark x1="88793" y1="2299" x2="93678" y2="9971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04084" y="4073851"/>
            <a:ext cx="2610315" cy="2784149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B90BE621-9965-47F4-945D-005E395395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439" b="99281" l="4000" r="94857">
                        <a14:foregroundMark x1="54857" y1="27338" x2="54857" y2="27338"/>
                        <a14:foregroundMark x1="37714" y1="14388" x2="38286" y2="42806"/>
                        <a14:foregroundMark x1="5714" y1="7194" x2="23429" y2="42446"/>
                        <a14:foregroundMark x1="23429" y1="42446" x2="40000" y2="55396"/>
                        <a14:foregroundMark x1="40000" y1="55396" x2="41143" y2="56115"/>
                        <a14:foregroundMark x1="34857" y1="5036" x2="58286" y2="5755"/>
                        <a14:foregroundMark x1="58286" y1="5755" x2="82062" y2="4330"/>
                        <a14:foregroundMark x1="83814" y1="5880" x2="95062" y2="17385"/>
                        <a14:foregroundMark x1="94570" y1="27530" x2="90286" y2="55036"/>
                        <a14:foregroundMark x1="90286" y1="55036" x2="94857" y2="73022"/>
                        <a14:foregroundMark x1="94857" y1="73022" x2="88000" y2="91367"/>
                        <a14:foregroundMark x1="88000" y1="91367" x2="32779" y2="94914"/>
                        <a14:foregroundMark x1="30801" y1="94479" x2="8000" y2="85252"/>
                        <a14:foregroundMark x1="8000" y1="85252" x2="14857" y2="51079"/>
                        <a14:foregroundMark x1="14857" y1="51079" x2="12571" y2="48201"/>
                        <a14:foregroundMark x1="4571" y1="17986" x2="8571" y2="93165"/>
                        <a14:foregroundMark x1="46857" y1="17626" x2="60571" y2="32734"/>
                        <a14:foregroundMark x1="60571" y1="32734" x2="84000" y2="34173"/>
                        <a14:foregroundMark x1="84000" y1="34173" x2="88000" y2="16906"/>
                        <a14:foregroundMark x1="88000" y1="16906" x2="65714" y2="12230"/>
                        <a14:foregroundMark x1="65714" y1="12230" x2="42857" y2="22662"/>
                        <a14:foregroundMark x1="42857" y1="22662" x2="44000" y2="25899"/>
                        <a14:foregroundMark x1="94857" y1="37050" x2="94857" y2="27517"/>
                        <a14:foregroundMark x1="94301" y1="17419" x2="87377" y2="5880"/>
                        <a14:foregroundMark x1="84208" y1="2209" x2="18156" y2="5825"/>
                        <a14:foregroundMark x1="20100" y1="4782" x2="38286" y2="5396"/>
                        <a14:foregroundMark x1="35429" y1="3957" x2="21640" y2="3957"/>
                        <a14:foregroundMark x1="42286" y1="8633" x2="66286" y2="10072"/>
                        <a14:foregroundMark x1="66286" y1="10072" x2="72571" y2="26978"/>
                        <a14:foregroundMark x1="72571" y1="26978" x2="64571" y2="44245"/>
                        <a14:foregroundMark x1="64571" y1="44245" x2="40571" y2="45683"/>
                        <a14:foregroundMark x1="40571" y1="45683" x2="22286" y2="32014"/>
                        <a14:foregroundMark x1="22286" y1="32014" x2="30286" y2="15108"/>
                        <a14:foregroundMark x1="30286" y1="15108" x2="48571" y2="10072"/>
                        <a14:foregroundMark x1="64000" y1="48921" x2="43429" y2="39928"/>
                        <a14:foregroundMark x1="43429" y1="39928" x2="37714" y2="21942"/>
                        <a14:foregroundMark x1="37714" y1="21942" x2="48571" y2="6115"/>
                        <a14:foregroundMark x1="48571" y1="6115" x2="72000" y2="5755"/>
                        <a14:foregroundMark x1="72000" y1="5755" x2="82286" y2="21942"/>
                        <a14:foregroundMark x1="82286" y1="21942" x2="77714" y2="39568"/>
                        <a14:foregroundMark x1="77714" y1="39568" x2="61143" y2="52518"/>
                        <a14:foregroundMark x1="61143" y1="52518" x2="59429" y2="50719"/>
                        <a14:foregroundMark x1="41143" y1="45683" x2="58857" y2="33813"/>
                        <a14:foregroundMark x1="58857" y1="33813" x2="48571" y2="37770"/>
                        <a14:foregroundMark x1="64000" y1="30576" x2="65143" y2="32734"/>
                        <a14:foregroundMark x1="63429" y1="28777" x2="67429" y2="26259"/>
                        <a14:foregroundMark x1="48571" y1="86331" x2="41143" y2="85971"/>
                        <a14:foregroundMark x1="5714" y1="89209" x2="21231" y2="95489"/>
                        <a14:foregroundMark x1="8571" y1="5396" x2="18286" y2="9353"/>
                        <a14:foregroundMark x1="13714" y1="5036" x2="10286" y2="6115"/>
                        <a14:foregroundMark x1="94604" y1="2665" x2="94857" y2="2878"/>
                        <a14:backgroundMark x1="97714" y1="17266" x2="98857" y2="27338"/>
                        <a14:backgroundMark x1="21143" y1="99640" x2="28000" y2="99640"/>
                        <a14:backgroundMark x1="32000" y1="97842" x2="33714" y2="99640"/>
                        <a14:backgroundMark x1="31429" y1="99281" x2="25714" y2="99640"/>
                        <a14:backgroundMark x1="4571" y1="3957" x2="8019" y2="4535"/>
                        <a14:backgroundMark x1="85714" y1="719" x2="96571" y2="71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16311" y="4073851"/>
            <a:ext cx="2094413" cy="2784149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974A66E3-0296-4C4F-A790-5383433188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8722" y="4073850"/>
            <a:ext cx="1982369" cy="2784149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AD9ABCD6-2594-4821-A4C8-925C739AB3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2951" y="4073850"/>
            <a:ext cx="2381250" cy="27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81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A1A436-8116-4B63-838D-36949339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93"/>
            <a:ext cx="12192000" cy="1264499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哈利波特</a:t>
            </a:r>
            <a:r>
              <a:rPr lang="en-US" altLang="zh-TW" sz="6600" dirty="0"/>
              <a:t>-</a:t>
            </a:r>
            <a:r>
              <a:rPr lang="zh-TW" altLang="en-US" sz="6600" dirty="0"/>
              <a:t>混血王子的背叛</a:t>
            </a:r>
            <a:r>
              <a:rPr lang="en-US" altLang="zh-TW" sz="6600" dirty="0"/>
              <a:t>-</a:t>
            </a:r>
            <a:r>
              <a:rPr lang="zh-TW" altLang="en-US" sz="6600" dirty="0"/>
              <a:t>內容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E6A965-ABAC-46F3-8C61-84846B1DC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344194"/>
            <a:ext cx="7793372" cy="55138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/>
              <a:t>佛地魔把自己的靈魂分成七份</a:t>
            </a:r>
            <a:r>
              <a:rPr lang="en-US" altLang="zh-TW" sz="2800" dirty="0"/>
              <a:t>,</a:t>
            </a:r>
            <a:r>
              <a:rPr lang="zh-TW" altLang="en-US" sz="2800" dirty="0"/>
              <a:t>並將六份藏入分靈體中</a:t>
            </a:r>
            <a:r>
              <a:rPr lang="en-US" altLang="zh-TW" sz="2800" dirty="0"/>
              <a:t>,</a:t>
            </a:r>
            <a:r>
              <a:rPr lang="zh-TW" altLang="en-US" sz="2800" dirty="0"/>
              <a:t>其中兩個靈體被毀了</a:t>
            </a:r>
            <a:r>
              <a:rPr lang="en-US" altLang="zh-TW" sz="2800" dirty="0"/>
              <a:t>,</a:t>
            </a:r>
            <a:r>
              <a:rPr lang="zh-TW" altLang="en-US" sz="2800" dirty="0"/>
              <a:t>他和哈利前往取回另一個分靈體</a:t>
            </a:r>
            <a:r>
              <a:rPr lang="en-US" altLang="zh-TW" sz="2800" dirty="0"/>
              <a:t>,</a:t>
            </a:r>
            <a:r>
              <a:rPr lang="zh-TW" altLang="en-US" sz="2800" dirty="0"/>
              <a:t>他們返回村後</a:t>
            </a:r>
            <a:r>
              <a:rPr lang="en-US" altLang="zh-TW" sz="2800" dirty="0"/>
              <a:t>,</a:t>
            </a:r>
            <a:r>
              <a:rPr lang="zh-TW" altLang="en-US" sz="2800" dirty="0"/>
              <a:t>食死人進入學校與教職員和學生發生戰鬥</a:t>
            </a:r>
            <a:r>
              <a:rPr lang="en-US" altLang="zh-TW" sz="2800" dirty="0"/>
              <a:t>,</a:t>
            </a:r>
            <a:r>
              <a:rPr lang="zh-TW" altLang="en-US" sz="2800" dirty="0"/>
              <a:t>他們用掃帚到塔頂後，鄧不利多釋放咒語讓哈利石化</a:t>
            </a:r>
            <a:r>
              <a:rPr lang="en-US" altLang="zh-TW" sz="2800" dirty="0"/>
              <a:t>,</a:t>
            </a:r>
            <a:r>
              <a:rPr lang="zh-TW" altLang="en-US" sz="2800" dirty="0"/>
              <a:t>使鄧不利多被馬份打掉魔杖</a:t>
            </a:r>
            <a:r>
              <a:rPr lang="en-US" altLang="zh-TW" sz="2800" dirty="0"/>
              <a:t>,</a:t>
            </a:r>
            <a:r>
              <a:rPr lang="zh-TW" altLang="en-US" sz="2800" dirty="0"/>
              <a:t>後來更多食死人到現場</a:t>
            </a:r>
            <a:r>
              <a:rPr lang="en-US" altLang="zh-TW" sz="2800" dirty="0"/>
              <a:t>,</a:t>
            </a:r>
            <a:r>
              <a:rPr lang="zh-TW" altLang="en-US" sz="2800" dirty="0"/>
              <a:t>石內卜到塔頂推開馬份，用索命咒殺了鄧不利多。之後哈利發現他和鄧不利多辛苦得到的小金匣是假的。在鄧不利多的葬禮結束後</a:t>
            </a:r>
            <a:r>
              <a:rPr lang="en-US" altLang="zh-TW" sz="2800" dirty="0"/>
              <a:t>,</a:t>
            </a:r>
            <a:r>
              <a:rPr lang="zh-TW" altLang="en-US" sz="2800" dirty="0"/>
              <a:t>哈利決定無論怎樣他都不回學校繼續學習</a:t>
            </a:r>
            <a:r>
              <a:rPr lang="en-US" altLang="zh-TW" sz="2800" dirty="0"/>
              <a:t>,</a:t>
            </a:r>
            <a:r>
              <a:rPr lang="zh-TW" altLang="en-US" sz="2800" dirty="0"/>
              <a:t>而是毀掉佛地魔的所有分靈體</a:t>
            </a:r>
            <a:r>
              <a:rPr lang="en-US" altLang="zh-TW" sz="2800" dirty="0"/>
              <a:t>.</a:t>
            </a:r>
            <a:r>
              <a:rPr lang="zh-TW" altLang="en-US" sz="2800" dirty="0"/>
              <a:t>並且立志戰勝他</a:t>
            </a:r>
            <a:r>
              <a:rPr lang="en-US" altLang="zh-TW" sz="2800" dirty="0"/>
              <a:t>,</a:t>
            </a:r>
            <a:r>
              <a:rPr lang="zh-TW" altLang="en-US" sz="2800" dirty="0"/>
              <a:t>妙麗及榮恩表示他們會跟哈利一起執行使命。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4EC34E4A-45B2-4863-8151-F811EF89F1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77945" y="2077856"/>
            <a:ext cx="3069687" cy="4290015"/>
          </a:xfrm>
        </p:spPr>
      </p:pic>
    </p:spTree>
    <p:extLst>
      <p:ext uri="{BB962C8B-B14F-4D97-AF65-F5344CB8AC3E}">
        <p14:creationId xmlns:p14="http://schemas.microsoft.com/office/powerpoint/2010/main" val="33072548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669BBF-F060-4952-9D32-671011D2D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哈利波特</a:t>
            </a:r>
            <a:r>
              <a:rPr lang="en-US" altLang="zh-TW" sz="6600" dirty="0"/>
              <a:t>-</a:t>
            </a:r>
            <a:r>
              <a:rPr lang="zh-TW" altLang="en-US" sz="6600" dirty="0"/>
              <a:t>混血王子的背叛</a:t>
            </a:r>
            <a:r>
              <a:rPr lang="en-US" altLang="zh-TW" sz="6600" dirty="0"/>
              <a:t>-</a:t>
            </a:r>
            <a:r>
              <a:rPr lang="zh-TW" altLang="en-US" sz="6600" dirty="0"/>
              <a:t>心得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2BD369-C010-4C32-B370-C10B8C5E1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234566"/>
            <a:ext cx="6338315" cy="5623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哈利波特主要是結合了奇幻和魔法</a:t>
            </a:r>
            <a:r>
              <a:rPr lang="en-US" altLang="zh-TW" sz="3600" dirty="0"/>
              <a:t>,</a:t>
            </a:r>
            <a:r>
              <a:rPr lang="zh-TW" altLang="en-US" sz="3600" dirty="0"/>
              <a:t>而且鄧不利多為了哈利波特犧牲了自己</a:t>
            </a:r>
            <a:r>
              <a:rPr lang="en-US" altLang="zh-TW" sz="3600" dirty="0"/>
              <a:t>,</a:t>
            </a:r>
            <a:r>
              <a:rPr lang="zh-TW" altLang="en-US" sz="3600" dirty="0"/>
              <a:t>鄧不利多強調過很多次自己的生命不重要</a:t>
            </a:r>
            <a:r>
              <a:rPr lang="en-US" altLang="zh-TW" sz="3600" dirty="0"/>
              <a:t>,</a:t>
            </a:r>
            <a:r>
              <a:rPr lang="zh-TW" altLang="en-US" sz="3600" dirty="0"/>
              <a:t>重要的是哈利波特</a:t>
            </a:r>
            <a:r>
              <a:rPr lang="en-US" altLang="zh-TW" sz="3600" dirty="0"/>
              <a:t>,</a:t>
            </a:r>
            <a:r>
              <a:rPr lang="zh-TW" altLang="en-US" sz="3600" dirty="0"/>
              <a:t>可以知道他是多麼重視哈利波特</a:t>
            </a:r>
            <a:r>
              <a:rPr lang="en-US" altLang="zh-TW" sz="3600" dirty="0"/>
              <a:t>,</a:t>
            </a:r>
            <a:r>
              <a:rPr lang="zh-TW" altLang="en-US" sz="3600" dirty="0"/>
              <a:t>而且我很少看哈利波特的電影</a:t>
            </a:r>
            <a:r>
              <a:rPr lang="en-US" altLang="zh-TW" sz="3600" dirty="0"/>
              <a:t>,</a:t>
            </a:r>
            <a:r>
              <a:rPr lang="zh-TW" altLang="en-US" sz="3600" dirty="0"/>
              <a:t>不知道劇情所以還蠻喜歡這本的。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02E093B8-B35B-4F97-A1AE-7B9A2DB0877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76917" y="1724399"/>
            <a:ext cx="3337828" cy="4664751"/>
          </a:xfrm>
        </p:spPr>
      </p:pic>
    </p:spTree>
    <p:extLst>
      <p:ext uri="{BB962C8B-B14F-4D97-AF65-F5344CB8AC3E}">
        <p14:creationId xmlns:p14="http://schemas.microsoft.com/office/powerpoint/2010/main" val="18856606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6BF740-32E0-4107-A322-D15A388DA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89"/>
            <a:ext cx="12192000" cy="1322902"/>
          </a:xfrm>
        </p:spPr>
        <p:txBody>
          <a:bodyPr>
            <a:normAutofit/>
          </a:bodyPr>
          <a:lstStyle/>
          <a:p>
            <a:r>
              <a:rPr lang="zh-TW" altLang="en-US" sz="6600" dirty="0"/>
              <a:t>暮光之城</a:t>
            </a:r>
            <a:r>
              <a:rPr lang="en-US" altLang="zh-TW" sz="6600" dirty="0"/>
              <a:t>-</a:t>
            </a:r>
            <a:r>
              <a:rPr lang="zh-TW" altLang="en-US" sz="6600" dirty="0"/>
              <a:t>暮色</a:t>
            </a:r>
            <a:r>
              <a:rPr lang="en-US" altLang="zh-TW" sz="6600" dirty="0"/>
              <a:t>-</a:t>
            </a:r>
            <a:r>
              <a:rPr lang="zh-TW" altLang="en-US" sz="6600" dirty="0"/>
              <a:t>內容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F03480-1F03-44DA-839F-A5B695E36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417739"/>
            <a:ext cx="8355436" cy="54318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700" dirty="0"/>
              <a:t>貝拉搬到華盛頓州</a:t>
            </a:r>
            <a:r>
              <a:rPr lang="en-US" altLang="zh-TW" sz="2700" dirty="0"/>
              <a:t>,</a:t>
            </a:r>
            <a:r>
              <a:rPr lang="zh-TW" altLang="en-US" sz="2700" dirty="0"/>
              <a:t> 在新學校裡</a:t>
            </a:r>
            <a:r>
              <a:rPr lang="en-US" altLang="zh-TW" sz="2700" dirty="0"/>
              <a:t>,</a:t>
            </a:r>
            <a:r>
              <a:rPr lang="zh-TW" altLang="en-US" sz="2700" dirty="0"/>
              <a:t>在上學第一天的生物課上</a:t>
            </a:r>
            <a:r>
              <a:rPr lang="en-US" altLang="zh-TW" sz="2700" dirty="0"/>
              <a:t>,</a:t>
            </a:r>
            <a:r>
              <a:rPr lang="zh-TW" altLang="en-US" sz="2700" dirty="0"/>
              <a:t>貝拉與愛德華同桌</a:t>
            </a:r>
            <a:r>
              <a:rPr lang="en-US" altLang="zh-TW" sz="2700" dirty="0"/>
              <a:t>,</a:t>
            </a:r>
            <a:r>
              <a:rPr lang="zh-TW" altLang="en-US" sz="2700" dirty="0"/>
              <a:t>愛德華對貝拉反感。幾天後</a:t>
            </a:r>
            <a:r>
              <a:rPr lang="en-US" altLang="zh-TW" sz="2700" dirty="0"/>
              <a:t>,</a:t>
            </a:r>
            <a:r>
              <a:rPr lang="zh-TW" altLang="en-US" sz="2700" dirty="0"/>
              <a:t>他們互相認識</a:t>
            </a:r>
            <a:r>
              <a:rPr lang="en-US" altLang="zh-TW" sz="2700" dirty="0"/>
              <a:t>,</a:t>
            </a:r>
            <a:r>
              <a:rPr lang="zh-TW" altLang="en-US" sz="2700" dirty="0"/>
              <a:t>貝拉在停車場上差點被小貨車撞</a:t>
            </a:r>
            <a:r>
              <a:rPr lang="en-US" altLang="zh-TW" sz="2700" dirty="0"/>
              <a:t>,</a:t>
            </a:r>
            <a:r>
              <a:rPr lang="zh-TW" altLang="en-US" sz="2700" dirty="0"/>
              <a:t>愛德華以飛快的速度跑到身邊</a:t>
            </a:r>
            <a:r>
              <a:rPr lang="en-US" altLang="zh-TW" sz="2700" dirty="0"/>
              <a:t>,</a:t>
            </a:r>
            <a:r>
              <a:rPr lang="zh-TW" altLang="en-US" sz="2700" dirty="0"/>
              <a:t>用單手擋住貨車。經過調查後</a:t>
            </a:r>
            <a:r>
              <a:rPr lang="en-US" altLang="zh-TW" sz="2700" dirty="0"/>
              <a:t>,</a:t>
            </a:r>
            <a:r>
              <a:rPr lang="zh-TW" altLang="en-US" sz="2700" dirty="0"/>
              <a:t>貝拉發現愛德華是吸血鬼</a:t>
            </a:r>
            <a:r>
              <a:rPr lang="en-US" altLang="zh-TW" sz="2700" dirty="0"/>
              <a:t>,</a:t>
            </a:r>
            <a:r>
              <a:rPr lang="zh-TW" altLang="en-US" sz="2700" dirty="0"/>
              <a:t>知道他只吸食動物的血液。愛德華的家人有卡萊爾、艾思梅</a:t>
            </a:r>
            <a:r>
              <a:rPr lang="en-US" altLang="zh-TW" sz="2700" dirty="0"/>
              <a:t>……</a:t>
            </a:r>
            <a:r>
              <a:rPr lang="zh-TW" altLang="en-US" sz="2700" dirty="0"/>
              <a:t>在家庭棒球活動，他們遇到吸血鬼獵人、詹姆斯、維多利亞和羅倫特這三人。愛德華因為保護貝拉</a:t>
            </a:r>
            <a:r>
              <a:rPr lang="en-US" altLang="zh-TW" sz="2700" dirty="0"/>
              <a:t>,</a:t>
            </a:r>
            <a:r>
              <a:rPr lang="zh-TW" altLang="en-US" sz="2700" dirty="0"/>
              <a:t>吸引了詹姆斯注意</a:t>
            </a:r>
            <a:r>
              <a:rPr lang="en-US" altLang="zh-TW" sz="2700" dirty="0"/>
              <a:t>,</a:t>
            </a:r>
            <a:r>
              <a:rPr lang="zh-TW" altLang="en-US" sz="2700" dirty="0"/>
              <a:t>他決意殺貝拉作為消遣。詹姆斯在貝拉藏身的地方找到她。並說綁架了貝拉母親將貝拉引入圈套。詹姆斯襲擊貝拉</a:t>
            </a:r>
            <a:r>
              <a:rPr lang="en-US" altLang="zh-TW" sz="2700" dirty="0"/>
              <a:t>,</a:t>
            </a:r>
            <a:r>
              <a:rPr lang="zh-TW" altLang="en-US" sz="2700" dirty="0"/>
              <a:t>踩斷她一隻腳</a:t>
            </a:r>
            <a:r>
              <a:rPr lang="en-US" altLang="zh-TW" sz="2700" dirty="0"/>
              <a:t>,</a:t>
            </a:r>
            <a:r>
              <a:rPr lang="zh-TW" altLang="en-US" sz="2700" dirty="0"/>
              <a:t>咬傷她的手腕</a:t>
            </a:r>
            <a:r>
              <a:rPr lang="en-US" altLang="zh-TW" sz="2700" dirty="0"/>
              <a:t>,</a:t>
            </a:r>
            <a:r>
              <a:rPr lang="zh-TW" altLang="en-US" sz="2700" dirty="0"/>
              <a:t>但愛德華和家人在貝拉被殺前趕到</a:t>
            </a:r>
            <a:r>
              <a:rPr lang="en-US" altLang="zh-TW" sz="2700" dirty="0"/>
              <a:t>,</a:t>
            </a:r>
            <a:r>
              <a:rPr lang="zh-TW" altLang="en-US" sz="2700" dirty="0"/>
              <a:t>殺了詹姆斯。之後</a:t>
            </a:r>
            <a:r>
              <a:rPr lang="en-US" altLang="zh-TW" sz="2700" dirty="0"/>
              <a:t>,</a:t>
            </a:r>
            <a:r>
              <a:rPr lang="zh-TW" altLang="en-US" sz="2700" dirty="0"/>
              <a:t>維多利亞準備向庫倫家報復，為續集埋下伏筆。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90BE287E-7178-4FA5-9766-79C9424C05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505338" y="1523789"/>
            <a:ext cx="3172138" cy="4415616"/>
          </a:xfrm>
        </p:spPr>
      </p:pic>
    </p:spTree>
    <p:extLst>
      <p:ext uri="{BB962C8B-B14F-4D97-AF65-F5344CB8AC3E}">
        <p14:creationId xmlns:p14="http://schemas.microsoft.com/office/powerpoint/2010/main" val="8545291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4665B3-5247-484E-AD2A-AB2C354B8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暮光之城</a:t>
            </a:r>
            <a:r>
              <a:rPr lang="en-US" altLang="zh-TW" sz="6600" dirty="0"/>
              <a:t>-</a:t>
            </a:r>
            <a:r>
              <a:rPr lang="zh-TW" altLang="en-US" sz="6600" dirty="0"/>
              <a:t>暮色</a:t>
            </a:r>
            <a:r>
              <a:rPr lang="en-US" altLang="zh-TW" sz="6600" dirty="0"/>
              <a:t>-</a:t>
            </a:r>
            <a:r>
              <a:rPr lang="zh-TW" altLang="en-US" sz="6600" dirty="0"/>
              <a:t>心得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20522A-699B-47F4-BD94-4693A6B5A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23" y="1459684"/>
            <a:ext cx="7290034" cy="5398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這本書是在線上圖書館看得</a:t>
            </a:r>
            <a:r>
              <a:rPr lang="en-US" altLang="zh-TW" sz="3600" dirty="0"/>
              <a:t>,</a:t>
            </a:r>
            <a:r>
              <a:rPr lang="zh-TW" altLang="en-US" sz="3600" dirty="0"/>
              <a:t>這次的書主要是在說吸血鬼</a:t>
            </a:r>
            <a:r>
              <a:rPr lang="en-US" altLang="zh-TW" sz="3600" dirty="0"/>
              <a:t>-</a:t>
            </a:r>
            <a:r>
              <a:rPr lang="zh-TW" altLang="en-US" sz="3600" dirty="0"/>
              <a:t>愛德華和貝拉相愛的故事</a:t>
            </a:r>
            <a:r>
              <a:rPr lang="en-US" altLang="zh-TW" sz="3600" dirty="0"/>
              <a:t>,</a:t>
            </a:r>
            <a:r>
              <a:rPr lang="zh-TW" altLang="en-US" sz="3600" dirty="0"/>
              <a:t>還有貝拉經歷的一些事</a:t>
            </a:r>
            <a:r>
              <a:rPr lang="en-US" altLang="zh-TW" sz="3600" dirty="0"/>
              <a:t>,</a:t>
            </a:r>
            <a:r>
              <a:rPr lang="zh-TW" altLang="en-US" sz="3600" dirty="0"/>
              <a:t>但因為空間有限</a:t>
            </a:r>
            <a:r>
              <a:rPr lang="en-US" altLang="zh-TW" sz="3600" dirty="0"/>
              <a:t>,</a:t>
            </a:r>
            <a:r>
              <a:rPr lang="zh-TW" altLang="en-US" sz="3600" dirty="0"/>
              <a:t>沒有把他們相愛的故事打出來</a:t>
            </a:r>
            <a:r>
              <a:rPr lang="en-US" altLang="zh-TW" sz="3600" dirty="0"/>
              <a:t>,</a:t>
            </a:r>
            <a:r>
              <a:rPr lang="zh-TW" altLang="en-US" sz="3600" dirty="0"/>
              <a:t>如果比較喜歡看吸血鬼或愛情故事</a:t>
            </a:r>
            <a:r>
              <a:rPr lang="en-US" altLang="zh-TW" sz="3600" dirty="0"/>
              <a:t>,</a:t>
            </a:r>
            <a:r>
              <a:rPr lang="zh-TW" altLang="en-US" sz="3600" dirty="0"/>
              <a:t>可以看這一本。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AFEE2E3E-1049-4B32-AE94-B560FC3404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63199" y="2102902"/>
            <a:ext cx="2975378" cy="4141727"/>
          </a:xfrm>
        </p:spPr>
      </p:pic>
    </p:spTree>
    <p:extLst>
      <p:ext uri="{BB962C8B-B14F-4D97-AF65-F5344CB8AC3E}">
        <p14:creationId xmlns:p14="http://schemas.microsoft.com/office/powerpoint/2010/main" val="12356440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4D3114-33B6-4A00-B284-6A19E571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8720"/>
          </a:xfrm>
        </p:spPr>
        <p:txBody>
          <a:bodyPr>
            <a:noAutofit/>
          </a:bodyPr>
          <a:lstStyle/>
          <a:p>
            <a:r>
              <a:rPr lang="zh-TW" altLang="en-US" sz="6600" dirty="0"/>
              <a:t>魔戒</a:t>
            </a:r>
            <a:r>
              <a:rPr lang="en-US" altLang="zh-TW" sz="6600" dirty="0"/>
              <a:t>-</a:t>
            </a:r>
            <a:r>
              <a:rPr lang="zh-TW" altLang="en-US" sz="6600" dirty="0"/>
              <a:t>魔戒現身</a:t>
            </a:r>
            <a:r>
              <a:rPr lang="en-US" altLang="zh-TW" sz="6600" dirty="0"/>
              <a:t>-</a:t>
            </a:r>
            <a:r>
              <a:rPr lang="zh-TW" altLang="en-US" sz="6600" dirty="0"/>
              <a:t>內容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29577A-E5A9-4F3A-9B0D-06EC6C724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350628"/>
            <a:ext cx="8892330" cy="55073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200" dirty="0"/>
              <a:t>佛羅多從叔叔繼承了一個戒指</a:t>
            </a:r>
            <a:r>
              <a:rPr lang="en-US" altLang="zh-TW" sz="3200" dirty="0"/>
              <a:t>,</a:t>
            </a:r>
            <a:r>
              <a:rPr lang="zh-TW" altLang="en-US" sz="3200" dirty="0"/>
              <a:t>這是充滿魔力的戒指</a:t>
            </a:r>
            <a:r>
              <a:rPr lang="en-US" altLang="zh-TW" sz="3200" dirty="0"/>
              <a:t>,</a:t>
            </a:r>
            <a:r>
              <a:rPr lang="zh-TW" altLang="en-US" sz="3200" dirty="0"/>
              <a:t>但只有黑暗魔君可以使用</a:t>
            </a:r>
            <a:r>
              <a:rPr lang="en-US" altLang="zh-TW" sz="3200" dirty="0"/>
              <a:t>,</a:t>
            </a:r>
            <a:r>
              <a:rPr lang="zh-TW" altLang="en-US" sz="3200" dirty="0"/>
              <a:t>黑暗魔君索倫知道這個消息</a:t>
            </a:r>
            <a:r>
              <a:rPr lang="en-US" altLang="zh-TW" sz="3200" dirty="0"/>
              <a:t>,</a:t>
            </a:r>
            <a:r>
              <a:rPr lang="zh-TW" altLang="en-US" sz="3200" dirty="0"/>
              <a:t>集結半獸人</a:t>
            </a:r>
            <a:r>
              <a:rPr lang="en-US" altLang="zh-TW" sz="3200" dirty="0"/>
              <a:t>,</a:t>
            </a:r>
            <a:r>
              <a:rPr lang="zh-TW" altLang="en-US" sz="3200" dirty="0"/>
              <a:t>準備奪取魔戒。為了不讓魔戒給索倫拿到</a:t>
            </a:r>
            <a:r>
              <a:rPr lang="en-US" altLang="zh-TW" sz="3200" dirty="0"/>
              <a:t>,</a:t>
            </a:r>
            <a:r>
              <a:rPr lang="zh-TW" altLang="en-US" sz="3200" dirty="0"/>
              <a:t>佛羅多摧毀了魔戒</a:t>
            </a:r>
            <a:r>
              <a:rPr lang="en-US" altLang="zh-TW" sz="3200" dirty="0"/>
              <a:t>,</a:t>
            </a:r>
            <a:r>
              <a:rPr lang="zh-TW" altLang="en-US" sz="3200" dirty="0"/>
              <a:t>但要摧毀魔戒</a:t>
            </a:r>
            <a:r>
              <a:rPr lang="en-US" altLang="zh-TW" sz="3200" dirty="0"/>
              <a:t>,</a:t>
            </a:r>
            <a:r>
              <a:rPr lang="zh-TW" altLang="en-US" sz="3200" dirty="0"/>
              <a:t>要將它投入位於索倫老巢的末日山脈。佛羅多山姆衛斯、梅里和皮聘的陪走上了摧毀魔戒的路程。路上</a:t>
            </a:r>
            <a:r>
              <a:rPr lang="en-US" altLang="zh-TW" sz="3200" dirty="0"/>
              <a:t>,</a:t>
            </a:r>
            <a:r>
              <a:rPr lang="zh-TW" altLang="en-US" sz="3200" dirty="0"/>
              <a:t>不斷遇到黑騎士的堵截</a:t>
            </a:r>
            <a:r>
              <a:rPr lang="en-US" altLang="zh-TW" sz="3200" dirty="0"/>
              <a:t>,</a:t>
            </a:r>
            <a:r>
              <a:rPr lang="zh-TW" altLang="en-US" sz="3200" dirty="0"/>
              <a:t>還遇到了巫師薩魯曼的囚禁和炎魔的襲擊。幸好有遊俠亞拉岡、精靈公主亞玟、戰士波羅莫、精靈女王凱蘭崔爾和精靈勒苟拉斯</a:t>
            </a:r>
            <a:r>
              <a:rPr lang="en-US" altLang="zh-TW" sz="3200" dirty="0"/>
              <a:t>…….</a:t>
            </a:r>
            <a:r>
              <a:rPr lang="zh-TW" altLang="en-US" sz="3200" dirty="0"/>
              <a:t>波羅莫為了保護梅里和皮聘與強獸人奮戰到死</a:t>
            </a:r>
            <a:r>
              <a:rPr lang="en-US" altLang="zh-TW" sz="3200" dirty="0"/>
              <a:t>,</a:t>
            </a:r>
            <a:r>
              <a:rPr lang="zh-TW" altLang="en-US" sz="3200" dirty="0"/>
              <a:t>梅里和皮聘被強獸人帶走</a:t>
            </a:r>
            <a:r>
              <a:rPr lang="en-US" altLang="zh-TW" sz="3200" dirty="0"/>
              <a:t>,</a:t>
            </a:r>
            <a:r>
              <a:rPr lang="zh-TW" altLang="en-US" sz="3200" dirty="0"/>
              <a:t>而魔戒遠征隊失散分成三隊</a:t>
            </a:r>
            <a:r>
              <a:rPr lang="en-US" altLang="zh-TW" sz="3200" dirty="0"/>
              <a:t>,</a:t>
            </a:r>
            <a:r>
              <a:rPr lang="zh-TW" altLang="en-US" sz="3200" dirty="0"/>
              <a:t>各自向末日山脈前進。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C69C32CC-4BA9-4DE7-B004-24B936C818F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17" b="99281" l="5143" r="96571">
                        <a14:foregroundMark x1="64571" y1="33453" x2="64571" y2="33453"/>
                        <a14:foregroundMark x1="41714" y1="20504" x2="70286" y2="19784"/>
                        <a14:foregroundMark x1="70286" y1="19784" x2="77714" y2="40647"/>
                        <a14:foregroundMark x1="77714" y1="40647" x2="44571" y2="43165"/>
                        <a14:foregroundMark x1="44571" y1="43165" x2="33714" y2="24820"/>
                        <a14:foregroundMark x1="33714" y1="24820" x2="45143" y2="20504"/>
                        <a14:foregroundMark x1="54286" y1="68705" x2="34857" y2="53597"/>
                        <a14:foregroundMark x1="34857" y1="53597" x2="13143" y2="20144"/>
                        <a14:foregroundMark x1="9143" y1="20863" x2="28000" y2="5755"/>
                        <a14:foregroundMark x1="28000" y1="5755" x2="58286" y2="8273"/>
                        <a14:foregroundMark x1="58286" y1="8273" x2="82286" y2="24820"/>
                        <a14:foregroundMark x1="82286" y1="73381" x2="86857" y2="16187"/>
                        <a14:foregroundMark x1="86857" y1="16187" x2="65714" y2="6115"/>
                        <a14:foregroundMark x1="6857" y1="6835" x2="16000" y2="81295"/>
                        <a14:foregroundMark x1="16000" y1="81295" x2="45714" y2="87050"/>
                        <a14:foregroundMark x1="45714" y1="87050" x2="84000" y2="71942"/>
                        <a14:foregroundMark x1="8000" y1="84892" x2="39343" y2="96008"/>
                        <a14:foregroundMark x1="90137" y1="90210" x2="91429" y2="89928"/>
                        <a14:foregroundMark x1="79526" y1="92526" x2="81157" y2="92170"/>
                        <a14:foregroundMark x1="36571" y1="6475" x2="5143" y2="5755"/>
                        <a14:foregroundMark x1="5143" y1="5755" x2="37714" y2="4317"/>
                        <a14:foregroundMark x1="94612" y1="58273" x2="92000" y2="64029"/>
                        <a14:backgroundMark x1="99429" y1="42086" x2="99429" y2="42086"/>
                        <a14:backgroundMark x1="99429" y1="49640" x2="99429" y2="49640"/>
                        <a14:backgroundMark x1="98857" y1="46043" x2="99429" y2="56115"/>
                        <a14:backgroundMark x1="97714" y1="46043" x2="97714" y2="48201"/>
                        <a14:backgroundMark x1="97714" y1="44604" x2="97714" y2="44604"/>
                        <a14:backgroundMark x1="97143" y1="46043" x2="97143" y2="46043"/>
                        <a14:backgroundMark x1="97143" y1="44964" x2="97143" y2="39209"/>
                        <a14:backgroundMark x1="97714" y1="43165" x2="98286" y2="50360"/>
                        <a14:backgroundMark x1="98857" y1="54676" x2="98857" y2="58273"/>
                        <a14:backgroundMark x1="54857" y1="98921" x2="54857" y2="98921"/>
                        <a14:backgroundMark x1="49714" y1="98201" x2="49714" y2="98201"/>
                        <a14:backgroundMark x1="54286" y1="97842" x2="54286" y2="97842"/>
                        <a14:backgroundMark x1="41714" y1="97842" x2="44571" y2="98201"/>
                        <a14:backgroundMark x1="49143" y1="98561" x2="49143" y2="98561"/>
                        <a14:backgroundMark x1="52571" y1="98561" x2="52571" y2="98561"/>
                        <a14:backgroundMark x1="49714" y1="99281" x2="49714" y2="99281"/>
                        <a14:backgroundMark x1="69714" y1="96403" x2="41714" y2="98201"/>
                        <a14:backgroundMark x1="81143" y1="93885" x2="66857" y2="96043"/>
                        <a14:backgroundMark x1="78857" y1="94964" x2="88000" y2="92806"/>
                        <a14:backgroundMark x1="97714" y1="31295" x2="98286" y2="471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82421" y="1761688"/>
            <a:ext cx="2633583" cy="4183635"/>
          </a:xfrm>
        </p:spPr>
      </p:pic>
    </p:spTree>
    <p:extLst>
      <p:ext uri="{BB962C8B-B14F-4D97-AF65-F5344CB8AC3E}">
        <p14:creationId xmlns:p14="http://schemas.microsoft.com/office/powerpoint/2010/main" val="16340760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包裹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TM10001115[[fn=包裹]]</Template>
  <TotalTime>396</TotalTime>
  <Words>1080</Words>
  <Application>Microsoft Office PowerPoint</Application>
  <PresentationFormat>寬螢幕</PresentationFormat>
  <Paragraphs>28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微軟正黑體</vt:lpstr>
      <vt:lpstr>Arial</vt:lpstr>
      <vt:lpstr>Gill Sans MT</vt:lpstr>
      <vt:lpstr>包裹</vt:lpstr>
      <vt:lpstr>看20本小說</vt:lpstr>
      <vt:lpstr>目錄</vt:lpstr>
      <vt:lpstr>動機</vt:lpstr>
      <vt:lpstr>看書</vt:lpstr>
      <vt:lpstr>哈利波特-混血王子的背叛-內容</vt:lpstr>
      <vt:lpstr>哈利波特-混血王子的背叛-心得</vt:lpstr>
      <vt:lpstr>暮光之城-暮色-內容</vt:lpstr>
      <vt:lpstr>暮光之城-暮色-心得</vt:lpstr>
      <vt:lpstr>魔戒-魔戒現身-內容</vt:lpstr>
      <vt:lpstr>魔戒-魔戒現身-心得</vt:lpstr>
      <vt:lpstr>心得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看20本小說</dc:title>
  <dc:creator>靜雯 楊</dc:creator>
  <cp:lastModifiedBy>靜雯 楊</cp:lastModifiedBy>
  <cp:revision>45</cp:revision>
  <dcterms:created xsi:type="dcterms:W3CDTF">2018-08-04T12:41:57Z</dcterms:created>
  <dcterms:modified xsi:type="dcterms:W3CDTF">2018-08-29T14:33:18Z</dcterms:modified>
</cp:coreProperties>
</file>