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C9833">
              <a:alpha val="8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blipFill rotWithShape="1">
            <a:blip r:embed="rId1"/>
            <a:srcRect l="0" t="0" r="0" b="0"/>
            <a:tile tx="0" ty="0" sx="100000" sy="100000" flip="none" algn="tl"/>
          </a:blip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DE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1C6B8">
              <a:alpha val="31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wholeTbl>
    <a:band2H>
      <a:tcTxStyle b="def" i="def"/>
      <a:tcStyle>
        <a:tcBdr/>
        <a:fill>
          <a:solidFill>
            <a:srgbClr val="C6BAA9">
              <a:alpha val="31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0" cap="flat">
              <a:noFill/>
              <a:miter lim="400000"/>
            </a:ln>
          </a:left>
          <a:right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797C80">
                  <a:alpha val="80000"/>
                </a:srgbClr>
              </a:solidFill>
              <a:prstDash val="solid"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0" cap="flat">
              <a:noFill/>
              <a:miter lim="400000"/>
            </a:ln>
          </a:left>
          <a:right>
            <a:ln w="12700" cap="flat">
              <a:solidFill>
                <a:srgbClr val="5C5A52"/>
              </a:solidFill>
              <a:prstDash val="solid"/>
              <a:miter lim="400000"/>
            </a:ln>
          </a:right>
          <a:top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A52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solidFill>
                <a:srgbClr val="5C5A52"/>
              </a:solidFill>
              <a:prstDash val="solid"/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_rels/tableStyles.xml.rels><?xml version="1.0" encoding="UTF-8" standalone="yes"?><Relationships xmlns="http://schemas.openxmlformats.org/package/2006/relationships"><Relationship Id="rId1" Type="http://schemas.openxmlformats.org/officeDocument/2006/relationships/image" Target="media/image24.png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大標題與副標題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2540000"/>
            <a:ext cx="10464800" cy="2603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130800"/>
            <a:ext cx="10464800" cy="127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2286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4572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6858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9144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xfrm>
            <a:off x="6297853" y="9017000"/>
            <a:ext cx="389885" cy="368300"/>
          </a:xfrm>
          <a:prstGeom prst="rect">
            <a:avLst/>
          </a:prstGeom>
        </p:spPr>
        <p:txBody>
          <a:bodyPr/>
          <a:lstStyle>
            <a:lvl1pPr>
              <a:defRPr spc="21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587500" y="6362700"/>
            <a:ext cx="10464800" cy="6731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-王大明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587500" y="4222750"/>
            <a:ext cx="10464800" cy="812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>
                <a:solidFill>
                  <a:srgbClr val="6E603B"/>
                </a:solidFill>
              </a:defRPr>
            </a:lvl1pPr>
          </a:lstStyle>
          <a:p>
            <a:pPr/>
            <a:r>
              <a:t>「在此輸入名言語錄。」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 rot="21600000">
            <a:off x="-1" y="0"/>
            <a:ext cx="13004801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 - 水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sz="half" idx="13"/>
          </p:nvPr>
        </p:nvSpPr>
        <p:spPr>
          <a:xfrm rot="21600000">
            <a:off x="3225799" y="1416050"/>
            <a:ext cx="6555156" cy="4889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845300"/>
            <a:ext cx="10464800" cy="12446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077200"/>
            <a:ext cx="10464800" cy="1244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2286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4572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6858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9144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297853" y="9017000"/>
            <a:ext cx="389885" cy="368300"/>
          </a:xfrm>
          <a:prstGeom prst="rect">
            <a:avLst/>
          </a:prstGeom>
        </p:spPr>
        <p:txBody>
          <a:bodyPr/>
          <a:lstStyle>
            <a:lvl1pPr>
              <a:defRPr spc="21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587500" y="3568700"/>
            <a:ext cx="10464800" cy="2603500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quarter" idx="13"/>
          </p:nvPr>
        </p:nvSpPr>
        <p:spPr>
          <a:xfrm rot="0">
            <a:off x="7835900" y="2101849"/>
            <a:ext cx="4051301" cy="5524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155700" y="1828800"/>
            <a:ext cx="60706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大標題文字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155700" y="5168900"/>
            <a:ext cx="60706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2286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4572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6858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9144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xfrm>
            <a:off x="6334045" y="8997950"/>
            <a:ext cx="342901" cy="4064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quarter" idx="13"/>
          </p:nvPr>
        </p:nvSpPr>
        <p:spPr>
          <a:xfrm rot="0">
            <a:off x="7607300" y="2863849"/>
            <a:ext cx="4267201" cy="5765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587500" y="2743200"/>
            <a:ext cx="5041900" cy="6032500"/>
          </a:xfrm>
          <a:prstGeom prst="rect">
            <a:avLst/>
          </a:prstGeom>
        </p:spPr>
        <p:txBody>
          <a:bodyPr/>
          <a:lstStyle>
            <a:lvl1pPr marL="406400" indent="-406400">
              <a:spcBef>
                <a:spcPts val="3200"/>
              </a:spcBef>
              <a:buBlip>
                <a:blip r:embed="rId2"/>
              </a:buBlip>
              <a:defRPr sz="3200"/>
            </a:lvl1pPr>
            <a:lvl2pPr marL="812800" indent="-406400">
              <a:spcBef>
                <a:spcPts val="3200"/>
              </a:spcBef>
              <a:buBlip>
                <a:blip r:embed="rId2"/>
              </a:buBlip>
              <a:defRPr sz="3200"/>
            </a:lvl2pPr>
            <a:lvl3pPr marL="1219200" indent="-406400">
              <a:spcBef>
                <a:spcPts val="3200"/>
              </a:spcBef>
              <a:buBlip>
                <a:blip r:embed="rId2"/>
              </a:buBlip>
              <a:defRPr sz="3200"/>
            </a:lvl3pPr>
            <a:lvl4pPr marL="1625600" indent="-406400">
              <a:spcBef>
                <a:spcPts val="3200"/>
              </a:spcBef>
              <a:buBlip>
                <a:blip r:embed="rId2"/>
              </a:buBlip>
              <a:defRPr sz="3200"/>
            </a:lvl4pPr>
            <a:lvl5pPr marL="2032000" indent="-406400">
              <a:spcBef>
                <a:spcPts val="3200"/>
              </a:spcBef>
              <a:buBlip>
                <a:blip r:embed="rId2"/>
              </a:buBlip>
              <a:defRPr sz="32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587500" y="1270000"/>
            <a:ext cx="10464800" cy="72136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 - 一頁三張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7569200" y="965200"/>
            <a:ext cx="4495800" cy="324348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7569200" y="4869167"/>
            <a:ext cx="4495800" cy="39116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 rot="0">
            <a:off x="939799" y="967619"/>
            <a:ext cx="5969001" cy="780561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xfrm>
            <a:off x="6297853" y="9017000"/>
            <a:ext cx="389885" cy="368300"/>
          </a:xfrm>
          <a:prstGeom prst="rect">
            <a:avLst/>
          </a:prstGeom>
        </p:spPr>
        <p:txBody>
          <a:bodyPr/>
          <a:lstStyle>
            <a:lvl1pPr>
              <a:defRPr spc="21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587500" y="254000"/>
            <a:ext cx="10464800" cy="234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587500" y="2730500"/>
            <a:ext cx="10464800" cy="603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24599" y="90170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93741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1pPr>
      <a:lvl2pPr marL="889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2pPr>
      <a:lvl3pPr marL="1333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3pPr>
      <a:lvl4pPr marL="1778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4pPr>
      <a:lvl5pPr marL="2222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5pPr>
      <a:lvl6pPr marL="2667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6pPr>
      <a:lvl7pPr marL="3111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7pPr>
      <a:lvl8pPr marL="3556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8pPr>
      <a:lvl9pPr marL="4000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Relationship Id="rId3" Type="http://schemas.openxmlformats.org/officeDocument/2006/relationships/image" Target="../media/image22.png"/><Relationship Id="rId4" Type="http://schemas.openxmlformats.org/officeDocument/2006/relationships/image" Target="../media/image36.jpeg"/><Relationship Id="rId5" Type="http://schemas.openxmlformats.org/officeDocument/2006/relationships/image" Target="../media/image2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Relationship Id="rId3" Type="http://schemas.openxmlformats.org/officeDocument/2006/relationships/image" Target="../media/image1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zh.wikipedia.org/wiki/%E5%AE%A2%E5%AE%B6%22%20%5Co" TargetMode="Externa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3" Type="http://schemas.openxmlformats.org/officeDocument/2006/relationships/image" Target="../media/image3.png"/><Relationship Id="rId4" Type="http://schemas.openxmlformats.org/officeDocument/2006/relationships/image" Target="../media/image8.jpeg"/><Relationship Id="rId5" Type="http://schemas.openxmlformats.org/officeDocument/2006/relationships/image" Target="../media/image4.pn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3" Type="http://schemas.openxmlformats.org/officeDocument/2006/relationships/image" Target="../media/image6.png"/><Relationship Id="rId4" Type="http://schemas.openxmlformats.org/officeDocument/2006/relationships/image" Target="../media/image12.jpeg"/><Relationship Id="rId5" Type="http://schemas.openxmlformats.org/officeDocument/2006/relationships/image" Target="../media/image7.png"/><Relationship Id="rId6" Type="http://schemas.openxmlformats.org/officeDocument/2006/relationships/image" Target="../media/image6.jpeg"/><Relationship Id="rId7" Type="http://schemas.openxmlformats.org/officeDocument/2006/relationships/image" Target="../media/image13.jpeg"/><Relationship Id="rId8" Type="http://schemas.openxmlformats.org/officeDocument/2006/relationships/image" Target="../media/image8.png"/><Relationship Id="rId9" Type="http://schemas.openxmlformats.org/officeDocument/2006/relationships/image" Target="../media/image14.jpeg"/><Relationship Id="rId10" Type="http://schemas.openxmlformats.org/officeDocument/2006/relationships/image" Target="../media/image9.png"/><Relationship Id="rId11" Type="http://schemas.openxmlformats.org/officeDocument/2006/relationships/image" Target="../media/image15.jpeg"/><Relationship Id="rId12" Type="http://schemas.openxmlformats.org/officeDocument/2006/relationships/image" Target="../media/image10.png"/><Relationship Id="rId13" Type="http://schemas.openxmlformats.org/officeDocument/2006/relationships/image" Target="../media/image16.jpeg"/><Relationship Id="rId14" Type="http://schemas.openxmlformats.org/officeDocument/2006/relationships/image" Target="../media/image1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3" Type="http://schemas.openxmlformats.org/officeDocument/2006/relationships/image" Target="../media/image12.png"/><Relationship Id="rId4" Type="http://schemas.openxmlformats.org/officeDocument/2006/relationships/image" Target="../media/image18.jpeg"/><Relationship Id="rId5" Type="http://schemas.openxmlformats.org/officeDocument/2006/relationships/image" Target="../media/image13.png"/><Relationship Id="rId6" Type="http://schemas.openxmlformats.org/officeDocument/2006/relationships/image" Target="../media/image19.jpe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20.jpeg"/><Relationship Id="rId11" Type="http://schemas.openxmlformats.org/officeDocument/2006/relationships/image" Target="../media/image17.png"/><Relationship Id="rId12" Type="http://schemas.openxmlformats.org/officeDocument/2006/relationships/image" Target="../media/image21.jpeg"/><Relationship Id="rId13" Type="http://schemas.openxmlformats.org/officeDocument/2006/relationships/image" Target="../media/image18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2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3.jpeg"/><Relationship Id="rId4" Type="http://schemas.openxmlformats.org/officeDocument/2006/relationships/image" Target="../media/image19.png"/><Relationship Id="rId5" Type="http://schemas.openxmlformats.org/officeDocument/2006/relationships/image" Target="../media/image24.jpeg"/><Relationship Id="rId6" Type="http://schemas.openxmlformats.org/officeDocument/2006/relationships/image" Target="../media/image20.pn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27.jpeg"/><Relationship Id="rId10" Type="http://schemas.openxmlformats.org/officeDocument/2006/relationships/image" Target="../media/image28.jpeg"/><Relationship Id="rId11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2717761" y="882650"/>
            <a:ext cx="6375478" cy="1761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457200">
              <a:spcBef>
                <a:spcPts val="200"/>
              </a:spcBef>
              <a:defRPr spc="-97" sz="4900">
                <a:solidFill>
                  <a:srgbClr val="05216B"/>
                </a:solidFill>
                <a:latin typeface="HanziPen TC Bold"/>
                <a:ea typeface="HanziPen TC Bold"/>
                <a:cs typeface="HanziPen TC Bold"/>
                <a:sym typeface="HanziPen TC Bold"/>
              </a:defRPr>
            </a:lvl1pPr>
          </a:lstStyle>
          <a:p>
            <a:pPr/>
            <a:r>
              <a:t>蕭家古厝的花樣</a:t>
            </a:r>
          </a:p>
        </p:txBody>
      </p:sp>
      <p:grpSp>
        <p:nvGrpSpPr>
          <p:cNvPr id="122" name="Group 122"/>
          <p:cNvGrpSpPr/>
          <p:nvPr/>
        </p:nvGrpSpPr>
        <p:grpSpPr>
          <a:xfrm>
            <a:off x="1200803" y="2457293"/>
            <a:ext cx="10170158" cy="6280672"/>
            <a:chOff x="0" y="0"/>
            <a:chExt cx="10170156" cy="6280671"/>
          </a:xfrm>
        </p:grpSpPr>
        <p:pic>
          <p:nvPicPr>
            <p:cNvPr id="121" name="IMG_4079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9621" r="0" b="9621"/>
            <a:stretch>
              <a:fillRect/>
            </a:stretch>
          </p:blipFill>
          <p:spPr>
            <a:xfrm>
              <a:off x="88900" y="50800"/>
              <a:ext cx="9992357" cy="60520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0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0170157" cy="628067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type="title"/>
          </p:nvPr>
        </p:nvSpPr>
        <p:spPr>
          <a:xfrm>
            <a:off x="863600" y="-165100"/>
            <a:ext cx="10464800" cy="234950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80000"/>
              </a:lnSpc>
              <a:defRPr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HanziPen TC Regular"/>
                <a:ea typeface="HanziPen TC Regular"/>
                <a:cs typeface="HanziPen TC Regular"/>
                <a:sym typeface="HanziPen TC Regular"/>
              </a:defRPr>
            </a:pPr>
            <a:r>
              <a:t>蕭家古厝</a:t>
            </a:r>
          </a:p>
          <a:p>
            <a:pPr>
              <a:lnSpc>
                <a:spcPct val="80000"/>
              </a:lnSpc>
              <a:defRPr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HanziPen TC Regular"/>
                <a:ea typeface="HanziPen TC Regular"/>
                <a:cs typeface="HanziPen TC Regular"/>
                <a:sym typeface="HanziPen TC Regular"/>
              </a:defRPr>
            </a:pPr>
            <a:r>
              <a:t>裝飾藝術題材的分類</a:t>
            </a:r>
          </a:p>
        </p:txBody>
      </p:sp>
      <p:sp>
        <p:nvSpPr>
          <p:cNvPr id="228" name="Shape 228"/>
          <p:cNvSpPr/>
          <p:nvPr>
            <p:ph type="body" idx="1"/>
          </p:nvPr>
        </p:nvSpPr>
        <p:spPr>
          <a:xfrm>
            <a:off x="1270000" y="2419350"/>
            <a:ext cx="10464800" cy="6032500"/>
          </a:xfrm>
          <a:prstGeom prst="rect">
            <a:avLst/>
          </a:prstGeom>
        </p:spPr>
        <p:txBody>
          <a:bodyPr/>
          <a:lstStyle/>
          <a:p>
            <a:pPr marL="0" indent="0" defTabSz="402336">
              <a:spcBef>
                <a:spcPts val="800"/>
              </a:spcBef>
              <a:buSzTx/>
              <a:buNone/>
              <a:defRPr sz="2464">
                <a:solidFill>
                  <a:srgbClr val="0C95A5"/>
                </a:solidFill>
                <a:latin typeface="Kaiti TC Regular"/>
                <a:ea typeface="Kaiti TC Regular"/>
                <a:cs typeface="Kaiti TC Regular"/>
                <a:sym typeface="Kaiti TC Regular"/>
              </a:defRPr>
            </a:pPr>
            <a:r>
              <a:t>我將蕭家古厝裝飾藝術題材分為以下類別：</a:t>
            </a:r>
          </a:p>
          <a:p>
            <a:pPr marL="0" indent="0" defTabSz="402336">
              <a:spcBef>
                <a:spcPts val="800"/>
              </a:spcBef>
              <a:buSzTx/>
              <a:buNone/>
              <a:defRPr sz="2464">
                <a:solidFill>
                  <a:srgbClr val="0C95A5"/>
                </a:solidFill>
                <a:latin typeface="Kaiti TC Regular"/>
                <a:ea typeface="Kaiti TC Regular"/>
                <a:cs typeface="Kaiti TC Regular"/>
                <a:sym typeface="Kaiti TC Regular"/>
              </a:defRPr>
            </a:pPr>
            <a:r>
              <a:t>一、動物      二、植物       三、人物       四、圖紋        五、器物        六、文字</a:t>
            </a:r>
          </a:p>
          <a:p>
            <a:pPr marL="0" indent="0" defTabSz="402336">
              <a:lnSpc>
                <a:spcPct val="110000"/>
              </a:lnSpc>
              <a:spcBef>
                <a:spcPts val="1400"/>
              </a:spcBef>
              <a:buSzTx/>
              <a:buNone/>
              <a:defRPr sz="1056">
                <a:solidFill>
                  <a:srgbClr val="000000"/>
                </a:solidFill>
                <a:latin typeface="Charter"/>
                <a:ea typeface="Charter"/>
                <a:cs typeface="Charter"/>
                <a:sym typeface="Charter"/>
              </a:defRPr>
            </a:pPr>
          </a:p>
          <a:p>
            <a:pPr marL="0" indent="0" defTabSz="402336">
              <a:lnSpc>
                <a:spcPct val="110000"/>
              </a:lnSpc>
              <a:spcBef>
                <a:spcPts val="1400"/>
              </a:spcBef>
              <a:buSzTx/>
              <a:buNone/>
              <a:defRPr sz="1056">
                <a:solidFill>
                  <a:srgbClr val="000000"/>
                </a:solidFill>
                <a:latin typeface="Charter"/>
                <a:ea typeface="Charter"/>
                <a:cs typeface="Charter"/>
                <a:sym typeface="Charter"/>
              </a:defRPr>
            </a:pPr>
          </a:p>
          <a:p>
            <a:pPr marL="0" indent="0" defTabSz="402336">
              <a:lnSpc>
                <a:spcPct val="110000"/>
              </a:lnSpc>
              <a:spcBef>
                <a:spcPts val="1400"/>
              </a:spcBef>
              <a:buSzTx/>
              <a:buNone/>
              <a:defRPr sz="1056">
                <a:solidFill>
                  <a:srgbClr val="000000"/>
                </a:solidFill>
                <a:latin typeface="Charter"/>
                <a:ea typeface="Charter"/>
                <a:cs typeface="Charter"/>
                <a:sym typeface="Charter"/>
              </a:defRPr>
            </a:pPr>
          </a:p>
          <a:p>
            <a:pPr marL="0" indent="0" defTabSz="402336">
              <a:lnSpc>
                <a:spcPct val="110000"/>
              </a:lnSpc>
              <a:spcBef>
                <a:spcPts val="1400"/>
              </a:spcBef>
              <a:buSzTx/>
              <a:buNone/>
              <a:defRPr sz="1056">
                <a:solidFill>
                  <a:srgbClr val="000000"/>
                </a:solidFill>
                <a:latin typeface="Charter"/>
                <a:ea typeface="Charter"/>
                <a:cs typeface="Charter"/>
                <a:sym typeface="Charter"/>
              </a:defRPr>
            </a:pPr>
          </a:p>
          <a:p>
            <a:pPr marL="0" indent="0" defTabSz="402336">
              <a:lnSpc>
                <a:spcPct val="110000"/>
              </a:lnSpc>
              <a:spcBef>
                <a:spcPts val="1400"/>
              </a:spcBef>
              <a:buSzTx/>
              <a:buNone/>
              <a:defRPr sz="1056">
                <a:solidFill>
                  <a:srgbClr val="000000"/>
                </a:solidFill>
                <a:latin typeface="Charter"/>
                <a:ea typeface="Charter"/>
                <a:cs typeface="Charter"/>
                <a:sym typeface="Charter"/>
              </a:defRPr>
            </a:pPr>
          </a:p>
          <a:p>
            <a:pPr marL="0" indent="0" defTabSz="402336">
              <a:lnSpc>
                <a:spcPct val="110000"/>
              </a:lnSpc>
              <a:spcBef>
                <a:spcPts val="1400"/>
              </a:spcBef>
              <a:buSzTx/>
              <a:buNone/>
              <a:defRPr sz="1056">
                <a:solidFill>
                  <a:srgbClr val="000000"/>
                </a:solidFill>
                <a:latin typeface="Charter"/>
                <a:ea typeface="Charter"/>
                <a:cs typeface="Charter"/>
                <a:sym typeface="Charter"/>
              </a:defRPr>
            </a:pPr>
          </a:p>
          <a:p>
            <a:pPr marL="0" indent="0" defTabSz="402336">
              <a:lnSpc>
                <a:spcPct val="110000"/>
              </a:lnSpc>
              <a:spcBef>
                <a:spcPts val="1400"/>
              </a:spcBef>
              <a:buSzTx/>
              <a:buNone/>
              <a:defRPr sz="1056">
                <a:solidFill>
                  <a:srgbClr val="000000"/>
                </a:solidFill>
                <a:latin typeface="Charter"/>
                <a:ea typeface="Charter"/>
                <a:cs typeface="Charter"/>
                <a:sym typeface="Charter"/>
              </a:defRPr>
            </a:pPr>
          </a:p>
          <a:p>
            <a:pPr marL="0" indent="0" defTabSz="402336">
              <a:lnSpc>
                <a:spcPct val="110000"/>
              </a:lnSpc>
              <a:spcBef>
                <a:spcPts val="1400"/>
              </a:spcBef>
              <a:buSzTx/>
              <a:buNone/>
              <a:defRPr sz="1056">
                <a:solidFill>
                  <a:srgbClr val="000000"/>
                </a:solidFill>
                <a:latin typeface="Charter"/>
                <a:ea typeface="Charter"/>
                <a:cs typeface="Charter"/>
                <a:sym typeface="Charter"/>
              </a:defRPr>
            </a:pPr>
          </a:p>
          <a:p>
            <a:pPr marL="0" indent="0" defTabSz="402336">
              <a:lnSpc>
                <a:spcPct val="110000"/>
              </a:lnSpc>
              <a:spcBef>
                <a:spcPts val="1400"/>
              </a:spcBef>
              <a:buSzTx/>
              <a:buNone/>
              <a:defRPr sz="1056">
                <a:solidFill>
                  <a:srgbClr val="000000"/>
                </a:solidFill>
                <a:latin typeface="Charter"/>
                <a:ea typeface="Charter"/>
                <a:cs typeface="Charter"/>
                <a:sym typeface="Charter"/>
              </a:defRPr>
            </a:pPr>
          </a:p>
          <a:p>
            <a:pPr marL="0" indent="0" defTabSz="402336">
              <a:lnSpc>
                <a:spcPct val="110000"/>
              </a:lnSpc>
              <a:spcBef>
                <a:spcPts val="1400"/>
              </a:spcBef>
              <a:buSzTx/>
              <a:buNone/>
              <a:defRPr sz="1056">
                <a:solidFill>
                  <a:srgbClr val="000000"/>
                </a:solidFill>
                <a:latin typeface="Charter"/>
                <a:ea typeface="Charter"/>
                <a:cs typeface="Charter"/>
                <a:sym typeface="Charter"/>
              </a:defRPr>
            </a:pPr>
          </a:p>
          <a:p>
            <a:pPr marL="0" indent="0" defTabSz="402336">
              <a:lnSpc>
                <a:spcPct val="110000"/>
              </a:lnSpc>
              <a:spcBef>
                <a:spcPts val="1400"/>
              </a:spcBef>
              <a:buSzTx/>
              <a:buNone/>
              <a:defRPr sz="1056">
                <a:solidFill>
                  <a:srgbClr val="000000"/>
                </a:solidFill>
                <a:latin typeface="Charter"/>
                <a:ea typeface="Charter"/>
                <a:cs typeface="Charter"/>
                <a:sym typeface="Charter"/>
              </a:defRPr>
            </a:pPr>
          </a:p>
          <a:p>
            <a:pPr marL="0" indent="0" defTabSz="402336">
              <a:lnSpc>
                <a:spcPct val="110000"/>
              </a:lnSpc>
              <a:spcBef>
                <a:spcPts val="1400"/>
              </a:spcBef>
              <a:buSzTx/>
              <a:buNone/>
              <a:defRPr sz="1056">
                <a:solidFill>
                  <a:srgbClr val="000000"/>
                </a:solidFill>
                <a:latin typeface="Charter"/>
                <a:ea typeface="Charter"/>
                <a:cs typeface="Charter"/>
                <a:sym typeface="Charter"/>
              </a:defRPr>
            </a:pPr>
          </a:p>
        </p:txBody>
      </p:sp>
      <p:pic>
        <p:nvPicPr>
          <p:cNvPr id="229" name="IMG_4189.jpg"/>
          <p:cNvPicPr>
            <a:picLocks noChangeAspect="1"/>
          </p:cNvPicPr>
          <p:nvPr/>
        </p:nvPicPr>
        <p:blipFill>
          <a:blip r:embed="rId2">
            <a:extLst/>
          </a:blip>
          <a:srcRect l="0" t="12499" r="0" b="12496"/>
          <a:stretch>
            <a:fillRect/>
          </a:stretch>
        </p:blipFill>
        <p:spPr>
          <a:xfrm>
            <a:off x="1154027" y="5284080"/>
            <a:ext cx="2056438" cy="2056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5" fill="norm" stroke="1" extrusionOk="0">
                <a:moveTo>
                  <a:pt x="10800" y="0"/>
                </a:moveTo>
                <a:cubicBezTo>
                  <a:pt x="8036" y="0"/>
                  <a:pt x="5272" y="1006"/>
                  <a:pt x="3164" y="3017"/>
                </a:cubicBezTo>
                <a:cubicBezTo>
                  <a:pt x="1055" y="5027"/>
                  <a:pt x="0" y="7663"/>
                  <a:pt x="0" y="10298"/>
                </a:cubicBezTo>
                <a:cubicBezTo>
                  <a:pt x="0" y="12933"/>
                  <a:pt x="1055" y="15568"/>
                  <a:pt x="3164" y="17579"/>
                </a:cubicBezTo>
                <a:cubicBezTo>
                  <a:pt x="7381" y="21600"/>
                  <a:pt x="14219" y="21600"/>
                  <a:pt x="18436" y="17579"/>
                </a:cubicBezTo>
                <a:cubicBezTo>
                  <a:pt x="20545" y="15568"/>
                  <a:pt x="21600" y="12933"/>
                  <a:pt x="21600" y="10298"/>
                </a:cubicBezTo>
                <a:cubicBezTo>
                  <a:pt x="21600" y="7663"/>
                  <a:pt x="20545" y="5027"/>
                  <a:pt x="18436" y="3017"/>
                </a:cubicBezTo>
                <a:cubicBezTo>
                  <a:pt x="16328" y="1006"/>
                  <a:pt x="13564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0" name="IMG_3979.jpg"/>
          <p:cNvPicPr>
            <a:picLocks noChangeAspect="1"/>
          </p:cNvPicPr>
          <p:nvPr/>
        </p:nvPicPr>
        <p:blipFill>
          <a:blip r:embed="rId3">
            <a:extLst/>
          </a:blip>
          <a:srcRect l="0" t="12499" r="0" b="12496"/>
          <a:stretch>
            <a:fillRect/>
          </a:stretch>
        </p:blipFill>
        <p:spPr>
          <a:xfrm>
            <a:off x="3213496" y="3848531"/>
            <a:ext cx="2056436" cy="2056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5" fill="norm" stroke="1" extrusionOk="0">
                <a:moveTo>
                  <a:pt x="10800" y="0"/>
                </a:moveTo>
                <a:cubicBezTo>
                  <a:pt x="8036" y="0"/>
                  <a:pt x="5272" y="1006"/>
                  <a:pt x="3164" y="3017"/>
                </a:cubicBezTo>
                <a:cubicBezTo>
                  <a:pt x="1055" y="5027"/>
                  <a:pt x="0" y="7663"/>
                  <a:pt x="0" y="10298"/>
                </a:cubicBezTo>
                <a:cubicBezTo>
                  <a:pt x="0" y="12933"/>
                  <a:pt x="1055" y="15568"/>
                  <a:pt x="3164" y="17579"/>
                </a:cubicBezTo>
                <a:cubicBezTo>
                  <a:pt x="7381" y="21600"/>
                  <a:pt x="14219" y="21600"/>
                  <a:pt x="18436" y="17579"/>
                </a:cubicBezTo>
                <a:cubicBezTo>
                  <a:pt x="20545" y="15568"/>
                  <a:pt x="21600" y="12933"/>
                  <a:pt x="21600" y="10298"/>
                </a:cubicBezTo>
                <a:cubicBezTo>
                  <a:pt x="21600" y="7663"/>
                  <a:pt x="20545" y="5027"/>
                  <a:pt x="18436" y="3017"/>
                </a:cubicBezTo>
                <a:cubicBezTo>
                  <a:pt x="16328" y="1006"/>
                  <a:pt x="13564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1" name="IMG_3999.jpg"/>
          <p:cNvPicPr>
            <a:picLocks noChangeAspect="1"/>
          </p:cNvPicPr>
          <p:nvPr/>
        </p:nvPicPr>
        <p:blipFill>
          <a:blip r:embed="rId4">
            <a:extLst/>
          </a:blip>
          <a:srcRect l="35056" t="35205" r="19580" b="30146"/>
          <a:stretch>
            <a:fillRect/>
          </a:stretch>
        </p:blipFill>
        <p:spPr>
          <a:xfrm>
            <a:off x="7475668" y="4029700"/>
            <a:ext cx="1742223" cy="1774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7"/>
                  <a:pt x="2882" y="3017"/>
                </a:cubicBezTo>
                <a:cubicBezTo>
                  <a:pt x="-961" y="7038"/>
                  <a:pt x="-961" y="13558"/>
                  <a:pt x="2882" y="17579"/>
                </a:cubicBezTo>
                <a:cubicBezTo>
                  <a:pt x="6725" y="21600"/>
                  <a:pt x="12953" y="21600"/>
                  <a:pt x="16796" y="17579"/>
                </a:cubicBezTo>
                <a:cubicBezTo>
                  <a:pt x="20639" y="13558"/>
                  <a:pt x="20639" y="7038"/>
                  <a:pt x="16796" y="3017"/>
                </a:cubicBezTo>
                <a:cubicBezTo>
                  <a:pt x="14875" y="1007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2" name="IMG_4006.jpg"/>
          <p:cNvPicPr>
            <a:picLocks noChangeAspect="1"/>
          </p:cNvPicPr>
          <p:nvPr/>
        </p:nvPicPr>
        <p:blipFill>
          <a:blip r:embed="rId5">
            <a:extLst/>
          </a:blip>
          <a:srcRect l="21693" t="14524" r="31000" b="49999"/>
          <a:stretch>
            <a:fillRect/>
          </a:stretch>
        </p:blipFill>
        <p:spPr>
          <a:xfrm>
            <a:off x="4984627" y="5423800"/>
            <a:ext cx="1912138" cy="19119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41" y="0"/>
                </a:moveTo>
                <a:cubicBezTo>
                  <a:pt x="7323" y="0"/>
                  <a:pt x="4802" y="1003"/>
                  <a:pt x="2881" y="3014"/>
                </a:cubicBezTo>
                <a:cubicBezTo>
                  <a:pt x="-961" y="7035"/>
                  <a:pt x="-961" y="13557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7"/>
                  <a:pt x="20639" y="7035"/>
                  <a:pt x="16797" y="3014"/>
                </a:cubicBezTo>
                <a:cubicBezTo>
                  <a:pt x="14876" y="1003"/>
                  <a:pt x="12359" y="0"/>
                  <a:pt x="984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3" name="IMG_4061.jpg"/>
          <p:cNvPicPr>
            <a:picLocks noChangeAspect="1"/>
          </p:cNvPicPr>
          <p:nvPr/>
        </p:nvPicPr>
        <p:blipFill>
          <a:blip r:embed="rId6">
            <a:extLst/>
          </a:blip>
          <a:srcRect l="0" t="0" r="46493" b="54464"/>
          <a:stretch>
            <a:fillRect/>
          </a:stretch>
        </p:blipFill>
        <p:spPr>
          <a:xfrm>
            <a:off x="10643913" y="3863516"/>
            <a:ext cx="1563673" cy="1774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0595" fill="norm" stroke="1" extrusionOk="0">
                <a:moveTo>
                  <a:pt x="10297" y="0"/>
                </a:moveTo>
                <a:cubicBezTo>
                  <a:pt x="7662" y="0"/>
                  <a:pt x="5027" y="1007"/>
                  <a:pt x="3016" y="3017"/>
                </a:cubicBezTo>
                <a:cubicBezTo>
                  <a:pt x="1005" y="5028"/>
                  <a:pt x="0" y="7661"/>
                  <a:pt x="0" y="10296"/>
                </a:cubicBezTo>
                <a:cubicBezTo>
                  <a:pt x="0" y="12931"/>
                  <a:pt x="1005" y="15568"/>
                  <a:pt x="3016" y="17579"/>
                </a:cubicBezTo>
                <a:cubicBezTo>
                  <a:pt x="7037" y="21600"/>
                  <a:pt x="13558" y="21600"/>
                  <a:pt x="17579" y="17579"/>
                </a:cubicBezTo>
                <a:cubicBezTo>
                  <a:pt x="21600" y="13558"/>
                  <a:pt x="21600" y="7038"/>
                  <a:pt x="17579" y="3017"/>
                </a:cubicBezTo>
                <a:cubicBezTo>
                  <a:pt x="15568" y="1007"/>
                  <a:pt x="12933" y="0"/>
                  <a:pt x="1029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4" name="IMG_4109.jpg"/>
          <p:cNvPicPr>
            <a:picLocks noChangeAspect="1"/>
          </p:cNvPicPr>
          <p:nvPr/>
        </p:nvPicPr>
        <p:blipFill>
          <a:blip r:embed="rId7">
            <a:extLst/>
          </a:blip>
          <a:srcRect l="12493" t="0" r="12506" b="0"/>
          <a:stretch>
            <a:fillRect/>
          </a:stretch>
        </p:blipFill>
        <p:spPr>
          <a:xfrm>
            <a:off x="8952937" y="5566568"/>
            <a:ext cx="1911672" cy="1911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fill="norm" stroke="1" extrusionOk="0">
                <a:moveTo>
                  <a:pt x="9839" y="0"/>
                </a:moveTo>
                <a:cubicBezTo>
                  <a:pt x="7321" y="0"/>
                  <a:pt x="4803" y="1053"/>
                  <a:pt x="2882" y="3161"/>
                </a:cubicBezTo>
                <a:cubicBezTo>
                  <a:pt x="-961" y="7379"/>
                  <a:pt x="-961" y="14217"/>
                  <a:pt x="2882" y="18434"/>
                </a:cubicBezTo>
                <a:cubicBezTo>
                  <a:pt x="4803" y="20543"/>
                  <a:pt x="7321" y="21600"/>
                  <a:pt x="9839" y="21600"/>
                </a:cubicBezTo>
                <a:cubicBezTo>
                  <a:pt x="12357" y="21600"/>
                  <a:pt x="14875" y="20543"/>
                  <a:pt x="16796" y="18434"/>
                </a:cubicBezTo>
                <a:cubicBezTo>
                  <a:pt x="20639" y="14217"/>
                  <a:pt x="20639" y="7379"/>
                  <a:pt x="16796" y="3161"/>
                </a:cubicBezTo>
                <a:cubicBezTo>
                  <a:pt x="14875" y="1053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title"/>
          </p:nvPr>
        </p:nvSpPr>
        <p:spPr>
          <a:xfrm>
            <a:off x="1587500" y="260350"/>
            <a:ext cx="10464800" cy="23495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HanziPen TC Regular"/>
                <a:ea typeface="HanziPen TC Regular"/>
                <a:cs typeface="HanziPen TC Regular"/>
                <a:sym typeface="HanziPen TC Regular"/>
              </a:defRPr>
            </a:lvl1pPr>
          </a:lstStyle>
          <a:p>
            <a:pPr/>
            <a:r>
              <a:t>我遇到的困難</a:t>
            </a:r>
          </a:p>
        </p:txBody>
      </p:sp>
      <p:sp>
        <p:nvSpPr>
          <p:cNvPr id="237" name="Shape 237"/>
          <p:cNvSpPr/>
          <p:nvPr/>
        </p:nvSpPr>
        <p:spPr>
          <a:xfrm>
            <a:off x="1001447" y="2574418"/>
            <a:ext cx="6351772" cy="5112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457200">
              <a:spcBef>
                <a:spcPts val="1700"/>
              </a:spcBef>
              <a:defRPr sz="3200">
                <a:solidFill>
                  <a:srgbClr val="000000"/>
                </a:solidFill>
                <a:latin typeface="Kaiti TC Regular"/>
                <a:ea typeface="Kaiti TC Regular"/>
                <a:cs typeface="Kaiti TC Regular"/>
                <a:sym typeface="Kaiti TC Regular"/>
              </a:defRPr>
            </a:lvl1pPr>
          </a:lstStyle>
          <a:p>
            <a:pPr/>
            <a:r>
              <a:t>我遇到的困難是建築裝飾中的雕刻有些以人物為主，人物後方有簡單的故事背景，可是沒有人可以回答我很多雕刻的故事名稱和由來，上網也很難找到準確的答案，媽媽建議我，將來閱讀更多民間故事，或是寫信詢問專家，可能可以找到故事正確答案。</a:t>
            </a:r>
          </a:p>
        </p:txBody>
      </p:sp>
      <p:grpSp>
        <p:nvGrpSpPr>
          <p:cNvPr id="240" name="Group 240"/>
          <p:cNvGrpSpPr/>
          <p:nvPr/>
        </p:nvGrpSpPr>
        <p:grpSpPr>
          <a:xfrm>
            <a:off x="9224136" y="5240058"/>
            <a:ext cx="3153366" cy="4196020"/>
            <a:chOff x="0" y="0"/>
            <a:chExt cx="3153364" cy="4196019"/>
          </a:xfrm>
        </p:grpSpPr>
        <p:pic>
          <p:nvPicPr>
            <p:cNvPr id="239" name="IMG_4153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8900" y="50800"/>
              <a:ext cx="2975565" cy="396742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8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153365" cy="4196020"/>
            </a:xfrm>
            <a:prstGeom prst="rect">
              <a:avLst/>
            </a:prstGeom>
            <a:effectLst/>
          </p:spPr>
        </p:pic>
      </p:grpSp>
      <p:grpSp>
        <p:nvGrpSpPr>
          <p:cNvPr id="243" name="Group 243"/>
          <p:cNvGrpSpPr/>
          <p:nvPr/>
        </p:nvGrpSpPr>
        <p:grpSpPr>
          <a:xfrm>
            <a:off x="7350007" y="663061"/>
            <a:ext cx="3306402" cy="4400069"/>
            <a:chOff x="0" y="0"/>
            <a:chExt cx="3306400" cy="4400067"/>
          </a:xfrm>
        </p:grpSpPr>
        <p:pic>
          <p:nvPicPr>
            <p:cNvPr id="242" name="IMG_3975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2749"/>
            <a:stretch>
              <a:fillRect/>
            </a:stretch>
          </p:blipFill>
          <p:spPr>
            <a:xfrm>
              <a:off x="88900" y="165495"/>
              <a:ext cx="3128601" cy="40567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1" name="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3306402" cy="440006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6" name="IMG_419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2700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/>
          <p:nvPr>
            <p:ph type="body" idx="1"/>
          </p:nvPr>
        </p:nvSpPr>
        <p:spPr>
          <a:xfrm>
            <a:off x="1765300" y="6032500"/>
            <a:ext cx="10464800" cy="6032500"/>
          </a:xfrm>
          <a:prstGeom prst="rect">
            <a:avLst/>
          </a:prstGeom>
        </p:spPr>
        <p:txBody>
          <a:bodyPr/>
          <a:lstStyle>
            <a:lvl1pPr marL="864305" indent="-864305">
              <a:lnSpc>
                <a:spcPct val="80000"/>
              </a:lnSpc>
              <a:spcBef>
                <a:spcPts val="0"/>
              </a:spcBef>
              <a:buBlip>
                <a:blip r:embed="rId3"/>
              </a:buBlip>
              <a:defRPr spc="70" sz="7000">
                <a:solidFill>
                  <a:schemeClr val="accent2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Kaiti TC Regular"/>
                <a:ea typeface="Kaiti TC Regular"/>
                <a:cs typeface="Kaiti TC Regular"/>
                <a:sym typeface="Kaiti TC Regular"/>
              </a:defRPr>
            </a:lvl1pPr>
          </a:lstStyle>
          <a:p>
            <a:pPr/>
            <a:r>
              <a:t>報告完畢     謝謝大家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anziPen TC Regular"/>
                <a:ea typeface="HanziPen TC Regular"/>
                <a:cs typeface="HanziPen TC Regular"/>
                <a:sym typeface="HanziPen TC Regular"/>
              </a:defRPr>
            </a:lvl1pPr>
          </a:lstStyle>
          <a:p>
            <a:pPr/>
            <a:r>
              <a:t>蕭家古厝與我</a:t>
            </a:r>
          </a:p>
        </p:txBody>
      </p:sp>
      <p:sp>
        <p:nvSpPr>
          <p:cNvPr id="125" name="Shape 1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457200" indent="0" defTabSz="457200"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  <a:latin typeface="Kaiti TC Regular"/>
                <a:ea typeface="Kaiti TC Regular"/>
                <a:cs typeface="Kaiti TC Regular"/>
                <a:sym typeface="Kaiti TC Regular"/>
              </a:defRPr>
            </a:pPr>
            <a:r>
              <a:t>屏東縣佳冬鄉是爸爸的故鄉，佳冬有座古色古香的蕭家古厝，是台灣目前僅存</a:t>
            </a:r>
            <a:r>
              <a:rPr>
                <a:solidFill>
                  <a:srgbClr val="2D2D2D"/>
                </a:solidFill>
              </a:rPr>
              <a:t>唯一</a:t>
            </a:r>
            <a:r>
              <a:rPr>
                <a:solidFill>
                  <a:srgbClr val="0D1993"/>
                </a:solidFill>
                <a:hlinkClick r:id="rId2" invalidUrl="" action="" tgtFrame="" tooltip="" history="1" highlightClick="0" endSnd="0"/>
              </a:rPr>
              <a:t>客家</a:t>
            </a:r>
            <a:r>
              <a:rPr>
                <a:solidFill>
                  <a:srgbClr val="2D2D2D"/>
                </a:solidFill>
              </a:rPr>
              <a:t>圍龍夥房五堂大屋，已列為三級古蹟，那是</a:t>
            </a:r>
            <a:r>
              <a:t>爸爸外婆（我的曾祖母）的娘家，她從小在那兒長大直到出嫁。我很少回佳冬，也沒見過曾祖母，但對曾祖母成長的地方感到非常好奇，奶奶帶著我們一家四口拜訪舅公，舅公帶著我們參觀每間房間，和奶奶談論小時候在蕭家玩耍的故事，爸媽和妹妹陪著我一起觀察、紀錄古厝的設計，我將古厝美麗的花樣分門別類紀錄，我希望能有更多的人和我一起維護古厝的智慧。</a:t>
            </a:r>
          </a:p>
        </p:txBody>
      </p:sp>
      <p:sp>
        <p:nvSpPr>
          <p:cNvPr id="126" name="Shape 126"/>
          <p:cNvSpPr/>
          <p:nvPr/>
        </p:nvSpPr>
        <p:spPr>
          <a:xfrm>
            <a:off x="463550" y="5664199"/>
            <a:ext cx="571500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spcBef>
                <a:spcPts val="1100"/>
              </a:spcBef>
              <a:defRPr b="1" sz="1800">
                <a:solidFill>
                  <a:srgbClr val="077582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749859" y="2970359"/>
            <a:ext cx="648594" cy="68882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lnSpc>
                <a:spcPct val="90000"/>
              </a:lnSpc>
              <a:defRPr b="1" sz="2400">
                <a:solidFill>
                  <a:srgbClr val="17BCC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pPr>
              <a:defRPr>
                <a:solidFill>
                  <a:srgbClr val="54CDB4"/>
                </a:solidFill>
              </a:defRPr>
            </a:pPr>
            <a:r>
              <a:rPr>
                <a:solidFill>
                  <a:srgbClr val="17BCCF"/>
                </a:solidFill>
              </a:rPr>
              <a:t>1</a:t>
            </a:r>
          </a:p>
        </p:txBody>
      </p:sp>
      <p:sp>
        <p:nvSpPr>
          <p:cNvPr id="129" name="Shape 129"/>
          <p:cNvSpPr/>
          <p:nvPr/>
        </p:nvSpPr>
        <p:spPr>
          <a:xfrm>
            <a:off x="2609466" y="1370086"/>
            <a:ext cx="772072" cy="68882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lnSpc>
                <a:spcPct val="90000"/>
              </a:lnSpc>
              <a:defRPr b="1" sz="2400">
                <a:solidFill>
                  <a:srgbClr val="54CDB4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130" name="Shape 130"/>
          <p:cNvSpPr/>
          <p:nvPr/>
        </p:nvSpPr>
        <p:spPr>
          <a:xfrm>
            <a:off x="9443595" y="3398353"/>
            <a:ext cx="914798" cy="85199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lnSpc>
                <a:spcPct val="90000"/>
              </a:lnSpc>
              <a:defRPr b="1" sz="2400">
                <a:solidFill>
                  <a:srgbClr val="92D277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pPr>
              <a:defRPr>
                <a:solidFill>
                  <a:srgbClr val="54CDB4"/>
                </a:solidFill>
              </a:defRPr>
            </a:pPr>
            <a:r>
              <a:rPr>
                <a:solidFill>
                  <a:srgbClr val="92D277"/>
                </a:solidFill>
              </a:rPr>
              <a:t>3</a:t>
            </a:r>
          </a:p>
        </p:txBody>
      </p:sp>
      <p:pic>
        <p:nvPicPr>
          <p:cNvPr id="131" name="IMG_409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206" y="5933297"/>
            <a:ext cx="2247894" cy="2997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G_398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07352" y="2433597"/>
            <a:ext cx="5190096" cy="6920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G_426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39700" y="6416821"/>
            <a:ext cx="1842869" cy="2457158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3899408" y="1003300"/>
            <a:ext cx="8965185" cy="210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spcBef>
                <a:spcPts val="200"/>
              </a:spcBef>
              <a:defRPr cap="all" sz="3500">
                <a:solidFill>
                  <a:srgbClr val="575757"/>
                </a:solidFill>
                <a:latin typeface="HanziPen TC Bold"/>
                <a:ea typeface="HanziPen TC Bold"/>
                <a:cs typeface="HanziPen TC Bold"/>
                <a:sym typeface="HanziPen TC Bold"/>
              </a:defRPr>
            </a:pPr>
            <a:r>
              <a:t>記憶影像</a:t>
            </a:r>
          </a:p>
          <a:p>
            <a:pPr algn="l" defTabSz="457200">
              <a:spcBef>
                <a:spcPts val="900"/>
              </a:spcBef>
              <a:defRPr sz="3500">
                <a:solidFill>
                  <a:srgbClr val="000000"/>
                </a:solidFill>
                <a:latin typeface="HanziPen TC Regular"/>
                <a:ea typeface="HanziPen TC Regular"/>
                <a:cs typeface="HanziPen TC Regular"/>
                <a:sym typeface="HanziPen TC Regular"/>
              </a:defRPr>
            </a:pPr>
            <a:r>
              <a:t>拍下我觀察到的花樣，蒐集我的花樣資料庫</a:t>
            </a:r>
          </a:p>
        </p:txBody>
      </p:sp>
      <p:sp>
        <p:nvSpPr>
          <p:cNvPr id="135" name="Shape 135"/>
          <p:cNvSpPr/>
          <p:nvPr/>
        </p:nvSpPr>
        <p:spPr>
          <a:xfrm>
            <a:off x="805751" y="3761191"/>
            <a:ext cx="2299403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200"/>
              </a:spcBef>
              <a:defRPr cap="all" sz="2300">
                <a:solidFill>
                  <a:srgbClr val="575757"/>
                </a:solidFill>
                <a:latin typeface="HanziPen TC Bold"/>
                <a:ea typeface="HanziPen TC Bold"/>
                <a:cs typeface="HanziPen TC Bold"/>
                <a:sym typeface="HanziPen TC Bold"/>
              </a:defRPr>
            </a:pPr>
            <a:r>
              <a:t>色彩比對</a:t>
            </a:r>
          </a:p>
          <a:p>
            <a:pPr algn="l" defTabSz="457200">
              <a:spcBef>
                <a:spcPts val="900"/>
              </a:spcBef>
              <a:defRPr sz="2300">
                <a:solidFill>
                  <a:srgbClr val="000000"/>
                </a:solidFill>
                <a:latin typeface="HanziPen TC Regular"/>
                <a:ea typeface="HanziPen TC Regular"/>
                <a:cs typeface="HanziPen TC Regular"/>
                <a:sym typeface="HanziPen TC Regular"/>
              </a:defRPr>
            </a:pPr>
            <a:r>
              <a:t>用色票比對古厝建築各處的結構或圖樣色彩</a:t>
            </a:r>
          </a:p>
        </p:txBody>
      </p:sp>
      <p:sp>
        <p:nvSpPr>
          <p:cNvPr id="136" name="Shape 136"/>
          <p:cNvSpPr/>
          <p:nvPr/>
        </p:nvSpPr>
        <p:spPr>
          <a:xfrm>
            <a:off x="9531289" y="4376547"/>
            <a:ext cx="3520090" cy="191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200"/>
              </a:spcBef>
              <a:defRPr cap="all" sz="4100">
                <a:solidFill>
                  <a:srgbClr val="575757"/>
                </a:solidFill>
                <a:latin typeface="HanziPen TC Bold"/>
                <a:ea typeface="HanziPen TC Bold"/>
                <a:cs typeface="HanziPen TC Bold"/>
                <a:sym typeface="HanziPen TC Bold"/>
              </a:defRPr>
            </a:pPr>
            <a:r>
              <a:t>描繪想像</a:t>
            </a:r>
          </a:p>
          <a:p>
            <a:pPr algn="l" defTabSz="457200">
              <a:spcBef>
                <a:spcPts val="900"/>
              </a:spcBef>
              <a:defRPr sz="3000">
                <a:solidFill>
                  <a:srgbClr val="000000"/>
                </a:solidFill>
                <a:latin typeface="HanziPen TC Regular"/>
                <a:ea typeface="HanziPen TC Regular"/>
                <a:cs typeface="HanziPen TC Regular"/>
                <a:sym typeface="HanziPen TC Regular"/>
              </a:defRPr>
            </a:pPr>
            <a:r>
              <a:t>畫出我喜歡的花樣，加上想像的色彩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" name="Shape 139"/>
          <p:cNvSpPr/>
          <p:nvPr>
            <p:ph type="body" idx="1"/>
          </p:nvPr>
        </p:nvSpPr>
        <p:spPr>
          <a:xfrm>
            <a:off x="1270000" y="2736850"/>
            <a:ext cx="10464800" cy="60325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400">
                <a:latin typeface="HanziPen TC Regular"/>
                <a:ea typeface="HanziPen TC Regular"/>
                <a:cs typeface="HanziPen TC Regular"/>
                <a:sym typeface="HanziPen TC Regular"/>
              </a:defRPr>
            </a:pPr>
            <a:r>
              <a:rPr>
                <a:solidFill>
                  <a:srgbClr val="0C95A5"/>
                </a:solidFill>
              </a:rPr>
              <a:t>紀錄花樣</a:t>
            </a:r>
            <a:endParaRPr>
              <a:solidFill>
                <a:srgbClr val="0C95A5"/>
              </a:solidFill>
            </a:endParaRPr>
          </a:p>
          <a:p>
            <a:pPr marL="0" indent="0">
              <a:buSzTx/>
              <a:buNone/>
              <a:defRPr sz="3400">
                <a:latin typeface="HanziPen TC Regular"/>
                <a:ea typeface="HanziPen TC Regular"/>
                <a:cs typeface="HanziPen TC Regular"/>
                <a:sym typeface="HanziPen TC Regular"/>
              </a:defRPr>
            </a:pPr>
            <a:r>
              <a:rPr>
                <a:latin typeface="Kaiti TC Regular"/>
                <a:ea typeface="Kaiti TC Regular"/>
                <a:cs typeface="Kaiti TC Regular"/>
                <a:sym typeface="Kaiti TC Regular"/>
              </a:rPr>
              <a:t>我利用色卡比對蕭家建築裝飾的各種用色， 把色卡蒐集好之後依色系排列，因此認識了更多色彩名稱，有一種看起來像灰色的色彩名字是淺灰紅橙，讓我印象很深刻。我希望蕭家古厝當時的色彩能讓後代記錄下來，不會因為一次一次的重新整修而忘了原本的色彩設計。</a:t>
            </a:r>
            <a:endParaRPr>
              <a:latin typeface="Kaiti TC Regular"/>
              <a:ea typeface="Kaiti TC Regular"/>
              <a:cs typeface="Kaiti TC Regular"/>
              <a:sym typeface="Kaiti TC Regular"/>
            </a:endParaRPr>
          </a:p>
        </p:txBody>
      </p:sp>
      <p:grpSp>
        <p:nvGrpSpPr>
          <p:cNvPr id="152" name="Group 152"/>
          <p:cNvGrpSpPr/>
          <p:nvPr/>
        </p:nvGrpSpPr>
        <p:grpSpPr>
          <a:xfrm>
            <a:off x="1266013" y="-491074"/>
            <a:ext cx="10091773" cy="3246847"/>
            <a:chOff x="-88900" y="-50800"/>
            <a:chExt cx="10091772" cy="3246846"/>
          </a:xfrm>
        </p:grpSpPr>
        <p:grpSp>
          <p:nvGrpSpPr>
            <p:cNvPr id="142" name="Group 142"/>
            <p:cNvGrpSpPr/>
            <p:nvPr/>
          </p:nvGrpSpPr>
          <p:grpSpPr>
            <a:xfrm>
              <a:off x="5044065" y="-50800"/>
              <a:ext cx="2441486" cy="3246847"/>
              <a:chOff x="0" y="0"/>
              <a:chExt cx="2441484" cy="3246846"/>
            </a:xfrm>
          </p:grpSpPr>
          <p:pic>
            <p:nvPicPr>
              <p:cNvPr id="141" name="IMG_5057.jp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88900" y="50800"/>
                <a:ext cx="2263685" cy="301824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40" name="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2441485" cy="3246847"/>
              </a:xfrm>
              <a:prstGeom prst="rect">
                <a:avLst/>
              </a:prstGeom>
              <a:effectLst/>
            </p:spPr>
          </p:pic>
        </p:grpSp>
        <p:grpSp>
          <p:nvGrpSpPr>
            <p:cNvPr id="145" name="Group 145"/>
            <p:cNvGrpSpPr/>
            <p:nvPr/>
          </p:nvGrpSpPr>
          <p:grpSpPr>
            <a:xfrm>
              <a:off x="-88901" y="-50800"/>
              <a:ext cx="2542176" cy="3246847"/>
              <a:chOff x="0" y="0"/>
              <a:chExt cx="2542174" cy="3246846"/>
            </a:xfrm>
          </p:grpSpPr>
          <p:pic>
            <p:nvPicPr>
              <p:cNvPr id="144" name="IMG_4207.jp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4258"/>
              <a:stretch>
                <a:fillRect/>
              </a:stretch>
            </p:blipFill>
            <p:spPr>
              <a:xfrm>
                <a:off x="88900" y="50800"/>
                <a:ext cx="2364375" cy="301824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43" name="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1" y="0"/>
                <a:ext cx="2542176" cy="3246847"/>
              </a:xfrm>
              <a:prstGeom prst="rect">
                <a:avLst/>
              </a:prstGeom>
              <a:effectLst/>
            </p:spPr>
          </p:pic>
        </p:grpSp>
        <p:grpSp>
          <p:nvGrpSpPr>
            <p:cNvPr id="148" name="Group 148"/>
            <p:cNvGrpSpPr/>
            <p:nvPr/>
          </p:nvGrpSpPr>
          <p:grpSpPr>
            <a:xfrm>
              <a:off x="7561388" y="-50800"/>
              <a:ext cx="2441485" cy="3246847"/>
              <a:chOff x="0" y="0"/>
              <a:chExt cx="2441484" cy="3246846"/>
            </a:xfrm>
          </p:grpSpPr>
          <p:pic>
            <p:nvPicPr>
              <p:cNvPr id="147" name="IMG_5062.jp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88900" y="50800"/>
                <a:ext cx="2263685" cy="301824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46" name="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2441485" cy="3246847"/>
              </a:xfrm>
              <a:prstGeom prst="rect">
                <a:avLst/>
              </a:prstGeom>
              <a:effectLst/>
            </p:spPr>
          </p:pic>
        </p:grpSp>
        <p:grpSp>
          <p:nvGrpSpPr>
            <p:cNvPr id="151" name="Group 151"/>
            <p:cNvGrpSpPr/>
            <p:nvPr/>
          </p:nvGrpSpPr>
          <p:grpSpPr>
            <a:xfrm>
              <a:off x="2529111" y="-47642"/>
              <a:ext cx="2439117" cy="3243688"/>
              <a:chOff x="0" y="0"/>
              <a:chExt cx="2439115" cy="3243687"/>
            </a:xfrm>
          </p:grpSpPr>
          <p:pic>
            <p:nvPicPr>
              <p:cNvPr id="150" name="IMG_4105.jp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88900" y="50800"/>
                <a:ext cx="2261316" cy="301508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49" name="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2439116" cy="3243688"/>
              </a:xfrm>
              <a:prstGeom prst="rect">
                <a:avLst/>
              </a:prstGeom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730919" y="755649"/>
            <a:ext cx="11644909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>
                <a:solidFill>
                  <a:srgbClr val="93741C"/>
                </a:solidFill>
                <a:latin typeface="Kaiti TC Regular"/>
                <a:ea typeface="Kaiti TC Regular"/>
                <a:cs typeface="Kaiti TC Regular"/>
                <a:sym typeface="Kaiti TC Regular"/>
              </a:defRPr>
            </a:lvl1pPr>
          </a:lstStyle>
          <a:p>
            <a:pPr/>
            <a:r>
              <a:t>我拍了好多古厝的花樣照片，我想像自己是古時候的技師，將印象最深刻的花樣慢慢一筆一筆畫下來，每一張圖案都花了我一天的時間，但是畫完特別有成就感。</a:t>
            </a:r>
          </a:p>
        </p:txBody>
      </p:sp>
      <p:grpSp>
        <p:nvGrpSpPr>
          <p:cNvPr id="176" name="Group 176"/>
          <p:cNvGrpSpPr/>
          <p:nvPr/>
        </p:nvGrpSpPr>
        <p:grpSpPr>
          <a:xfrm>
            <a:off x="584861" y="3349542"/>
            <a:ext cx="12206557" cy="4218106"/>
            <a:chOff x="-88899" y="-50800"/>
            <a:chExt cx="12206556" cy="4218104"/>
          </a:xfrm>
        </p:grpSpPr>
        <p:grpSp>
          <p:nvGrpSpPr>
            <p:cNvPr id="157" name="Group 157"/>
            <p:cNvGrpSpPr/>
            <p:nvPr/>
          </p:nvGrpSpPr>
          <p:grpSpPr>
            <a:xfrm>
              <a:off x="3150031" y="-50800"/>
              <a:ext cx="2944860" cy="1918321"/>
              <a:chOff x="0" y="0"/>
              <a:chExt cx="2944858" cy="1918319"/>
            </a:xfrm>
          </p:grpSpPr>
          <p:pic>
            <p:nvPicPr>
              <p:cNvPr id="156" name="IMG_4525.jp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27100" r="0" b="27100"/>
              <a:stretch>
                <a:fillRect/>
              </a:stretch>
            </p:blipFill>
            <p:spPr>
              <a:xfrm>
                <a:off x="88900" y="50800"/>
                <a:ext cx="2767059" cy="168972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55" name="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-1"/>
                <a:ext cx="2944859" cy="191832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60" name="Group 160"/>
            <p:cNvGrpSpPr/>
            <p:nvPr/>
          </p:nvGrpSpPr>
          <p:grpSpPr>
            <a:xfrm>
              <a:off x="3062499" y="2126922"/>
              <a:ext cx="3119924" cy="2025225"/>
              <a:chOff x="0" y="0"/>
              <a:chExt cx="3119922" cy="2025224"/>
            </a:xfrm>
          </p:grpSpPr>
          <p:pic>
            <p:nvPicPr>
              <p:cNvPr id="159" name="IMG_4628.jp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9271" r="0" b="9271"/>
              <a:stretch>
                <a:fillRect/>
              </a:stretch>
            </p:blipFill>
            <p:spPr>
              <a:xfrm>
                <a:off x="88900" y="50800"/>
                <a:ext cx="2942123" cy="1796625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58" name="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1" y="0"/>
                <a:ext cx="3119924" cy="2025225"/>
              </a:xfrm>
              <a:prstGeom prst="rect">
                <a:avLst/>
              </a:prstGeom>
              <a:effectLst/>
            </p:spPr>
          </p:pic>
        </p:grpSp>
        <p:grpSp>
          <p:nvGrpSpPr>
            <p:cNvPr id="163" name="Group 163"/>
            <p:cNvGrpSpPr/>
            <p:nvPr/>
          </p:nvGrpSpPr>
          <p:grpSpPr>
            <a:xfrm>
              <a:off x="6283310" y="-50801"/>
              <a:ext cx="2944859" cy="1918321"/>
              <a:chOff x="0" y="0"/>
              <a:chExt cx="2944858" cy="1918319"/>
            </a:xfrm>
          </p:grpSpPr>
          <p:pic>
            <p:nvPicPr>
              <p:cNvPr id="162" name="IMG_4261.jp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27100" r="0" b="27100"/>
              <a:stretch>
                <a:fillRect/>
              </a:stretch>
            </p:blipFill>
            <p:spPr>
              <a:xfrm>
                <a:off x="88900" y="50800"/>
                <a:ext cx="2767059" cy="168972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61" name="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-1"/>
                <a:ext cx="2944859" cy="191832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66" name="Group 166"/>
            <p:cNvGrpSpPr/>
            <p:nvPr/>
          </p:nvGrpSpPr>
          <p:grpSpPr>
            <a:xfrm>
              <a:off x="-88900" y="-50800"/>
              <a:ext cx="2967389" cy="1798358"/>
              <a:chOff x="0" y="0"/>
              <a:chExt cx="2967388" cy="1798356"/>
            </a:xfrm>
          </p:grpSpPr>
          <p:pic>
            <p:nvPicPr>
              <p:cNvPr id="165" name="IMG_4245.jp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88900" y="50800"/>
                <a:ext cx="2789589" cy="156975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64" name="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2967389" cy="1798357"/>
              </a:xfrm>
              <a:prstGeom prst="rect">
                <a:avLst/>
              </a:prstGeom>
              <a:effectLst/>
            </p:spPr>
          </p:pic>
        </p:grpSp>
        <p:grpSp>
          <p:nvGrpSpPr>
            <p:cNvPr id="169" name="Group 169"/>
            <p:cNvGrpSpPr/>
            <p:nvPr/>
          </p:nvGrpSpPr>
          <p:grpSpPr>
            <a:xfrm>
              <a:off x="-88900" y="2024465"/>
              <a:ext cx="2967389" cy="2142840"/>
              <a:chOff x="0" y="0"/>
              <a:chExt cx="2967388" cy="2142839"/>
            </a:xfrm>
          </p:grpSpPr>
          <p:pic>
            <p:nvPicPr>
              <p:cNvPr id="168" name="IMG_4255.jp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8505" r="0" b="0"/>
              <a:stretch>
                <a:fillRect/>
              </a:stretch>
            </p:blipFill>
            <p:spPr>
              <a:xfrm>
                <a:off x="88900" y="50799"/>
                <a:ext cx="2789589" cy="1914241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67" name=""/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-1"/>
                <a:ext cx="2967389" cy="214284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72" name="Group 172"/>
            <p:cNvGrpSpPr/>
            <p:nvPr/>
          </p:nvGrpSpPr>
          <p:grpSpPr>
            <a:xfrm>
              <a:off x="9350237" y="-50800"/>
              <a:ext cx="2767420" cy="4039335"/>
              <a:chOff x="0" y="0"/>
              <a:chExt cx="2767419" cy="4039334"/>
            </a:xfrm>
          </p:grpSpPr>
          <p:pic>
            <p:nvPicPr>
              <p:cNvPr id="171" name="IMG_4262.jp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9392" t="0" r="0" b="0"/>
              <a:stretch>
                <a:fillRect/>
              </a:stretch>
            </p:blipFill>
            <p:spPr>
              <a:xfrm>
                <a:off x="88900" y="50800"/>
                <a:ext cx="2589619" cy="3810735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70" name=""/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0"/>
                <a:ext cx="2767420" cy="4039335"/>
              </a:xfrm>
              <a:prstGeom prst="rect">
                <a:avLst/>
              </a:prstGeom>
              <a:effectLst/>
            </p:spPr>
          </p:pic>
        </p:grpSp>
        <p:grpSp>
          <p:nvGrpSpPr>
            <p:cNvPr id="175" name="Group 175"/>
            <p:cNvGrpSpPr/>
            <p:nvPr/>
          </p:nvGrpSpPr>
          <p:grpSpPr>
            <a:xfrm>
              <a:off x="6387436" y="1904502"/>
              <a:ext cx="2736607" cy="2247644"/>
              <a:chOff x="0" y="0"/>
              <a:chExt cx="2736606" cy="2247643"/>
            </a:xfrm>
          </p:grpSpPr>
          <p:pic>
            <p:nvPicPr>
              <p:cNvPr id="174" name="IMG_4315.jp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5232" t="4569" r="825" b="39835"/>
              <a:stretch>
                <a:fillRect/>
              </a:stretch>
            </p:blipFill>
            <p:spPr>
              <a:xfrm>
                <a:off x="88900" y="50800"/>
                <a:ext cx="2558807" cy="2019044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73" name=""/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-1" y="0"/>
                <a:ext cx="2736608" cy="2247644"/>
              </a:xfrm>
              <a:prstGeom prst="rect">
                <a:avLst/>
              </a:prstGeom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181" name="Group 181"/>
          <p:cNvGrpSpPr/>
          <p:nvPr/>
        </p:nvGrpSpPr>
        <p:grpSpPr>
          <a:xfrm>
            <a:off x="590273" y="918656"/>
            <a:ext cx="5283299" cy="3346303"/>
            <a:chOff x="0" y="0"/>
            <a:chExt cx="5283297" cy="3346301"/>
          </a:xfrm>
        </p:grpSpPr>
        <p:pic>
          <p:nvPicPr>
            <p:cNvPr id="180" name="IMG_4338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7100" r="0" b="27100"/>
            <a:stretch>
              <a:fillRect/>
            </a:stretch>
          </p:blipFill>
          <p:spPr>
            <a:xfrm>
              <a:off x="88900" y="50800"/>
              <a:ext cx="5105498" cy="31177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9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283298" cy="3346303"/>
            </a:xfrm>
            <a:prstGeom prst="rect">
              <a:avLst/>
            </a:prstGeom>
            <a:effectLst/>
          </p:spPr>
        </p:pic>
      </p:grpSp>
      <p:grpSp>
        <p:nvGrpSpPr>
          <p:cNvPr id="184" name="Group 184"/>
          <p:cNvGrpSpPr/>
          <p:nvPr/>
        </p:nvGrpSpPr>
        <p:grpSpPr>
          <a:xfrm>
            <a:off x="565578" y="5032987"/>
            <a:ext cx="5283298" cy="4055997"/>
            <a:chOff x="0" y="0"/>
            <a:chExt cx="5283297" cy="4055995"/>
          </a:xfrm>
        </p:grpSpPr>
        <p:pic>
          <p:nvPicPr>
            <p:cNvPr id="183" name="28830352-49D8-44B1-8F59-1A0815A8F685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7456" r="0" b="0"/>
            <a:stretch>
              <a:fillRect/>
            </a:stretch>
          </p:blipFill>
          <p:spPr>
            <a:xfrm>
              <a:off x="88900" y="50800"/>
              <a:ext cx="5105498" cy="35420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2" name="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5283299" cy="4055996"/>
            </a:xfrm>
            <a:prstGeom prst="rect">
              <a:avLst/>
            </a:prstGeom>
            <a:effectLst/>
          </p:spPr>
        </p:pic>
      </p:grpSp>
      <p:grpSp>
        <p:nvGrpSpPr>
          <p:cNvPr id="187" name="Group 187"/>
          <p:cNvGrpSpPr/>
          <p:nvPr/>
        </p:nvGrpSpPr>
        <p:grpSpPr>
          <a:xfrm>
            <a:off x="6256003" y="4972364"/>
            <a:ext cx="3083704" cy="4177242"/>
            <a:chOff x="0" y="0"/>
            <a:chExt cx="3083703" cy="4177240"/>
          </a:xfrm>
        </p:grpSpPr>
        <p:pic>
          <p:nvPicPr>
            <p:cNvPr id="186" name="F3F70A42-4C47-4D31-A985-486E7DF40D77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8900" y="50800"/>
              <a:ext cx="2905904" cy="394864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5" name="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083704" cy="4177241"/>
            </a:xfrm>
            <a:prstGeom prst="rect">
              <a:avLst/>
            </a:prstGeom>
            <a:effectLst/>
          </p:spPr>
        </p:pic>
      </p:grpSp>
      <p:grpSp>
        <p:nvGrpSpPr>
          <p:cNvPr id="190" name="Group 190"/>
          <p:cNvGrpSpPr/>
          <p:nvPr/>
        </p:nvGrpSpPr>
        <p:grpSpPr>
          <a:xfrm>
            <a:off x="9598519" y="227051"/>
            <a:ext cx="2884818" cy="4261472"/>
            <a:chOff x="0" y="0"/>
            <a:chExt cx="2884817" cy="4261471"/>
          </a:xfrm>
        </p:grpSpPr>
        <p:pic>
          <p:nvPicPr>
            <p:cNvPr id="189" name="B6745101-6BAC-4B27-92B6-9B79B690F2A5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7843" t="5793" r="7843" b="0"/>
            <a:stretch>
              <a:fillRect/>
            </a:stretch>
          </p:blipFill>
          <p:spPr>
            <a:xfrm>
              <a:off x="88900" y="50799"/>
              <a:ext cx="2707018" cy="40328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8" name="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0"/>
              <a:ext cx="2884819" cy="4261472"/>
            </a:xfrm>
            <a:prstGeom prst="rect">
              <a:avLst/>
            </a:prstGeom>
            <a:effectLst/>
          </p:spPr>
        </p:pic>
      </p:grpSp>
      <p:grpSp>
        <p:nvGrpSpPr>
          <p:cNvPr id="193" name="Group 193"/>
          <p:cNvGrpSpPr/>
          <p:nvPr/>
        </p:nvGrpSpPr>
        <p:grpSpPr>
          <a:xfrm>
            <a:off x="9560163" y="4930249"/>
            <a:ext cx="2961531" cy="4261472"/>
            <a:chOff x="0" y="0"/>
            <a:chExt cx="2961529" cy="4261471"/>
          </a:xfrm>
        </p:grpSpPr>
        <p:pic>
          <p:nvPicPr>
            <p:cNvPr id="192" name="IMG_5063.jp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27000" y="88900"/>
              <a:ext cx="2707530" cy="39312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1" name="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2961530" cy="4261472"/>
            </a:xfrm>
            <a:prstGeom prst="rect">
              <a:avLst/>
            </a:prstGeom>
            <a:effectLst/>
          </p:spPr>
        </p:pic>
      </p:grpSp>
      <p:grpSp>
        <p:nvGrpSpPr>
          <p:cNvPr id="196" name="Group 196"/>
          <p:cNvGrpSpPr/>
          <p:nvPr/>
        </p:nvGrpSpPr>
        <p:grpSpPr>
          <a:xfrm>
            <a:off x="6243994" y="349800"/>
            <a:ext cx="3107721" cy="4261472"/>
            <a:chOff x="0" y="0"/>
            <a:chExt cx="3107720" cy="4261471"/>
          </a:xfrm>
        </p:grpSpPr>
        <p:pic>
          <p:nvPicPr>
            <p:cNvPr id="195" name="IMG_5131-filtered.jpe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3212" t="0" r="0" b="0"/>
            <a:stretch>
              <a:fillRect/>
            </a:stretch>
          </p:blipFill>
          <p:spPr>
            <a:xfrm>
              <a:off x="127000" y="88900"/>
              <a:ext cx="2853721" cy="39312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4" name="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-1"/>
              <a:ext cx="3107721" cy="426147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9" name="Shape 19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200" name="IMG_413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3500" y="469900"/>
            <a:ext cx="10972800" cy="822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HanziPen TC Regular"/>
                <a:ea typeface="HanziPen TC Regular"/>
                <a:cs typeface="HanziPen TC Regular"/>
                <a:sym typeface="HanziPen TC Regular"/>
              </a:defRPr>
            </a:lvl1pPr>
          </a:lstStyle>
          <a:p>
            <a:pPr/>
            <a:r>
              <a:t>牆面有佳句傳承家族智慧</a:t>
            </a:r>
          </a:p>
        </p:txBody>
      </p:sp>
      <p:sp>
        <p:nvSpPr>
          <p:cNvPr id="203" name="Shape 203"/>
          <p:cNvSpPr/>
          <p:nvPr>
            <p:ph type="body" sz="half" idx="1"/>
          </p:nvPr>
        </p:nvSpPr>
        <p:spPr>
          <a:xfrm>
            <a:off x="1587500" y="2565747"/>
            <a:ext cx="4233665" cy="6197253"/>
          </a:xfrm>
          <a:prstGeom prst="rect">
            <a:avLst/>
          </a:prstGeom>
        </p:spPr>
        <p:txBody>
          <a:bodyPr/>
          <a:lstStyle/>
          <a:p>
            <a:pPr marL="0" indent="0" defTabSz="443484">
              <a:lnSpc>
                <a:spcPct val="80000"/>
              </a:lnSpc>
              <a:spcBef>
                <a:spcPts val="1000"/>
              </a:spcBef>
              <a:buSzTx/>
              <a:buNone/>
              <a:defRPr sz="3783">
                <a:solidFill>
                  <a:srgbClr val="077582"/>
                </a:solidFill>
                <a:latin typeface="Kaiti TC Bold"/>
                <a:ea typeface="Kaiti TC Bold"/>
                <a:cs typeface="Kaiti TC Bold"/>
                <a:sym typeface="Kaiti TC Bold"/>
              </a:defRPr>
            </a:pPr>
          </a:p>
          <a:p>
            <a:pPr marL="0" marR="443484" indent="0" defTabSz="443484">
              <a:spcBef>
                <a:spcPts val="0"/>
              </a:spcBef>
              <a:buSzTx/>
              <a:buNone/>
              <a:defRPr sz="3783">
                <a:solidFill>
                  <a:srgbClr val="000000"/>
                </a:solidFill>
                <a:latin typeface="Kaiti TC Regular"/>
                <a:ea typeface="Kaiti TC Regular"/>
                <a:cs typeface="Kaiti TC Regular"/>
                <a:sym typeface="Kaiti TC Regular"/>
              </a:defRPr>
            </a:pPr>
            <a:r>
              <a:t>蕭家古厝各個廳堂牆上都書法字，寫著做人處事的道理，也有描述自然的詞句當做祝福，有些詞彙和句子簡單易懂，讓我印象深刻。</a:t>
            </a:r>
          </a:p>
        </p:txBody>
      </p:sp>
      <p:sp>
        <p:nvSpPr>
          <p:cNvPr id="204" name="Shape 204"/>
          <p:cNvSpPr/>
          <p:nvPr/>
        </p:nvSpPr>
        <p:spPr>
          <a:xfrm>
            <a:off x="5918744" y="2430789"/>
            <a:ext cx="5804797" cy="6644622"/>
          </a:xfrm>
          <a:prstGeom prst="rect">
            <a:avLst/>
          </a:prstGeom>
          <a:solidFill>
            <a:srgbClr val="84AB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 defTabSz="457200">
              <a:defRPr sz="2500">
                <a:solidFill>
                  <a:srgbClr val="463442"/>
                </a:solidFill>
                <a:latin typeface="Kaiti TC Regular"/>
                <a:ea typeface="Kaiti TC Regular"/>
                <a:cs typeface="Kaiti TC Regular"/>
                <a:sym typeface="Kaiti TC Regular"/>
              </a:defRPr>
            </a:pPr>
            <a:r>
              <a:t>待人處事的詞句</a:t>
            </a:r>
          </a:p>
          <a:p>
            <a:pPr algn="l" defTabSz="457200">
              <a:defRPr sz="2500">
                <a:solidFill>
                  <a:srgbClr val="463442"/>
                </a:solidFill>
                <a:latin typeface="Kaiti TC Regular"/>
                <a:ea typeface="Kaiti TC Regular"/>
                <a:cs typeface="Kaiti TC Regular"/>
                <a:sym typeface="Kaiti TC Regular"/>
              </a:defRPr>
            </a:pPr>
            <a:r>
              <a:t>＊入孝，出弟</a:t>
            </a:r>
          </a:p>
          <a:p>
            <a:pPr algn="l" defTabSz="457200">
              <a:defRPr sz="2500">
                <a:solidFill>
                  <a:srgbClr val="463442"/>
                </a:solidFill>
                <a:latin typeface="Kaiti TC Regular"/>
                <a:ea typeface="Kaiti TC Regular"/>
                <a:cs typeface="Kaiti TC Regular"/>
                <a:sym typeface="Kaiti TC Regular"/>
              </a:defRPr>
            </a:pPr>
            <a:r>
              <a:t>＊為善最樂，</a:t>
            </a:r>
          </a:p>
          <a:p>
            <a:pPr algn="l" defTabSz="457200">
              <a:defRPr sz="2500">
                <a:solidFill>
                  <a:srgbClr val="463442"/>
                </a:solidFill>
                <a:latin typeface="Kaiti TC Regular"/>
                <a:ea typeface="Kaiti TC Regular"/>
                <a:cs typeface="Kaiti TC Regular"/>
                <a:sym typeface="Kaiti TC Regular"/>
              </a:defRPr>
            </a:pPr>
            <a:r>
              <a:t>＊積德當先</a:t>
            </a:r>
          </a:p>
          <a:p>
            <a:pPr algn="l" defTabSz="457200">
              <a:defRPr sz="2500">
                <a:solidFill>
                  <a:srgbClr val="463442"/>
                </a:solidFill>
                <a:latin typeface="Kaiti TC Regular"/>
                <a:ea typeface="Kaiti TC Regular"/>
                <a:cs typeface="Kaiti TC Regular"/>
                <a:sym typeface="Kaiti TC Regular"/>
              </a:defRPr>
            </a:pPr>
            <a:r>
              <a:t>＊詩書教子孫，忠孝傳家國。</a:t>
            </a:r>
          </a:p>
          <a:p>
            <a:pPr algn="l" defTabSz="457200">
              <a:defRPr sz="2500">
                <a:solidFill>
                  <a:srgbClr val="463442"/>
                </a:solidFill>
                <a:latin typeface="Kaiti TC Regular"/>
                <a:ea typeface="Kaiti TC Regular"/>
                <a:cs typeface="Kaiti TC Regular"/>
                <a:sym typeface="Kaiti TC Regular"/>
              </a:defRPr>
            </a:pPr>
            <a:r>
              <a:t>＊世事讓三分天寬地闊，</a:t>
            </a:r>
          </a:p>
          <a:p>
            <a:pPr algn="l" defTabSz="457200">
              <a:defRPr sz="2500">
                <a:solidFill>
                  <a:srgbClr val="463442"/>
                </a:solidFill>
                <a:latin typeface="Kaiti TC Regular"/>
                <a:ea typeface="Kaiti TC Regular"/>
                <a:cs typeface="Kaiti TC Regular"/>
                <a:sym typeface="Kaiti TC Regular"/>
              </a:defRPr>
            </a:pPr>
            <a:r>
              <a:t>    心田留一點子種孫耕。</a:t>
            </a:r>
          </a:p>
          <a:p>
            <a:pPr algn="l" defTabSz="457200">
              <a:defRPr sz="2500">
                <a:solidFill>
                  <a:srgbClr val="463442"/>
                </a:solidFill>
                <a:latin typeface="Kaiti TC Regular"/>
                <a:ea typeface="Kaiti TC Regular"/>
                <a:cs typeface="Kaiti TC Regular"/>
                <a:sym typeface="Kaiti TC Regular"/>
              </a:defRPr>
            </a:pPr>
          </a:p>
          <a:p>
            <a:pPr algn="l" defTabSz="457200">
              <a:defRPr sz="2500">
                <a:solidFill>
                  <a:srgbClr val="463442"/>
                </a:solidFill>
                <a:latin typeface="Kaiti TC Regular"/>
                <a:ea typeface="Kaiti TC Regular"/>
                <a:cs typeface="Kaiti TC Regular"/>
                <a:sym typeface="Kaiti TC Regular"/>
              </a:defRPr>
            </a:pPr>
            <a:r>
              <a:t>描寫自然的詞句</a:t>
            </a:r>
          </a:p>
          <a:p>
            <a:pPr algn="l" defTabSz="457200">
              <a:defRPr sz="2500">
                <a:solidFill>
                  <a:srgbClr val="463442"/>
                </a:solidFill>
                <a:latin typeface="Kaiti TC Regular"/>
                <a:ea typeface="Kaiti TC Regular"/>
                <a:cs typeface="Kaiti TC Regular"/>
                <a:sym typeface="Kaiti TC Regular"/>
              </a:defRPr>
            </a:pPr>
            <a:r>
              <a:t>＊竹苞松茂，</a:t>
            </a:r>
          </a:p>
          <a:p>
            <a:pPr algn="l" defTabSz="457200">
              <a:defRPr sz="2500">
                <a:solidFill>
                  <a:srgbClr val="463442"/>
                </a:solidFill>
                <a:latin typeface="Kaiti TC Regular"/>
                <a:ea typeface="Kaiti TC Regular"/>
                <a:cs typeface="Kaiti TC Regular"/>
                <a:sym typeface="Kaiti TC Regular"/>
              </a:defRPr>
            </a:pPr>
            <a:r>
              <a:t>＊旭日和風</a:t>
            </a:r>
          </a:p>
          <a:p>
            <a:pPr algn="l" defTabSz="457200">
              <a:defRPr sz="2500">
                <a:solidFill>
                  <a:srgbClr val="463442"/>
                </a:solidFill>
                <a:latin typeface="Kaiti TC Regular"/>
                <a:ea typeface="Kaiti TC Regular"/>
                <a:cs typeface="Kaiti TC Regular"/>
                <a:sym typeface="Kaiti TC Regular"/>
              </a:defRPr>
            </a:pPr>
            <a:r>
              <a:t>＊景星雲慶</a:t>
            </a:r>
          </a:p>
          <a:p>
            <a:pPr algn="l" defTabSz="457200">
              <a:defRPr sz="2500">
                <a:solidFill>
                  <a:srgbClr val="463442"/>
                </a:solidFill>
                <a:latin typeface="Kaiti TC Regular"/>
                <a:ea typeface="Kaiti TC Regular"/>
                <a:cs typeface="Kaiti TC Regular"/>
                <a:sym typeface="Kaiti TC Regular"/>
              </a:defRPr>
            </a:pPr>
            <a:r>
              <a:t>＊萬物靜觀皆自得，</a:t>
            </a:r>
          </a:p>
          <a:p>
            <a:pPr algn="l" defTabSz="457200">
              <a:defRPr sz="2500">
                <a:solidFill>
                  <a:srgbClr val="463442"/>
                </a:solidFill>
                <a:latin typeface="Kaiti TC Regular"/>
                <a:ea typeface="Kaiti TC Regular"/>
                <a:cs typeface="Kaiti TC Regular"/>
                <a:sym typeface="Kaiti TC Regular"/>
              </a:defRPr>
            </a:pPr>
            <a:r>
              <a:t>    四時佳景與人同。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hape 20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grpSp>
        <p:nvGrpSpPr>
          <p:cNvPr id="210" name="Group 210"/>
          <p:cNvGrpSpPr/>
          <p:nvPr/>
        </p:nvGrpSpPr>
        <p:grpSpPr>
          <a:xfrm>
            <a:off x="1313619" y="216212"/>
            <a:ext cx="3175365" cy="4225353"/>
            <a:chOff x="0" y="0"/>
            <a:chExt cx="3175364" cy="4225352"/>
          </a:xfrm>
        </p:grpSpPr>
        <p:pic>
          <p:nvPicPr>
            <p:cNvPr id="209" name="IMG_410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8900" y="50800"/>
              <a:ext cx="2997565" cy="39967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8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175365" cy="4225353"/>
            </a:xfrm>
            <a:prstGeom prst="rect">
              <a:avLst/>
            </a:prstGeom>
            <a:effectLst/>
          </p:spPr>
        </p:pic>
      </p:grpSp>
      <p:grpSp>
        <p:nvGrpSpPr>
          <p:cNvPr id="213" name="Group 213"/>
          <p:cNvGrpSpPr/>
          <p:nvPr/>
        </p:nvGrpSpPr>
        <p:grpSpPr>
          <a:xfrm>
            <a:off x="8043426" y="4662027"/>
            <a:ext cx="4155495" cy="3211870"/>
            <a:chOff x="0" y="0"/>
            <a:chExt cx="4155493" cy="3211869"/>
          </a:xfrm>
        </p:grpSpPr>
        <p:pic>
          <p:nvPicPr>
            <p:cNvPr id="212" name="IMG_3972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8900" y="50800"/>
              <a:ext cx="3977694" cy="298327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1" name="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155494" cy="3211870"/>
            </a:xfrm>
            <a:prstGeom prst="rect">
              <a:avLst/>
            </a:prstGeom>
            <a:effectLst/>
          </p:spPr>
        </p:pic>
      </p:grpSp>
      <p:grpSp>
        <p:nvGrpSpPr>
          <p:cNvPr id="216" name="Group 216"/>
          <p:cNvGrpSpPr/>
          <p:nvPr/>
        </p:nvGrpSpPr>
        <p:grpSpPr>
          <a:xfrm>
            <a:off x="4597244" y="4620661"/>
            <a:ext cx="3175366" cy="4225353"/>
            <a:chOff x="0" y="0"/>
            <a:chExt cx="3175364" cy="4225352"/>
          </a:xfrm>
        </p:grpSpPr>
        <p:pic>
          <p:nvPicPr>
            <p:cNvPr id="215" name="IMG_3986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8900" y="50800"/>
              <a:ext cx="2997565" cy="39967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4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175365" cy="4225353"/>
            </a:xfrm>
            <a:prstGeom prst="rect">
              <a:avLst/>
            </a:prstGeom>
            <a:effectLst/>
          </p:spPr>
        </p:pic>
      </p:grpSp>
      <p:grpSp>
        <p:nvGrpSpPr>
          <p:cNvPr id="219" name="Group 219"/>
          <p:cNvGrpSpPr/>
          <p:nvPr/>
        </p:nvGrpSpPr>
        <p:grpSpPr>
          <a:xfrm>
            <a:off x="1360102" y="4605711"/>
            <a:ext cx="3175365" cy="4225353"/>
            <a:chOff x="0" y="0"/>
            <a:chExt cx="3175364" cy="4225351"/>
          </a:xfrm>
        </p:grpSpPr>
        <p:pic>
          <p:nvPicPr>
            <p:cNvPr id="218" name="IMG_3985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8900" y="50800"/>
              <a:ext cx="2997565" cy="399675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7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175365" cy="4225352"/>
            </a:xfrm>
            <a:prstGeom prst="rect">
              <a:avLst/>
            </a:prstGeom>
            <a:effectLst/>
          </p:spPr>
        </p:pic>
      </p:grpSp>
      <p:grpSp>
        <p:nvGrpSpPr>
          <p:cNvPr id="222" name="Group 222"/>
          <p:cNvGrpSpPr/>
          <p:nvPr/>
        </p:nvGrpSpPr>
        <p:grpSpPr>
          <a:xfrm>
            <a:off x="8101695" y="226139"/>
            <a:ext cx="4155494" cy="3211871"/>
            <a:chOff x="0" y="0"/>
            <a:chExt cx="4155492" cy="3211869"/>
          </a:xfrm>
        </p:grpSpPr>
        <p:pic>
          <p:nvPicPr>
            <p:cNvPr id="221" name="IMG_3966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8900" y="50800"/>
              <a:ext cx="3977693" cy="298327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0" name="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155493" cy="3211870"/>
            </a:xfrm>
            <a:prstGeom prst="rect">
              <a:avLst/>
            </a:prstGeom>
            <a:effectLst/>
          </p:spPr>
        </p:pic>
      </p:grpSp>
      <p:grpSp>
        <p:nvGrpSpPr>
          <p:cNvPr id="225" name="Group 225"/>
          <p:cNvGrpSpPr/>
          <p:nvPr/>
        </p:nvGrpSpPr>
        <p:grpSpPr>
          <a:xfrm>
            <a:off x="4597244" y="213439"/>
            <a:ext cx="3396190" cy="4230899"/>
            <a:chOff x="0" y="0"/>
            <a:chExt cx="3396188" cy="4230897"/>
          </a:xfrm>
        </p:grpSpPr>
        <p:pic>
          <p:nvPicPr>
            <p:cNvPr id="224" name="IMG_3995.jp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6732" r="0" b="0"/>
            <a:stretch>
              <a:fillRect/>
            </a:stretch>
          </p:blipFill>
          <p:spPr>
            <a:xfrm>
              <a:off x="88900" y="50800"/>
              <a:ext cx="3218389" cy="400229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3" name="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1" y="-1"/>
              <a:ext cx="3396190" cy="423089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HardCover">
  <a:themeElements>
    <a:clrScheme name="HardCover">
      <a:dk1>
        <a:srgbClr val="6E603B"/>
      </a:dk1>
      <a:lt1>
        <a:srgbClr val="33446E"/>
      </a:lt1>
      <a:dk2>
        <a:srgbClr val="5C5A52"/>
      </a:dk2>
      <a:lt2>
        <a:srgbClr val="DCDEE0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HardCover">
      <a:majorFont>
        <a:latin typeface="American Typewriter"/>
        <a:ea typeface="American Typewriter"/>
        <a:cs typeface="American Typewriter"/>
      </a:majorFont>
      <a:minorFont>
        <a:latin typeface="American Typewriter"/>
        <a:ea typeface="American Typewriter"/>
        <a:cs typeface="American Typewriter"/>
      </a:minorFont>
    </a:fontScheme>
    <a:fmtScheme name="HardCov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DEF"/>
            </a:solidFill>
            <a:effectLst>
              <a:outerShdw sx="100000" sy="100000" kx="0" ky="0" algn="b" rotWithShape="0" blurRad="25400" dist="12700" dir="16200000">
                <a:srgbClr val="000000">
                  <a:alpha val="40000"/>
                </a:srgbClr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2">
              <a:satOff val="-3676"/>
              <a:lumOff val="-121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E603B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ardCover">
  <a:themeElements>
    <a:clrScheme name="HardCover">
      <a:dk1>
        <a:srgbClr val="000000"/>
      </a:dk1>
      <a:lt1>
        <a:srgbClr val="FFFFFF"/>
      </a:lt1>
      <a:dk2>
        <a:srgbClr val="5C5A52"/>
      </a:dk2>
      <a:lt2>
        <a:srgbClr val="DCDEE0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HardCover">
      <a:majorFont>
        <a:latin typeface="American Typewriter"/>
        <a:ea typeface="American Typewriter"/>
        <a:cs typeface="American Typewriter"/>
      </a:majorFont>
      <a:minorFont>
        <a:latin typeface="American Typewriter"/>
        <a:ea typeface="American Typewriter"/>
        <a:cs typeface="American Typewriter"/>
      </a:minorFont>
    </a:fontScheme>
    <a:fmtScheme name="HardCov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DEF"/>
            </a:solidFill>
            <a:effectLst>
              <a:outerShdw sx="100000" sy="100000" kx="0" ky="0" algn="b" rotWithShape="0" blurRad="25400" dist="12700" dir="16200000">
                <a:srgbClr val="000000">
                  <a:alpha val="40000"/>
                </a:srgbClr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2">
              <a:satOff val="-3676"/>
              <a:lumOff val="-121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E603B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