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306" r:id="rId6"/>
    <p:sldId id="309" r:id="rId7"/>
    <p:sldId id="314" r:id="rId8"/>
    <p:sldId id="302" r:id="rId9"/>
    <p:sldId id="319" r:id="rId10"/>
    <p:sldId id="321" r:id="rId11"/>
    <p:sldId id="322" r:id="rId12"/>
    <p:sldId id="351" r:id="rId13"/>
    <p:sldId id="352" r:id="rId14"/>
    <p:sldId id="354" r:id="rId15"/>
    <p:sldId id="355" r:id="rId16"/>
    <p:sldId id="356" r:id="rId17"/>
    <p:sldId id="357" r:id="rId18"/>
    <p:sldId id="358" r:id="rId19"/>
    <p:sldId id="331" r:id="rId20"/>
    <p:sldId id="342" r:id="rId21"/>
    <p:sldId id="343" r:id="rId22"/>
    <p:sldId id="340" r:id="rId23"/>
    <p:sldId id="341" r:id="rId24"/>
    <p:sldId id="327" r:id="rId25"/>
    <p:sldId id="360" r:id="rId26"/>
    <p:sldId id="311" r:id="rId27"/>
    <p:sldId id="359" r:id="rId28"/>
    <p:sldId id="303" r:id="rId29"/>
    <p:sldId id="298" r:id="rId30"/>
    <p:sldId id="297" r:id="rId31"/>
    <p:sldId id="296" r:id="rId32"/>
    <p:sldId id="294" r:id="rId33"/>
    <p:sldId id="293" r:id="rId34"/>
    <p:sldId id="292" r:id="rId35"/>
    <p:sldId id="291" r:id="rId36"/>
    <p:sldId id="290" r:id="rId37"/>
    <p:sldId id="363" r:id="rId38"/>
    <p:sldId id="299" r:id="rId39"/>
    <p:sldId id="362" r:id="rId40"/>
    <p:sldId id="364" r:id="rId41"/>
    <p:sldId id="305" r:id="rId42"/>
    <p:sldId id="301" r:id="rId4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89258B"/>
    <a:srgbClr val="00FF00"/>
    <a:srgbClr val="F3C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2" autoAdjust="0"/>
    <p:restoredTop sz="94664" autoAdjust="0"/>
  </p:normalViewPr>
  <p:slideViewPr>
    <p:cSldViewPr>
      <p:cViewPr>
        <p:scale>
          <a:sx n="95" d="100"/>
          <a:sy n="95" d="100"/>
        </p:scale>
        <p:origin x="-2238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26642-5C74-4F07-A1C3-0B5B9CCF8149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0808A-CC0C-47A0-879F-419742CE9F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19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0808A-CC0C-47A0-879F-419742CE9F8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04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0808A-CC0C-47A0-879F-419742CE9F8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8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621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738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052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0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94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2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393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38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989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3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1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0B5F1-48BA-4B3C-9C35-2403B8867796}" type="datetimeFigureOut">
              <a:rPr lang="zh-TW" altLang="en-US" smtClean="0"/>
              <a:t>2015/10/2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F335D-97FC-4A1F-85F8-D8F25BF04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40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market.com.tw/blog/65025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market.com.tw/blog/65033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ature.tw/blogs/unature/13166513-bri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youthlt.pixnet.net/blog/post/1670141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" y="-1419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2118097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solidFill>
                  <a:srgbClr val="00B0F0"/>
                </a:solidFill>
                <a:ea typeface="文鼎特黑" pitchFamily="49" charset="-120"/>
              </a:rPr>
              <a:t>到底有多甜</a:t>
            </a:r>
            <a:endParaRPr lang="zh-TW" altLang="en-US" sz="9600" dirty="0">
              <a:solidFill>
                <a:srgbClr val="00B0F0"/>
              </a:solidFill>
              <a:ea typeface="文鼎特黑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FF00"/>
                </a:solidFill>
                <a:ea typeface="文鼎特黑" pitchFamily="49" charset="-120"/>
              </a:rPr>
              <a:t>五年</a:t>
            </a:r>
            <a:r>
              <a:rPr lang="zh-TW" altLang="en-US" sz="4800" dirty="0">
                <a:solidFill>
                  <a:srgbClr val="FFFF00"/>
                </a:solidFill>
                <a:ea typeface="文鼎特黑" pitchFamily="49" charset="-120"/>
              </a:rPr>
              <a:t>忠</a:t>
            </a:r>
            <a:r>
              <a:rPr lang="zh-TW" altLang="en-US" sz="4800" dirty="0" smtClean="0">
                <a:solidFill>
                  <a:srgbClr val="FFFF00"/>
                </a:solidFill>
                <a:ea typeface="文鼎特黑" pitchFamily="49" charset="-120"/>
              </a:rPr>
              <a:t>班 吳文方</a:t>
            </a:r>
            <a:endParaRPr lang="zh-TW" altLang="en-US" sz="4800" dirty="0">
              <a:solidFill>
                <a:srgbClr val="FFFF00"/>
              </a:solidFill>
              <a:ea typeface="文鼎特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380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104.7.15</a:t>
            </a:r>
            <a:r>
              <a:rPr lang="zh-TW" altLang="en-US" sz="5300" dirty="0">
                <a:solidFill>
                  <a:srgbClr val="00B0F0"/>
                </a:solidFill>
                <a:ea typeface="文鼎粗黑" pitchFamily="49" charset="-120"/>
              </a:rPr>
              <a:t>純喫茶</a:t>
            </a:r>
            <a:r>
              <a:rPr lang="en-US" altLang="zh-TW" sz="5300" dirty="0">
                <a:solidFill>
                  <a:srgbClr val="00B0F0"/>
                </a:solidFill>
                <a:ea typeface="文鼎粗黑" pitchFamily="49" charset="-120"/>
              </a:rPr>
              <a:t>(</a:t>
            </a:r>
            <a:r>
              <a:rPr lang="zh-TW" altLang="en-US" sz="5300" dirty="0">
                <a:solidFill>
                  <a:srgbClr val="00B0F0"/>
                </a:solidFill>
                <a:ea typeface="文鼎粗黑" pitchFamily="49" charset="-120"/>
              </a:rPr>
              <a:t>綠茶</a:t>
            </a:r>
            <a:r>
              <a:rPr lang="en-US" altLang="zh-TW" sz="5300" dirty="0">
                <a:solidFill>
                  <a:srgbClr val="00B0F0"/>
                </a:solidFill>
                <a:ea typeface="文鼎粗黑" pitchFamily="49" charset="-120"/>
              </a:rPr>
              <a:t>)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97788" y="1432346"/>
            <a:ext cx="4146212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</a:t>
            </a:r>
            <a:r>
              <a:rPr lang="en-US" altLang="zh-TW" sz="4400" dirty="0" smtClean="0">
                <a:ea typeface="文鼎粗黑" pitchFamily="49" charset="-120"/>
              </a:rPr>
              <a:t>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5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5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    </a:t>
            </a:r>
            <a:r>
              <a:rPr lang="zh-TW" altLang="en-US" sz="3600" dirty="0" smtClean="0">
                <a:ea typeface="文鼎粗黑" pitchFamily="49" charset="-120"/>
              </a:rPr>
              <a:t>無明顯差異</a:t>
            </a:r>
            <a:r>
              <a:rPr lang="zh-TW" altLang="en-US" sz="4400" dirty="0" smtClean="0">
                <a:ea typeface="文鼎粗黑" pitchFamily="49" charset="-120"/>
              </a:rPr>
              <a:t>          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    </a:t>
            </a:r>
            <a:r>
              <a:rPr lang="zh-TW" altLang="en-US" sz="3600" dirty="0">
                <a:ea typeface="文鼎粗黑" pitchFamily="49" charset="-120"/>
              </a:rPr>
              <a:t>有明顯差異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857025" y="2390922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857025" y="3140968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C:\Users\user\Desktop\麥哲倫照片\DSC07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2329882"/>
            <a:ext cx="5616624" cy="42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944724" y="2329882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536" y="4941168"/>
            <a:ext cx="3816424" cy="54006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83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104.7.15</a:t>
            </a:r>
            <a:r>
              <a:rPr lang="zh-TW" altLang="en-US" sz="5300" dirty="0">
                <a:solidFill>
                  <a:srgbClr val="00B0F0"/>
                </a:solidFill>
                <a:ea typeface="文鼎粗黑" pitchFamily="49" charset="-120"/>
              </a:rPr>
              <a:t>光泉冷泡茶</a:t>
            </a:r>
          </a:p>
        </p:txBody>
      </p:sp>
      <p:sp>
        <p:nvSpPr>
          <p:cNvPr id="4" name="矩形 3"/>
          <p:cNvSpPr/>
          <p:nvPr/>
        </p:nvSpPr>
        <p:spPr>
          <a:xfrm>
            <a:off x="5591485" y="2383377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591485" y="3140968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C:\Users\user\Desktop\麥哲倫照片\DSC07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5557" y="4659439"/>
            <a:ext cx="2283146" cy="198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麥哲倫照片\DSC07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" y="2060848"/>
            <a:ext cx="536401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5982" y="4869160"/>
            <a:ext cx="4104456" cy="68407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708064" y="2415440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788024" y="1458834"/>
            <a:ext cx="4146212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TW" altLang="en-US" sz="4400" dirty="0" smtClean="0">
                <a:ea typeface="文鼎粗黑" pitchFamily="49" charset="-120"/>
              </a:rPr>
              <a:t>     </a:t>
            </a:r>
            <a:r>
              <a:rPr lang="en-US" altLang="zh-TW" sz="4400" dirty="0" smtClean="0">
                <a:ea typeface="文鼎粗黑" pitchFamily="49" charset="-120"/>
              </a:rPr>
              <a:t>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0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0</a:t>
            </a:r>
            <a:endParaRPr lang="zh-TW" altLang="en-US" sz="4400" dirty="0" smtClean="0">
              <a:ea typeface="文鼎粗黑" pitchFamily="49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    </a:t>
            </a:r>
            <a:r>
              <a:rPr lang="zh-TW" altLang="en-US" sz="3600" dirty="0" smtClean="0">
                <a:ea typeface="文鼎粗黑" pitchFamily="49" charset="-120"/>
              </a:rPr>
              <a:t>無明顯差異</a:t>
            </a:r>
            <a:r>
              <a:rPr lang="zh-TW" altLang="en-US" sz="4400" dirty="0" smtClean="0">
                <a:ea typeface="文鼎粗黑" pitchFamily="49" charset="-120"/>
              </a:rPr>
              <a:t>          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    </a:t>
            </a:r>
            <a:r>
              <a:rPr lang="zh-TW" altLang="en-US" sz="3600" dirty="0" smtClean="0">
                <a:ea typeface="文鼎粗黑" pitchFamily="49" charset="-120"/>
              </a:rPr>
              <a:t>有明顯差異</a:t>
            </a:r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pPr marL="0" indent="0">
              <a:buFont typeface="Arial" pitchFamily="34" charset="0"/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910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麥哲倫照片\DSC07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18" y="1844824"/>
            <a:ext cx="5219357" cy="44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9663" y="1432346"/>
            <a:ext cx="4519959" cy="5367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ea typeface="文鼎粗黑" pitchFamily="49" charset="-120"/>
              </a:rPr>
              <a:t> 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11.6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11.6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無明顯差異 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有明顯差異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原因</a:t>
            </a:r>
            <a:r>
              <a:rPr lang="en-US" altLang="zh-TW" sz="4400" dirty="0" smtClean="0">
                <a:ea typeface="文鼎粗黑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         </a:t>
            </a:r>
            <a:r>
              <a:rPr lang="en-US" altLang="zh-TW" sz="7200" dirty="0" smtClean="0">
                <a:ea typeface="文鼎粗黑" pitchFamily="49" charset="-120"/>
              </a:rPr>
              <a:t>?</a:t>
            </a:r>
            <a:r>
              <a:rPr lang="zh-TW" altLang="en-US" sz="7200" dirty="0" smtClean="0">
                <a:ea typeface="文鼎粗黑" pitchFamily="49" charset="-120"/>
              </a:rPr>
              <a:t> </a:t>
            </a:r>
            <a:r>
              <a:rPr lang="en-US" altLang="zh-TW" sz="7200" dirty="0" smtClean="0">
                <a:ea typeface="文鼎粗黑" pitchFamily="49" charset="-120"/>
              </a:rPr>
              <a:t>?</a:t>
            </a: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076056" y="2350143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76056" y="3142709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706469" y="4722160"/>
            <a:ext cx="2232248" cy="57904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153861" y="3152073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104.7.15</a:t>
            </a:r>
            <a:r>
              <a:rPr lang="zh-TW" altLang="en-US" sz="5300" dirty="0">
                <a:solidFill>
                  <a:srgbClr val="00B0F0"/>
                </a:solidFill>
                <a:ea typeface="文鼎粗黑" pitchFamily="49" charset="-120"/>
              </a:rPr>
              <a:t>瑞穗鮮乳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66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麥哲倫照片\DSC07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925626"/>
            <a:ext cx="5184575" cy="44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9663" y="1432346"/>
            <a:ext cx="4519959" cy="5367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ea typeface="文鼎粗黑" pitchFamily="49" charset="-120"/>
              </a:rPr>
              <a:t> 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12.4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12.4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無明顯差異 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有明顯差異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原因</a:t>
            </a:r>
            <a:r>
              <a:rPr lang="en-US" altLang="zh-TW" sz="4400" dirty="0" smtClean="0">
                <a:ea typeface="文鼎粗黑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         </a:t>
            </a:r>
            <a:r>
              <a:rPr lang="en-US" altLang="zh-TW" sz="7200" dirty="0" smtClean="0">
                <a:ea typeface="文鼎粗黑" pitchFamily="49" charset="-120"/>
              </a:rPr>
              <a:t>?</a:t>
            </a:r>
            <a:r>
              <a:rPr lang="zh-TW" altLang="en-US" sz="7200" dirty="0" smtClean="0">
                <a:ea typeface="文鼎粗黑" pitchFamily="49" charset="-120"/>
              </a:rPr>
              <a:t> </a:t>
            </a:r>
            <a:r>
              <a:rPr lang="en-US" altLang="zh-TW" sz="7200" dirty="0" smtClean="0">
                <a:ea typeface="文鼎粗黑" pitchFamily="49" charset="-120"/>
              </a:rPr>
              <a:t>?</a:t>
            </a: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076056" y="2350143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76056" y="3142709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39552" y="4437112"/>
            <a:ext cx="3240360" cy="64807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153861" y="3152073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104.7.16</a:t>
            </a:r>
            <a:r>
              <a:rPr lang="zh-TW" altLang="en-US" sz="5300" dirty="0" smtClean="0">
                <a:solidFill>
                  <a:schemeClr val="accent5"/>
                </a:solidFill>
                <a:ea typeface="文鼎粗黑" pitchFamily="49" charset="-120"/>
              </a:rPr>
              <a:t>摩</a:t>
            </a:r>
            <a:r>
              <a:rPr lang="zh-TW" altLang="en-US" sz="5300" dirty="0">
                <a:solidFill>
                  <a:schemeClr val="accent5"/>
                </a:solidFill>
                <a:ea typeface="文鼎粗黑" pitchFamily="49" charset="-120"/>
              </a:rPr>
              <a:t>斯鮮乳</a:t>
            </a:r>
            <a:endParaRPr lang="en-US" altLang="zh-TW" sz="5400" dirty="0">
              <a:solidFill>
                <a:schemeClr val="accent5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16" name="Picture 3" descr="C:\Users\user\Desktop\麥哲倫照片\DSC07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1907704" cy="14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173" y="15224"/>
            <a:ext cx="11230854" cy="694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9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-315415"/>
            <a:ext cx="1306971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9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-509863"/>
            <a:ext cx="14185576" cy="79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475656" y="5085184"/>
            <a:ext cx="6840760" cy="1008112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麥哲倫照片\DSC07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17" y="1887810"/>
            <a:ext cx="5219357" cy="44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9663" y="1432346"/>
            <a:ext cx="4519959" cy="5367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ea typeface="文鼎粗黑" pitchFamily="49" charset="-120"/>
              </a:rPr>
              <a:t> 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11.6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11.6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無明顯差異 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有明顯差異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原因</a:t>
            </a:r>
            <a:r>
              <a:rPr lang="en-US" altLang="zh-TW" sz="4400" dirty="0" smtClean="0">
                <a:ea typeface="文鼎粗黑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有其他大分子 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溶解物 </a:t>
            </a: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3.2+3.7+4.8=11.7</a:t>
            </a:r>
          </a:p>
          <a:p>
            <a:pPr marL="0" indent="0">
              <a:buNone/>
            </a:pP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076056" y="2350143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76056" y="3142709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153861" y="3152073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4211960" y="3933056"/>
            <a:ext cx="720080" cy="576064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211960" y="4797152"/>
            <a:ext cx="720079" cy="282064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104.7.15</a:t>
            </a:r>
            <a:r>
              <a:rPr lang="zh-TW" altLang="en-US" sz="5300" dirty="0">
                <a:solidFill>
                  <a:srgbClr val="00B0F0"/>
                </a:solidFill>
                <a:ea typeface="文鼎粗黑" pitchFamily="49" charset="-120"/>
              </a:rPr>
              <a:t>瑞穗鮮乳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573336" y="3877998"/>
            <a:ext cx="33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V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56830" y="4098147"/>
            <a:ext cx="33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V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573336" y="4733436"/>
            <a:ext cx="33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V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麥哲倫照片\DSC07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925626"/>
            <a:ext cx="5184575" cy="44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9663" y="1432346"/>
            <a:ext cx="4519959" cy="5367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ea typeface="文鼎粗黑" pitchFamily="49" charset="-120"/>
              </a:rPr>
              <a:t> 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12.4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12.4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無明顯差異 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有明顯差異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原因</a:t>
            </a:r>
            <a:r>
              <a:rPr lang="en-US" altLang="zh-TW" sz="4400" dirty="0" smtClean="0">
                <a:ea typeface="文鼎粗黑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有</a:t>
            </a:r>
            <a:r>
              <a:rPr lang="zh-TW" altLang="en-US" sz="4400" dirty="0">
                <a:ea typeface="文鼎粗黑" pitchFamily="49" charset="-120"/>
              </a:rPr>
              <a:t>其他</a:t>
            </a:r>
            <a:r>
              <a:rPr lang="zh-TW" altLang="en-US" sz="4400" dirty="0" smtClean="0">
                <a:ea typeface="文鼎粗黑" pitchFamily="49" charset="-120"/>
              </a:rPr>
              <a:t>大分子 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溶解物 </a:t>
            </a: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3.3+3.7+4.9=11.9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None/>
            </a:pP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076056" y="2350143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76056" y="3142709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153861" y="3152073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843808" y="3162184"/>
            <a:ext cx="1008111" cy="698863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843808" y="4365104"/>
            <a:ext cx="1008111" cy="357056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104.7.16</a:t>
            </a:r>
            <a:r>
              <a:rPr lang="zh-TW" altLang="en-US" sz="5300" dirty="0" smtClean="0">
                <a:solidFill>
                  <a:schemeClr val="accent5"/>
                </a:solidFill>
                <a:ea typeface="文鼎粗黑" pitchFamily="49" charset="-120"/>
              </a:rPr>
              <a:t>摩</a:t>
            </a:r>
            <a:r>
              <a:rPr lang="zh-TW" altLang="en-US" sz="5300" dirty="0">
                <a:solidFill>
                  <a:schemeClr val="accent5"/>
                </a:solidFill>
                <a:ea typeface="文鼎粗黑" pitchFamily="49" charset="-120"/>
              </a:rPr>
              <a:t>斯鮮乳</a:t>
            </a:r>
            <a:endParaRPr lang="en-US" altLang="zh-TW" sz="5400" dirty="0">
              <a:solidFill>
                <a:schemeClr val="accent5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16" name="Picture 3" descr="C:\Users\user\Desktop\麥哲倫照片\DSC07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1907704" cy="14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66712" y="3266690"/>
            <a:ext cx="33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V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01741" y="3511615"/>
            <a:ext cx="33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V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05762" y="4347696"/>
            <a:ext cx="33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V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104.7.18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每朝</a:t>
            </a:r>
            <a:r>
              <a:rPr lang="zh-TW" altLang="en-US" sz="5300" dirty="0">
                <a:solidFill>
                  <a:srgbClr val="00B0F0"/>
                </a:solidFill>
                <a:ea typeface="文鼎粗黑" pitchFamily="49" charset="-120"/>
              </a:rPr>
              <a:t>健康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9663" y="1432346"/>
            <a:ext cx="4519959" cy="5367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ea typeface="文鼎粗黑" pitchFamily="49" charset="-120"/>
              </a:rPr>
              <a:t> 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2.6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2.6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無明顯差異 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</a:t>
            </a:r>
            <a:r>
              <a:rPr lang="zh-TW" altLang="en-US" sz="3600" dirty="0" smtClean="0">
                <a:ea typeface="文鼎粗黑" pitchFamily="49" charset="-120"/>
              </a:rPr>
              <a:t>有明顯差異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原因</a:t>
            </a:r>
            <a:r>
              <a:rPr lang="en-US" altLang="zh-TW" sz="4400" dirty="0" smtClean="0">
                <a:ea typeface="文鼎粗黑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有非糖之大分子 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溶解物 </a:t>
            </a: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0.2+2.4=2.6</a:t>
            </a:r>
          </a:p>
          <a:p>
            <a:pPr marL="0" indent="0">
              <a:buNone/>
            </a:pP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076056" y="2350143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76056" y="3142709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3" descr="C:\Users\user\Desktop\麥哲倫照片\DSC07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297" y="1615584"/>
            <a:ext cx="529832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39552" y="4365104"/>
            <a:ext cx="3096344" cy="86409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153861" y="3152073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627784" y="3433726"/>
            <a:ext cx="1008111" cy="357056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627783" y="4365104"/>
            <a:ext cx="1008111" cy="357056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05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25252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solidFill>
                  <a:srgbClr val="7030A0"/>
                </a:solidFill>
                <a:ea typeface="文鼎新粗黑" pitchFamily="49" charset="-120"/>
              </a:rPr>
              <a:t>完成計畫過程</a:t>
            </a:r>
            <a:endParaRPr lang="zh-TW" altLang="en-US" sz="8000" dirty="0">
              <a:solidFill>
                <a:srgbClr val="7030A0"/>
              </a:solidFill>
              <a:ea typeface="文鼎新粗黑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51720" y="16288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60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60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計畫申請</a:t>
            </a:r>
            <a:endParaRPr lang="en-US" altLang="zh-TW" sz="6000" dirty="0" smtClean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en-US" altLang="zh-TW" sz="60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60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認識糖度計</a:t>
            </a:r>
            <a:endParaRPr lang="en-US" altLang="zh-TW" sz="6000" dirty="0" smtClean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en-US" altLang="zh-TW" sz="60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60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endParaRPr lang="en-US" altLang="zh-TW" sz="6000" dirty="0" smtClean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r>
              <a:rPr lang="en-US" altLang="zh-TW" sz="60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60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心得感想</a:t>
            </a:r>
            <a:endParaRPr lang="en-US" altLang="zh-TW" sz="6000" dirty="0" smtClean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0" indent="0">
              <a:buNone/>
            </a:pPr>
            <a:endParaRPr lang="zh-TW" altLang="en-US" sz="6000" dirty="0">
              <a:ea typeface="文鼎粗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60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104.7.19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雪碧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75256" y="1412776"/>
            <a:ext cx="4168744" cy="5165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ea typeface="文鼎粗黑" pitchFamily="49" charset="-120"/>
              </a:rPr>
              <a:t>   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9.6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9.6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   </a:t>
            </a:r>
            <a:r>
              <a:rPr lang="zh-TW" altLang="en-US" sz="3600" dirty="0" smtClean="0">
                <a:ea typeface="文鼎粗黑" pitchFamily="49" charset="-120"/>
              </a:rPr>
              <a:t>無明顯差異    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    </a:t>
            </a:r>
            <a:r>
              <a:rPr lang="zh-TW" altLang="en-US" sz="3600" dirty="0" smtClean="0">
                <a:ea typeface="文鼎粗黑" pitchFamily="49" charset="-120"/>
              </a:rPr>
              <a:t>有明顯差異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sz="10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7030A0"/>
                </a:solidFill>
                <a:ea typeface="文鼎粗黑" pitchFamily="49" charset="-120"/>
              </a:rPr>
              <a:t>理論測出值是多少</a:t>
            </a:r>
            <a:r>
              <a:rPr lang="en-US" altLang="zh-TW" sz="3600" dirty="0" smtClean="0">
                <a:solidFill>
                  <a:srgbClr val="7030A0"/>
                </a:solidFill>
                <a:ea typeface="文鼎粗黑" pitchFamily="49" charset="-120"/>
              </a:rPr>
              <a:t>?</a:t>
            </a: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  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計算式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30.6/3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=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 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10.2</a:t>
            </a:r>
            <a:r>
              <a:rPr lang="en-US" altLang="zh-TW" sz="4400" dirty="0" smtClean="0">
                <a:ea typeface="文鼎粗黑" pitchFamily="49" charset="-120"/>
              </a:rPr>
              <a:t> 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652120" y="2336474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52120" y="3146850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zh-TW" dirty="0" smtClean="0"/>
          </a:p>
          <a:p>
            <a:pPr algn="ctr"/>
            <a:endParaRPr lang="zh-TW" altLang="en-US" dirty="0"/>
          </a:p>
        </p:txBody>
      </p:sp>
      <p:pic>
        <p:nvPicPr>
          <p:cNvPr id="4098" name="Picture 2" descr="C:\Users\user\Desktop\麥哲倫照片\DSC07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48" y="2322048"/>
            <a:ext cx="4847972" cy="40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724128" y="2322048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5576" y="4293096"/>
            <a:ext cx="2736304" cy="50405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37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104.7.19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茶裏王</a:t>
            </a:r>
            <a:r>
              <a:rPr lang="en-US" altLang="zh-TW" sz="5300" dirty="0" smtClean="0">
                <a:solidFill>
                  <a:srgbClr val="00B0F0"/>
                </a:solidFill>
                <a:ea typeface="文鼎粗黑" pitchFamily="49" charset="-120"/>
              </a:rPr>
              <a:t>(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日式無糖綠茶</a:t>
            </a:r>
            <a:r>
              <a:rPr lang="en-US" altLang="zh-TW" sz="5300" dirty="0" smtClean="0">
                <a:solidFill>
                  <a:srgbClr val="00B0F0"/>
                </a:solidFill>
                <a:ea typeface="文鼎粗黑" pitchFamily="49" charset="-120"/>
              </a:rPr>
              <a:t>)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8103" y="1432346"/>
            <a:ext cx="3662293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ea typeface="文鼎粗黑" pitchFamily="49" charset="-120"/>
              </a:rPr>
              <a:t>A: 0.2  B: 0.2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</a:t>
            </a:r>
            <a:r>
              <a:rPr lang="zh-TW" altLang="en-US" sz="3600" dirty="0" smtClean="0">
                <a:ea typeface="文鼎粗黑" pitchFamily="49" charset="-120"/>
              </a:rPr>
              <a:t>無明顯差異</a:t>
            </a:r>
            <a:r>
              <a:rPr lang="zh-TW" altLang="en-US" sz="4400" dirty="0" smtClean="0">
                <a:ea typeface="文鼎粗黑" pitchFamily="49" charset="-120"/>
              </a:rPr>
              <a:t>          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</a:t>
            </a:r>
            <a:r>
              <a:rPr lang="zh-TW" altLang="en-US" sz="3600" dirty="0" smtClean="0">
                <a:ea typeface="文鼎粗黑" pitchFamily="49" charset="-120"/>
              </a:rPr>
              <a:t>有明顯差異      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7030A0"/>
                </a:solidFill>
                <a:ea typeface="文鼎粗黑" pitchFamily="49" charset="-120"/>
              </a:rPr>
              <a:t>為什麼不為 </a:t>
            </a:r>
            <a:r>
              <a:rPr lang="en-US" altLang="zh-TW" sz="3600" dirty="0" smtClean="0">
                <a:solidFill>
                  <a:srgbClr val="7030A0"/>
                </a:solidFill>
                <a:ea typeface="文鼎粗黑" pitchFamily="49" charset="-120"/>
              </a:rPr>
              <a:t>0</a:t>
            </a:r>
            <a:r>
              <a:rPr lang="zh-TW" altLang="en-US" sz="3600" dirty="0" smtClean="0">
                <a:solidFill>
                  <a:srgbClr val="7030A0"/>
                </a:solidFill>
                <a:ea typeface="文鼎粗黑" pitchFamily="49" charset="-120"/>
              </a:rPr>
              <a:t> </a:t>
            </a:r>
            <a:r>
              <a:rPr lang="en-US" altLang="zh-TW" sz="3600" dirty="0" smtClean="0">
                <a:solidFill>
                  <a:srgbClr val="7030A0"/>
                </a:solidFill>
                <a:ea typeface="文鼎粗黑" pitchFamily="49" charset="-120"/>
              </a:rPr>
              <a:t>?</a:t>
            </a:r>
          </a:p>
          <a:p>
            <a:pPr marL="0" indent="0">
              <a:buNone/>
            </a:pP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因為有少許的茶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溶物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599140" y="2363351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599140" y="3104987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C:\Users\user\Desktop\麥哲倫照片\DSC07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4"/>
            <a:ext cx="5364088" cy="40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724128" y="2390922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31640" y="4869160"/>
            <a:ext cx="3240360" cy="57606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477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104.7.24</a:t>
            </a:r>
            <a:r>
              <a:rPr lang="en-US" altLang="zh-TW" sz="5300" dirty="0" smtClean="0">
                <a:solidFill>
                  <a:srgbClr val="00B0F0"/>
                </a:solidFill>
              </a:rPr>
              <a:t>Citycafe</a:t>
            </a:r>
            <a:r>
              <a:rPr lang="en-US" altLang="zh-TW" sz="5300" dirty="0" smtClean="0">
                <a:solidFill>
                  <a:srgbClr val="00B0F0"/>
                </a:solidFill>
                <a:ea typeface="文鼎粗黑" pitchFamily="49" charset="-120"/>
              </a:rPr>
              <a:t>(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半糖冰拿鐵</a:t>
            </a:r>
            <a:r>
              <a:rPr lang="en-US" altLang="zh-TW" sz="5300" dirty="0" smtClean="0">
                <a:solidFill>
                  <a:srgbClr val="00B0F0"/>
                </a:solidFill>
                <a:ea typeface="文鼎粗黑" pitchFamily="49" charset="-120"/>
              </a:rPr>
              <a:t>)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6146" name="Picture 2" descr="C:\Users\user\Desktop\麥哲倫照片\DSC07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" y="1916832"/>
            <a:ext cx="4714097" cy="401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963516"/>
              </p:ext>
            </p:extLst>
          </p:nvPr>
        </p:nvGraphicFramePr>
        <p:xfrm>
          <a:off x="4932039" y="1600200"/>
          <a:ext cx="41044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7"/>
                <a:gridCol w="1296144"/>
                <a:gridCol w="12241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 smtClean="0"/>
                        <a:t> </a:t>
                      </a:r>
                      <a:r>
                        <a:rPr lang="zh-TW" altLang="en-US" baseline="0" dirty="0" smtClean="0"/>
                        <a:t>糖度計編號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A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未喝前量測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10.4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10.4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喝</a:t>
                      </a:r>
                      <a:r>
                        <a:rPr lang="en-US" altLang="zh-TW" dirty="0" smtClean="0"/>
                        <a:t>05</a:t>
                      </a:r>
                      <a:r>
                        <a:rPr lang="zh-TW" altLang="en-US" dirty="0" smtClean="0"/>
                        <a:t>分鐘後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8.2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8.2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喝</a:t>
                      </a:r>
                      <a:r>
                        <a:rPr lang="en-US" altLang="zh-TW" dirty="0" smtClean="0"/>
                        <a:t>10</a:t>
                      </a:r>
                      <a:r>
                        <a:rPr lang="zh-TW" altLang="en-US" dirty="0" smtClean="0"/>
                        <a:t>分鐘後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6.0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6.0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喝</a:t>
                      </a:r>
                      <a:r>
                        <a:rPr lang="en-US" altLang="zh-TW" dirty="0" smtClean="0"/>
                        <a:t>15</a:t>
                      </a:r>
                      <a:r>
                        <a:rPr lang="zh-TW" altLang="en-US" dirty="0" smtClean="0"/>
                        <a:t>分鐘後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5.0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5.0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內容版面配置區 2"/>
          <p:cNvSpPr txBox="1">
            <a:spLocks/>
          </p:cNvSpPr>
          <p:nvPr/>
        </p:nvSpPr>
        <p:spPr>
          <a:xfrm>
            <a:off x="4860032" y="3645024"/>
            <a:ext cx="5004048" cy="5165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TW" altLang="en-US" sz="4400" dirty="0" smtClean="0">
                <a:ea typeface="文鼎粗黑" pitchFamily="49" charset="-120"/>
              </a:rPr>
              <a:t>原因</a:t>
            </a:r>
            <a:r>
              <a:rPr lang="en-US" altLang="zh-TW" sz="4400" dirty="0" smtClean="0">
                <a:ea typeface="文鼎粗黑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甜的部分先吸喝</a:t>
            </a:r>
            <a:endParaRPr lang="en-US" altLang="zh-TW" sz="4400" dirty="0">
              <a:solidFill>
                <a:schemeClr val="accent6">
                  <a:lumMod val="75000"/>
                </a:schemeClr>
              </a:solidFill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冰塊融化後變</a:t>
            </a:r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淡</a:t>
            </a:r>
          </a:p>
          <a:p>
            <a:pPr marL="0" indent="0">
              <a:buFont typeface="Arial" pitchFamily="34" charset="0"/>
              <a:buNone/>
            </a:pPr>
            <a:endParaRPr lang="en-US" altLang="zh-TW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pPr marL="0" indent="0">
              <a:buFont typeface="Arial" pitchFamily="34" charset="0"/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029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1052736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104.7.15</a:t>
            </a:r>
            <a:r>
              <a:rPr lang="zh-TW" altLang="en-US" sz="5300" dirty="0" smtClean="0"/>
              <a:t> </a:t>
            </a:r>
            <a:r>
              <a:rPr lang="en-US" altLang="zh-TW" sz="5400" dirty="0">
                <a:solidFill>
                  <a:schemeClr val="accent1"/>
                </a:solidFill>
                <a:ea typeface="文鼎粗黑" pitchFamily="49" charset="-120"/>
              </a:rPr>
              <a:t>LEMON BRLTE (</a:t>
            </a:r>
            <a:r>
              <a:rPr lang="zh-TW" altLang="en-US" sz="5400" dirty="0">
                <a:solidFill>
                  <a:schemeClr val="accent1"/>
                </a:solidFill>
                <a:ea typeface="文鼎粗黑" pitchFamily="49" charset="-120"/>
              </a:rPr>
              <a:t>洗碗精</a:t>
            </a:r>
            <a:r>
              <a:rPr lang="en-US" altLang="zh-TW" sz="5400" dirty="0">
                <a:solidFill>
                  <a:schemeClr val="accent1"/>
                </a:solidFill>
                <a:ea typeface="文鼎粗黑" pitchFamily="49" charset="-120"/>
              </a:rPr>
              <a:t>)</a:t>
            </a:r>
            <a:endParaRPr lang="en-US" altLang="zh-TW" sz="5400" dirty="0">
              <a:solidFill>
                <a:schemeClr val="accent1"/>
              </a:solidFill>
              <a:latin typeface="新細明體"/>
              <a:ea typeface="文鼎粗黑" pitchFamily="49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539552" y="2276872"/>
            <a:ext cx="8352928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sz="4400" dirty="0" smtClean="0">
                <a:ea typeface="文鼎粗黑" pitchFamily="49" charset="-120"/>
              </a:rPr>
              <a:t>A:</a:t>
            </a:r>
            <a:r>
              <a:rPr lang="zh-TW" altLang="en-US" sz="4400" dirty="0" smtClean="0">
                <a:ea typeface="文鼎粗黑" pitchFamily="49" charset="-120"/>
              </a:rPr>
              <a:t>滿表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滿表</a:t>
            </a:r>
          </a:p>
          <a:p>
            <a:pPr marL="0" indent="0">
              <a:buFont typeface="Arial" pitchFamily="34" charset="0"/>
              <a:buNone/>
            </a:pPr>
            <a:r>
              <a:rPr lang="zh-TW" altLang="en-US" sz="4400" dirty="0" smtClean="0">
                <a:ea typeface="文鼎粗黑" pitchFamily="49" charset="-120"/>
              </a:rPr>
              <a:t>原因</a:t>
            </a:r>
            <a:r>
              <a:rPr lang="en-US" altLang="zh-TW" sz="4400" dirty="0" smtClean="0">
                <a:ea typeface="文鼎粗黑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dirty="0">
                <a:ea typeface="文鼎粗黑" pitchFamily="49" charset="-120"/>
              </a:rPr>
              <a:t> 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雖然看起來是透明的但非常濃稠</a:t>
            </a:r>
            <a:endParaRPr lang="en-US" altLang="zh-TW" sz="4400" dirty="0" smtClean="0">
              <a:solidFill>
                <a:schemeClr val="accent6">
                  <a:lumMod val="75000"/>
                </a:schemeClr>
              </a:solidFill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solidFill>
                  <a:schemeClr val="accent6">
                    <a:lumMod val="75000"/>
                  </a:schemeClr>
                </a:solidFill>
                <a:ea typeface="文鼎粗黑" pitchFamily="49" charset="-120"/>
              </a:rPr>
              <a:t>  洗碗精裡應溶有許多大分子物質</a:t>
            </a:r>
            <a:endParaRPr lang="en-US" altLang="zh-TW" sz="4400" dirty="0" smtClean="0">
              <a:solidFill>
                <a:schemeClr val="accent6">
                  <a:lumMod val="75000"/>
                </a:schemeClr>
              </a:solidFill>
              <a:ea typeface="文鼎粗黑" pitchFamily="49" charset="-120"/>
            </a:endParaRPr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pPr marL="0" indent="0">
              <a:buFont typeface="Arial" pitchFamily="34" charset="0"/>
              <a:buNone/>
            </a:pPr>
            <a:endParaRPr lang="en-US" altLang="zh-TW" dirty="0"/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10569" y="7094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洗碗精</a:t>
            </a:r>
          </a:p>
        </p:txBody>
      </p:sp>
    </p:spTree>
    <p:extLst>
      <p:ext uri="{BB962C8B-B14F-4D97-AF65-F5344CB8AC3E}">
        <p14:creationId xmlns:p14="http://schemas.microsoft.com/office/powerpoint/2010/main" val="11495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1143000"/>
          </a:xfrm>
        </p:spPr>
        <p:txBody>
          <a:bodyPr>
            <a:normAutofit fontScale="90000"/>
          </a:bodyPr>
          <a:lstStyle/>
          <a:p>
            <a:pPr fontAlgn="ctr"/>
            <a:r>
              <a:rPr lang="en-US" altLang="zh-TW" sz="5300" dirty="0" smtClean="0"/>
              <a:t/>
            </a:r>
            <a:br>
              <a:rPr lang="en-US" altLang="zh-TW" sz="5300" dirty="0" smtClean="0"/>
            </a:br>
            <a:r>
              <a:rPr lang="en-US" altLang="zh-TW" sz="5300" dirty="0" smtClean="0"/>
              <a:t>104.7.16</a:t>
            </a:r>
            <a:r>
              <a:rPr lang="zh-TW" altLang="en-US" sz="6000" dirty="0">
                <a:solidFill>
                  <a:schemeClr val="accent5"/>
                </a:solidFill>
                <a:ea typeface="文鼎粗黑" pitchFamily="49" charset="-120"/>
              </a:rPr>
              <a:t>森永經典巧克力聖代</a:t>
            </a:r>
            <a:br>
              <a:rPr lang="zh-TW" altLang="en-US" sz="6000" dirty="0">
                <a:solidFill>
                  <a:schemeClr val="accent5"/>
                </a:solidFill>
                <a:ea typeface="文鼎粗黑" pitchFamily="49" charset="-120"/>
              </a:rPr>
            </a:br>
            <a:endParaRPr lang="en-US" altLang="zh-TW" sz="6000" dirty="0">
              <a:solidFill>
                <a:schemeClr val="accent5"/>
              </a:solidFill>
              <a:latin typeface="新細明體"/>
              <a:ea typeface="文鼎粗黑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64648" y="1965709"/>
            <a:ext cx="4179352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ea typeface="文鼎粗黑" pitchFamily="49" charset="-120"/>
              </a:rPr>
              <a:t>A:</a:t>
            </a:r>
            <a:r>
              <a:rPr lang="zh-TW" altLang="en-US" sz="4400" dirty="0">
                <a:ea typeface="文鼎粗黑" pitchFamily="49" charset="-120"/>
              </a:rPr>
              <a:t>滿</a:t>
            </a:r>
            <a:r>
              <a:rPr lang="zh-TW" altLang="en-US" sz="4400" dirty="0" smtClean="0">
                <a:ea typeface="文鼎粗黑" pitchFamily="49" charset="-120"/>
              </a:rPr>
              <a:t>表  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滿表</a:t>
            </a: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原因</a:t>
            </a:r>
            <a:r>
              <a:rPr lang="en-US" altLang="zh-TW" sz="4400" dirty="0" smtClean="0">
                <a:ea typeface="文鼎粗黑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高熱量且非常甜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5122" name="Picture 2" descr="C:\Users\user\Desktop\麥哲倫照片\DSC07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22403"/>
            <a:ext cx="3168352" cy="24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C:\Users\user\Desktop\麥哲倫照片\DSC075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2"/>
          <a:stretch/>
        </p:blipFill>
        <p:spPr bwMode="auto">
          <a:xfrm>
            <a:off x="-108520" y="2293220"/>
            <a:ext cx="5015745" cy="450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9"/>
          <p:cNvSpPr/>
          <p:nvPr/>
        </p:nvSpPr>
        <p:spPr>
          <a:xfrm>
            <a:off x="3157007" y="5373216"/>
            <a:ext cx="1008111" cy="490661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157008" y="6093296"/>
            <a:ext cx="1008111" cy="474751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10569" y="7094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冰淇淋</a:t>
            </a:r>
            <a:endParaRPr lang="zh-TW" altLang="en-US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29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94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en-US" altLang="zh-TW" sz="6000" dirty="0"/>
              <a:t/>
            </a:r>
            <a:br>
              <a:rPr lang="en-US" altLang="zh-TW" sz="6000" dirty="0"/>
            </a:b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en-US" altLang="zh-TW" sz="6000" dirty="0" smtClean="0"/>
              <a:t>104.7.16</a:t>
            </a:r>
            <a:r>
              <a:rPr lang="zh-TW" alt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文鼎粗黑" pitchFamily="49" charset="-120"/>
              </a:rPr>
              <a:t>台糖二號砂糖</a:t>
            </a:r>
            <a:endParaRPr lang="zh-TW" altLang="en-US" sz="6000" dirty="0">
              <a:solidFill>
                <a:schemeClr val="tx2">
                  <a:lumMod val="60000"/>
                  <a:lumOff val="40000"/>
                </a:schemeClr>
              </a:solidFill>
              <a:ea typeface="文鼎粗黑" pitchFamily="49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1524"/>
              </p:ext>
            </p:extLst>
          </p:nvPr>
        </p:nvGraphicFramePr>
        <p:xfrm>
          <a:off x="341074" y="2420888"/>
          <a:ext cx="8424936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584176"/>
                <a:gridCol w="1512168"/>
                <a:gridCol w="1584176"/>
                <a:gridCol w="1656184"/>
              </a:tblGrid>
              <a:tr h="3943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小湯匙數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/>
                        <a:t> </a:t>
                      </a:r>
                      <a:r>
                        <a:rPr lang="en-US" altLang="zh-TW" sz="4000" dirty="0" smtClean="0"/>
                        <a:t>1</a:t>
                      </a:r>
                      <a:r>
                        <a:rPr lang="zh-TW" altLang="en-US" sz="4000" dirty="0" smtClean="0"/>
                        <a:t>                                     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2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3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/>
                        <a:t> </a:t>
                      </a:r>
                      <a:r>
                        <a:rPr lang="en-US" altLang="zh-TW" sz="4000" dirty="0" smtClean="0"/>
                        <a:t>4</a:t>
                      </a:r>
                      <a:endParaRPr lang="zh-TW" altLang="en-US" sz="4000" dirty="0"/>
                    </a:p>
                  </a:txBody>
                  <a:tcPr/>
                </a:tc>
              </a:tr>
              <a:tr h="6671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糖度計</a:t>
                      </a:r>
                      <a:r>
                        <a:rPr lang="en-US" altLang="zh-TW" sz="2800" dirty="0" smtClean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1.6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2.6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/>
                        <a:t> </a:t>
                      </a:r>
                      <a:r>
                        <a:rPr lang="en-US" altLang="zh-TW" sz="4000" dirty="0" smtClean="0"/>
                        <a:t>3.6</a:t>
                      </a:r>
                      <a:endParaRPr lang="zh-TW" altLang="en-US" sz="4000" dirty="0"/>
                    </a:p>
                  </a:txBody>
                  <a:tcPr/>
                </a:tc>
              </a:tr>
              <a:tr h="7581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糖度計</a:t>
                      </a:r>
                      <a:r>
                        <a:rPr lang="en-US" altLang="zh-TW" sz="2800" dirty="0" smtClean="0"/>
                        <a:t>B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0.4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1.6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2.6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/>
                        <a:t> </a:t>
                      </a:r>
                      <a:r>
                        <a:rPr lang="en-US" altLang="zh-TW" sz="4000" dirty="0" smtClean="0"/>
                        <a:t>3.6</a:t>
                      </a:r>
                      <a:endParaRPr lang="zh-TW" altLang="en-US" sz="4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-18458" y="11663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自已調配糖水</a:t>
            </a:r>
            <a:endParaRPr lang="zh-TW" altLang="en-US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0" y="5013176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>
                <a:solidFill>
                  <a:srgbClr val="7030A0"/>
                </a:solidFill>
                <a:ea typeface="文鼎粗黑" pitchFamily="49" charset="-120"/>
              </a:rPr>
              <a:t>水</a:t>
            </a: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中加糖愈多 量測值會增加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94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en-US" altLang="zh-TW" sz="6000" dirty="0"/>
              <a:t/>
            </a:r>
            <a:br>
              <a:rPr lang="en-US" altLang="zh-TW" sz="6000" dirty="0"/>
            </a:b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en-US" altLang="zh-TW" sz="6000" dirty="0" smtClean="0"/>
              <a:t>104.7.16</a:t>
            </a:r>
            <a:r>
              <a:rPr lang="zh-TW" alt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文鼎粗黑" pitchFamily="49" charset="-120"/>
              </a:rPr>
              <a:t>深滋味鹽</a:t>
            </a:r>
            <a:endParaRPr lang="zh-TW" altLang="en-US" sz="6000" dirty="0">
              <a:solidFill>
                <a:schemeClr val="tx2">
                  <a:lumMod val="60000"/>
                  <a:lumOff val="40000"/>
                </a:schemeClr>
              </a:solidFill>
              <a:ea typeface="文鼎粗黑" pitchFamily="49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410939"/>
              </p:ext>
            </p:extLst>
          </p:nvPr>
        </p:nvGraphicFramePr>
        <p:xfrm>
          <a:off x="341074" y="2420888"/>
          <a:ext cx="8424936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584176"/>
                <a:gridCol w="1512168"/>
                <a:gridCol w="1584176"/>
                <a:gridCol w="1656184"/>
              </a:tblGrid>
              <a:tr h="3943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小湯匙數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/>
                        <a:t> </a:t>
                      </a:r>
                      <a:r>
                        <a:rPr lang="en-US" altLang="zh-TW" sz="4000" dirty="0" smtClean="0"/>
                        <a:t>1</a:t>
                      </a:r>
                      <a:r>
                        <a:rPr lang="zh-TW" altLang="en-US" sz="4000" dirty="0" smtClean="0"/>
                        <a:t>                                     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2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3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/>
                        <a:t> </a:t>
                      </a:r>
                      <a:r>
                        <a:rPr lang="en-US" altLang="zh-TW" sz="4000" dirty="0" smtClean="0"/>
                        <a:t>4</a:t>
                      </a:r>
                      <a:endParaRPr lang="zh-TW" altLang="en-US" sz="4000" dirty="0"/>
                    </a:p>
                  </a:txBody>
                  <a:tcPr/>
                </a:tc>
              </a:tr>
              <a:tr h="6671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糖度計</a:t>
                      </a:r>
                      <a:r>
                        <a:rPr lang="en-US" altLang="zh-TW" sz="2800" dirty="0" smtClean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2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3.2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/>
                        <a:t> </a:t>
                      </a:r>
                      <a:r>
                        <a:rPr lang="en-US" altLang="zh-TW" sz="4000" dirty="0" smtClean="0"/>
                        <a:t>4</a:t>
                      </a:r>
                      <a:endParaRPr lang="zh-TW" altLang="en-US" sz="4000" dirty="0"/>
                    </a:p>
                  </a:txBody>
                  <a:tcPr/>
                </a:tc>
              </a:tr>
              <a:tr h="7581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糖度計</a:t>
                      </a:r>
                      <a:r>
                        <a:rPr lang="en-US" altLang="zh-TW" sz="2800" dirty="0" smtClean="0"/>
                        <a:t>B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0.8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2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/>
                        <a:t>3.2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/>
                        <a:t> </a:t>
                      </a:r>
                      <a:r>
                        <a:rPr lang="en-US" altLang="zh-TW" sz="4000" dirty="0" smtClean="0"/>
                        <a:t>4</a:t>
                      </a:r>
                      <a:endParaRPr lang="zh-TW" altLang="en-US" sz="4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-18458" y="11663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鹽會測出嗎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?</a:t>
            </a:r>
            <a:endParaRPr lang="zh-TW" altLang="en-US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0" y="5013176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>
                <a:solidFill>
                  <a:srgbClr val="7030A0"/>
                </a:solidFill>
                <a:ea typeface="文鼎粗黑" pitchFamily="49" charset="-120"/>
              </a:rPr>
              <a:t>水</a:t>
            </a: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中加鹽愈多 量測值會增加</a:t>
            </a:r>
            <a:endParaRPr lang="en-US" altLang="zh-TW" sz="4400" dirty="0" smtClean="0">
              <a:solidFill>
                <a:srgbClr val="7030A0"/>
              </a:solidFill>
              <a:ea typeface="文鼎粗黑" pitchFamily="49" charset="-120"/>
            </a:endParaRPr>
          </a:p>
          <a:p>
            <a:pPr marL="0" indent="0" algn="ctr">
              <a:buNone/>
            </a:pPr>
            <a:r>
              <a:rPr lang="zh-TW" altLang="en-US" sz="2400" dirty="0">
                <a:solidFill>
                  <a:srgbClr val="002060"/>
                </a:solidFill>
                <a:ea typeface="文鼎粗黑" pitchFamily="49" charset="-120"/>
              </a:rPr>
              <a:t>不論溶解的分子</a:t>
            </a:r>
            <a:r>
              <a:rPr lang="zh-TW" altLang="en-US" sz="2400" dirty="0" smtClean="0">
                <a:solidFill>
                  <a:srgbClr val="002060"/>
                </a:solidFill>
                <a:ea typeface="文鼎粗黑" pitchFamily="49" charset="-120"/>
              </a:rPr>
              <a:t>大小 只要會使溶液折射率改變  都會測出數值</a:t>
            </a:r>
            <a:endParaRPr lang="en-US" altLang="zh-TW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569" y="7094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水果</a:t>
            </a:r>
            <a:endParaRPr lang="zh-TW" altLang="en-US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5285" r="22643" b="-10484"/>
          <a:stretch/>
        </p:blipFill>
        <p:spPr bwMode="auto">
          <a:xfrm>
            <a:off x="694137" y="1142220"/>
            <a:ext cx="7776864" cy="571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0569" y="63813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資料來源</a:t>
            </a:r>
            <a:r>
              <a:rPr lang="en-US" altLang="zh-TW" dirty="0"/>
              <a:t>:</a:t>
            </a:r>
            <a:r>
              <a:rPr lang="en-US" altLang="zh-TW" dirty="0">
                <a:hlinkClick r:id="rId3"/>
              </a:rPr>
              <a:t>https://www.newsmarket.com.tw/blog/65025/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24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ewsmarket.com.tw/files/2015/02/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660232" cy="69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104.8.5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水梨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1026" name="Picture 2" descr="C:\Users\user\Desktop\麥哲倫照片\DSC07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229643" cy="39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=11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792088" cy="4666530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計畫申請</a:t>
            </a:r>
            <a:endParaRPr lang="zh-TW" altLang="en-US" sz="72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20272" y="2636912"/>
            <a:ext cx="154360" cy="320899"/>
          </a:xfrm>
        </p:spPr>
        <p:txBody>
          <a:bodyPr>
            <a:normAutofit fontScale="55000" lnSpcReduction="20000"/>
          </a:bodyPr>
          <a:lstStyle/>
          <a:p>
            <a:endParaRPr lang="zh-TW" altLang="en-US" dirty="0"/>
          </a:p>
        </p:txBody>
      </p:sp>
      <p:pic>
        <p:nvPicPr>
          <p:cNvPr id="2050" name="Picture 2" descr="C:\Users\user\Desktop\P_20150511_2232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54" t="3215" r="17177"/>
          <a:stretch/>
        </p:blipFill>
        <p:spPr bwMode="auto">
          <a:xfrm rot="5400000">
            <a:off x="1387245" y="-515040"/>
            <a:ext cx="7593643" cy="684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1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104.8.25</a:t>
            </a:r>
            <a:r>
              <a:rPr lang="zh-TW" altLang="en-US" sz="5300" dirty="0">
                <a:solidFill>
                  <a:srgbClr val="00B0F0"/>
                </a:solidFill>
                <a:ea typeface="文鼎粗黑" pitchFamily="49" charset="-120"/>
              </a:rPr>
              <a:t>木瓜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明" pitchFamily="49" charset="-120"/>
            </a:endParaRPr>
          </a:p>
        </p:txBody>
      </p:sp>
      <p:pic>
        <p:nvPicPr>
          <p:cNvPr id="2052" name="Picture 4" descr="軟軟香甜的木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38862"/>
            <a:ext cx="5608067" cy="42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=10.5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6681" y="292395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104.8.28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芭樂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3074" name="Picture 2" descr="C:\Users\user\Desktop\麥哲倫照片\DSC07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35395"/>
            <a:ext cx="5441731" cy="40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=11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104.9.5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芒果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5122" name="Picture 2" descr="C:\Users\user\Desktop\麥哲倫照片\DSC075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74190"/>
            <a:ext cx="5523328" cy="41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=14.5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104.9.5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葡萄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1026" name="Picture 2" descr="C:\Users\user\Desktop\麥哲倫照片\DSC07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3"/>
            <a:ext cx="5292080" cy="39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=17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104.9.5 </a:t>
            </a:r>
            <a:r>
              <a:rPr lang="zh-TW" altLang="en-US" sz="5300" dirty="0">
                <a:solidFill>
                  <a:srgbClr val="00B0F0"/>
                </a:solidFill>
                <a:ea typeface="文鼎粗黑" pitchFamily="49" charset="-120"/>
              </a:rPr>
              <a:t>西瓜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2050" name="Picture 2" descr="C:\Users\user\Desktop\麥哲倫照片\DSC07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380166"/>
            <a:ext cx="5580113" cy="418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=6.6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104.9.5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火龍果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3078" name="Picture 6" descr="http://blog.roodo.com/kayu/b3d249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0" b="5802"/>
          <a:stretch/>
        </p:blipFill>
        <p:spPr bwMode="auto">
          <a:xfrm>
            <a:off x="1979712" y="1484784"/>
            <a:ext cx="507605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=8.5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104.9.5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蓮霧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=9.6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  <p:pic>
        <p:nvPicPr>
          <p:cNvPr id="9" name="Picture 2" descr="C:\Users\user\Desktop\麥哲倫照片\DSC075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t="27903" r="37048" b="29691"/>
          <a:stretch/>
        </p:blipFill>
        <p:spPr bwMode="auto">
          <a:xfrm>
            <a:off x="2028207" y="1671013"/>
            <a:ext cx="5034224" cy="38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104.9.5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鳳梨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4099" name="Picture 3" descr="C:\Users\user\Desktop\麥哲倫照片\DSC07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45" y="1492240"/>
            <a:ext cx="5365948" cy="40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=14.2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1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 fontAlgn="ctr"/>
            <a:r>
              <a:rPr lang="en-US" altLang="zh-TW" sz="5300" dirty="0" smtClean="0"/>
              <a:t>104.9.5</a:t>
            </a:r>
            <a:r>
              <a:rPr lang="zh-TW" altLang="en-US" sz="5300" dirty="0" smtClean="0">
                <a:solidFill>
                  <a:srgbClr val="00B0F0"/>
                </a:solidFill>
                <a:ea typeface="文鼎粗黑" pitchFamily="49" charset="-120"/>
              </a:rPr>
              <a:t>龍眼</a:t>
            </a:r>
            <a:endParaRPr lang="en-US" altLang="zh-TW" sz="5400" dirty="0">
              <a:solidFill>
                <a:srgbClr val="00B0F0"/>
              </a:solidFill>
              <a:latin typeface="新細明體"/>
              <a:ea typeface="文鼎粗黑" pitchFamily="49" charset="-120"/>
            </a:endParaRPr>
          </a:p>
        </p:txBody>
      </p:sp>
      <p:pic>
        <p:nvPicPr>
          <p:cNvPr id="5122" name="Picture 2" descr="C:\Users\user\Desktop\麥哲倫照片\DSC075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6" t="8470" r="21607" b="26095"/>
          <a:stretch/>
        </p:blipFill>
        <p:spPr bwMode="auto">
          <a:xfrm>
            <a:off x="2457087" y="1556791"/>
            <a:ext cx="4176464" cy="398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-26681" y="5517232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zh-TW" altLang="en-US" sz="4400" dirty="0" smtClean="0">
                <a:solidFill>
                  <a:srgbClr val="7030A0"/>
                </a:solidFill>
                <a:ea typeface="文鼎粗黑" pitchFamily="49" charset="-120"/>
              </a:rPr>
              <a:t>糖度量測值</a:t>
            </a:r>
            <a:r>
              <a:rPr lang="en-US" altLang="zh-TW" sz="4400" dirty="0" smtClean="0">
                <a:solidFill>
                  <a:srgbClr val="7030A0"/>
                </a:solidFill>
                <a:ea typeface="文鼎粗黑" pitchFamily="49" charset="-120"/>
              </a:rPr>
              <a:t>=19</a:t>
            </a:r>
            <a:endParaRPr lang="en-US" altLang="zh-TW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789685"/>
              </p:ext>
            </p:extLst>
          </p:nvPr>
        </p:nvGraphicFramePr>
        <p:xfrm>
          <a:off x="-15088" y="1196752"/>
          <a:ext cx="9144000" cy="5316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6039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水果種類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糖度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爸爸口感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媽媽口感</a:t>
                      </a:r>
                      <a:endParaRPr lang="zh-TW" altLang="en-US" sz="3200" dirty="0"/>
                    </a:p>
                  </a:txBody>
                  <a:tcPr anchor="ctr"/>
                </a:tc>
              </a:tr>
              <a:tr h="7825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芒果</a:t>
                      </a:r>
                      <a:endParaRPr lang="en-US" altLang="zh-TW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14.5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甜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6550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葡萄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17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甜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6550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西瓜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6.6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微甜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微甜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6550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火龍果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8.5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不甜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微甜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6550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蓮霧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9.6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微甜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微甜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6550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鳳梨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14.2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甜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6550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龍眼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19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甜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10569" y="7094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口感比較</a:t>
            </a:r>
            <a:endParaRPr lang="zh-TW" altLang="en-US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520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69" y="70945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認識糖度計</a:t>
            </a:r>
          </a:p>
        </p:txBody>
      </p:sp>
      <p:sp>
        <p:nvSpPr>
          <p:cNvPr id="3" name="AutoShape 2" descr="「糖度計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「糖度計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「糖度計」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9" descr="「糖度計」的圖片搜尋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11" descr="「糖度計」的圖片搜尋結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2" y="1484784"/>
            <a:ext cx="7677032" cy="466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3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t="4186" r="24755" b="4186"/>
          <a:stretch/>
        </p:blipFill>
        <p:spPr bwMode="auto">
          <a:xfrm>
            <a:off x="1403648" y="116632"/>
            <a:ext cx="7720255" cy="634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4"/>
          <p:cNvSpPr txBox="1">
            <a:spLocks noGrp="1"/>
          </p:cNvSpPr>
          <p:nvPr>
            <p:ph idx="1"/>
          </p:nvPr>
        </p:nvSpPr>
        <p:spPr>
          <a:xfrm>
            <a:off x="1547664" y="6484315"/>
            <a:ext cx="757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zh-TW" altLang="en-US" sz="1800" dirty="0" smtClean="0"/>
              <a:t>資料來源</a:t>
            </a:r>
            <a:r>
              <a:rPr lang="en-US" altLang="zh-TW" sz="1800" dirty="0"/>
              <a:t>:</a:t>
            </a:r>
            <a:r>
              <a:rPr lang="en-US" altLang="zh-TW" sz="1800" dirty="0">
                <a:hlinkClick r:id="rId3"/>
              </a:rPr>
              <a:t>https://www.newsmarket.com.tw/blog/65033/</a:t>
            </a:r>
            <a:endParaRPr lang="zh-TW" altLang="en-US" sz="18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95536" y="1216146"/>
            <a:ext cx="792088" cy="4666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 smtClean="0">
                <a:solidFill>
                  <a:srgbClr val="003300"/>
                </a:solidFill>
                <a:latin typeface="華康隸書體W5" pitchFamily="65" charset="-120"/>
                <a:ea typeface="華康隸書體W5" pitchFamily="65" charset="-120"/>
              </a:rPr>
              <a:t>甜好嗎</a:t>
            </a:r>
            <a:endParaRPr lang="en-US" altLang="zh-TW" sz="7200" dirty="0" smtClean="0">
              <a:solidFill>
                <a:srgbClr val="003300"/>
              </a:solidFill>
              <a:latin typeface="華康隸書體W5" pitchFamily="65" charset="-120"/>
              <a:ea typeface="華康隸書體W5" pitchFamily="65" charset="-120"/>
            </a:endParaRPr>
          </a:p>
          <a:p>
            <a:r>
              <a:rPr lang="en-US" altLang="zh-TW" sz="3300" dirty="0" smtClean="0">
                <a:solidFill>
                  <a:srgbClr val="003300"/>
                </a:solidFill>
                <a:latin typeface="華康隸書體W5" pitchFamily="65" charset="-120"/>
                <a:ea typeface="華康隸書體W5" pitchFamily="65" charset="-120"/>
              </a:rPr>
              <a:t> </a:t>
            </a:r>
            <a:r>
              <a:rPr lang="en-US" altLang="zh-TW" sz="7200" dirty="0" smtClean="0">
                <a:solidFill>
                  <a:srgbClr val="003300"/>
                </a:solidFill>
                <a:latin typeface="華康隸書體W5" pitchFamily="65" charset="-120"/>
                <a:ea typeface="華康隸書體W5" pitchFamily="65" charset="-120"/>
              </a:rPr>
              <a:t>?</a:t>
            </a:r>
          </a:p>
          <a:p>
            <a:endParaRPr lang="zh-TW" altLang="en-US" sz="72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48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心得感想</a:t>
            </a:r>
            <a:endParaRPr lang="zh-TW" altLang="en-US" sz="72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7841" y="1484784"/>
            <a:ext cx="871271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這次麥哲倫很有趣</a:t>
            </a:r>
            <a:r>
              <a:rPr lang="zh-TW" altLang="zh-TW" sz="3200" dirty="0" smtClean="0">
                <a:solidFill>
                  <a:srgbClr val="7030A0"/>
                </a:solidFill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因為我學會了如何使用糖度計及如何看食品的標示</a:t>
            </a:r>
            <a:r>
              <a:rPr lang="zh-TW" altLang="zh-TW" sz="3200" dirty="0" smtClean="0">
                <a:solidFill>
                  <a:srgbClr val="7030A0"/>
                </a:solidFill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感謝家人陪</a:t>
            </a:r>
            <a:r>
              <a:rPr lang="zh-TW" altLang="en-US" sz="3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我完成計畫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3200" dirty="0" smtClean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742950" indent="-742950">
              <a:buFont typeface="+mj-lt"/>
              <a:buAutoNum type="arabicPeriod"/>
            </a:pPr>
            <a:endParaRPr lang="en-US" altLang="zh-TW" sz="1600" dirty="0" smtClean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3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我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終於知道</a:t>
            </a:r>
            <a:r>
              <a:rPr lang="zh-TW" altLang="en-US" sz="3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常喝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的飲料及常吃的水果到底</a:t>
            </a:r>
            <a:r>
              <a:rPr lang="zh-TW" altLang="en-US" sz="3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有多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甜</a:t>
            </a:r>
            <a:r>
              <a:rPr lang="zh-TW" altLang="zh-TW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也在網路上學習到很多相關知識</a:t>
            </a:r>
            <a:r>
              <a:rPr lang="zh-TW" altLang="en-US" sz="3200" b="1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3200" b="1" dirty="0" smtClean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742950" indent="-742950">
              <a:buFont typeface="+mj-lt"/>
              <a:buAutoNum type="arabicPeriod"/>
            </a:pPr>
            <a:endParaRPr lang="en-US" altLang="zh-TW" b="1" dirty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甜到底好不好</a:t>
            </a:r>
            <a:r>
              <a:rPr lang="zh-TW" altLang="zh-TW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？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吃</a:t>
            </a:r>
            <a:r>
              <a:rPr lang="zh-TW" altLang="en-US" sz="3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甜食可以讓人感到幸福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喜悅</a:t>
            </a:r>
            <a:r>
              <a:rPr lang="zh-TW" altLang="zh-TW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但</a:t>
            </a:r>
            <a:r>
              <a:rPr lang="zh-TW" altLang="en-US" sz="3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吃太甜又容易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生病</a:t>
            </a:r>
            <a:r>
              <a:rPr lang="zh-TW" altLang="zh-TW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爸爸常說吃任何食物都不可過量</a:t>
            </a:r>
            <a:r>
              <a:rPr lang="zh-TW" altLang="zh-TW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均衡很重要</a:t>
            </a:r>
            <a:r>
              <a:rPr lang="zh-TW" altLang="zh-TW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我也覺得很重要</a:t>
            </a:r>
            <a:r>
              <a:rPr lang="zh-TW" altLang="zh-TW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凡事剛剛好就好</a:t>
            </a:r>
            <a:r>
              <a:rPr lang="zh-TW" altLang="en-US" sz="3200" b="1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3200" dirty="0" smtClean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  <a:p>
            <a:endParaRPr lang="zh-TW" altLang="en-US" sz="4800" dirty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081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9600" dirty="0" smtClean="0">
                <a:solidFill>
                  <a:srgbClr val="00B0F0"/>
                </a:solidFill>
                <a:ea typeface="文鼎粗黑" pitchFamily="49" charset="-120"/>
              </a:rPr>
              <a:t>報告完畢</a:t>
            </a:r>
            <a:endParaRPr lang="en-US" altLang="zh-TW" sz="9600" dirty="0" smtClean="0">
              <a:solidFill>
                <a:srgbClr val="00B0F0"/>
              </a:solidFill>
              <a:ea typeface="文鼎粗黑" pitchFamily="49" charset="-120"/>
            </a:endParaRPr>
          </a:p>
          <a:p>
            <a:pPr marL="0" indent="0" algn="ctr">
              <a:buNone/>
            </a:pPr>
            <a:r>
              <a:rPr lang="zh-TW" altLang="en-US" sz="9600" dirty="0" smtClean="0">
                <a:solidFill>
                  <a:srgbClr val="00B0F0"/>
                </a:solidFill>
                <a:ea typeface="文鼎粗黑" pitchFamily="49" charset="-120"/>
              </a:rPr>
              <a:t>謝謝</a:t>
            </a:r>
            <a:r>
              <a:rPr lang="zh-TW" altLang="en-US" sz="9600" dirty="0">
                <a:solidFill>
                  <a:srgbClr val="00B0F0"/>
                </a:solidFill>
                <a:ea typeface="文鼎粗黑" pitchFamily="49" charset="-120"/>
              </a:rPr>
              <a:t>大家</a:t>
            </a:r>
          </a:p>
        </p:txBody>
      </p:sp>
    </p:spTree>
    <p:extLst>
      <p:ext uri="{BB962C8B-B14F-4D97-AF65-F5344CB8AC3E}">
        <p14:creationId xmlns:p14="http://schemas.microsoft.com/office/powerpoint/2010/main" val="28742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16896" r="21015" b="10586"/>
          <a:stretch/>
        </p:blipFill>
        <p:spPr bwMode="auto">
          <a:xfrm>
            <a:off x="207139" y="1187669"/>
            <a:ext cx="8784976" cy="504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569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認識糖度計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什麼是糖度</a:t>
            </a:r>
            <a:endParaRPr lang="zh-TW" altLang="en-US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59632" y="638132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資料來源</a:t>
            </a:r>
            <a:r>
              <a:rPr lang="en-US" altLang="zh-TW" dirty="0" smtClean="0"/>
              <a:t>:</a:t>
            </a:r>
            <a:r>
              <a:rPr lang="en-US" altLang="zh-TW" dirty="0" smtClean="0">
                <a:hlinkClick r:id="rId3"/>
              </a:rPr>
              <a:t>http</a:t>
            </a:r>
            <a:r>
              <a:rPr lang="en-US" altLang="zh-TW" dirty="0">
                <a:hlinkClick r:id="rId3"/>
              </a:rPr>
              <a:t>://</a:t>
            </a:r>
            <a:r>
              <a:rPr lang="en-US" altLang="zh-TW" dirty="0" smtClean="0">
                <a:hlinkClick r:id="rId3"/>
              </a:rPr>
              <a:t>www.unature.tw/blogs/unature/13166513-brix</a:t>
            </a:r>
            <a:endParaRPr lang="zh-TW" altLang="en-US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3995936" y="2204864"/>
            <a:ext cx="2808312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475656" y="2373262"/>
            <a:ext cx="5904656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899592" y="2636912"/>
            <a:ext cx="2232248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1907704" y="5301208"/>
            <a:ext cx="540060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479262" y="5559094"/>
            <a:ext cx="5976664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2531490" y="258267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是嗎</a:t>
            </a:r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33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280" y="0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認識糖度計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測定的方法</a:t>
            </a:r>
            <a:endParaRPr lang="zh-TW" altLang="en-US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28038" y="5946329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資料來源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>
                <a:hlinkClick r:id="rId2"/>
              </a:rPr>
              <a:t>http</a:t>
            </a:r>
            <a:r>
              <a:rPr lang="en-US" altLang="zh-TW" dirty="0">
                <a:hlinkClick r:id="rId2"/>
              </a:rPr>
              <a:t>://youthlt.pixnet.net/blog/post/167014161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t="10120" r="44981" b="12382"/>
          <a:stretch/>
        </p:blipFill>
        <p:spPr bwMode="auto">
          <a:xfrm>
            <a:off x="228038" y="1097143"/>
            <a:ext cx="8664442" cy="456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麥哲倫照片\DSC07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57192"/>
            <a:ext cx="2771800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8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1" name="Picture 3" descr="C:\Users\user\Desktop\麥哲倫照片\DSC075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4" r="21150" b="2733"/>
          <a:stretch/>
        </p:blipFill>
        <p:spPr bwMode="auto">
          <a:xfrm>
            <a:off x="-16509" y="1340767"/>
            <a:ext cx="3397367" cy="536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user\Desktop\麥哲倫照片\DSC075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1" r="18468" b="12453"/>
          <a:stretch/>
        </p:blipFill>
        <p:spPr bwMode="auto">
          <a:xfrm>
            <a:off x="3286424" y="1340768"/>
            <a:ext cx="3561404" cy="536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-16975" y="4833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endParaRPr lang="zh-TW" altLang="en-US" sz="72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050" name="Picture 2" descr="C:\Users\user\Desktop\DSC076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r="46464" b="4990"/>
          <a:stretch/>
        </p:blipFill>
        <p:spPr bwMode="auto">
          <a:xfrm>
            <a:off x="6869314" y="1340767"/>
            <a:ext cx="2257711" cy="536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33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user\Desktop\P_20150815_112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466085" cy="53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0569" y="7094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糖度研究測試</a:t>
            </a:r>
            <a:r>
              <a:rPr lang="en-US" altLang="zh-TW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540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飲料</a:t>
            </a:r>
            <a:endParaRPr lang="zh-TW" altLang="en-US" sz="5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35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TW" sz="5300" dirty="0" smtClean="0"/>
              <a:t>104.7.1</a:t>
            </a:r>
            <a:r>
              <a:rPr lang="zh-TW" altLang="en-US" sz="5300" dirty="0" smtClean="0"/>
              <a:t>  </a:t>
            </a:r>
            <a:r>
              <a:rPr lang="zh-TW" altLang="en-US" sz="5300" dirty="0" smtClean="0">
                <a:solidFill>
                  <a:schemeClr val="accent1"/>
                </a:solidFill>
                <a:ea typeface="文鼎粗黑" pitchFamily="49" charset="-120"/>
              </a:rPr>
              <a:t>茶</a:t>
            </a:r>
            <a:r>
              <a:rPr lang="zh-TW" altLang="en-US" sz="5300" dirty="0">
                <a:solidFill>
                  <a:schemeClr val="accent1"/>
                </a:solidFill>
                <a:ea typeface="文鼎粗黑" pitchFamily="49" charset="-120"/>
              </a:rPr>
              <a:t>裏王</a:t>
            </a:r>
            <a:r>
              <a:rPr lang="en-US" altLang="zh-TW" sz="5300" dirty="0">
                <a:solidFill>
                  <a:schemeClr val="accent1"/>
                </a:solidFill>
                <a:ea typeface="文鼎粗黑" pitchFamily="49" charset="-120"/>
              </a:rPr>
              <a:t>(</a:t>
            </a:r>
            <a:r>
              <a:rPr lang="zh-TW" altLang="en-US" sz="5300" dirty="0">
                <a:solidFill>
                  <a:schemeClr val="accent1"/>
                </a:solidFill>
                <a:ea typeface="文鼎粗黑" pitchFamily="49" charset="-120"/>
              </a:rPr>
              <a:t>英式紅茶</a:t>
            </a:r>
            <a:r>
              <a:rPr lang="en-US" altLang="zh-TW" sz="5300" dirty="0" smtClean="0">
                <a:solidFill>
                  <a:schemeClr val="accent1"/>
                </a:solidFill>
                <a:ea typeface="文鼎粗黑" pitchFamily="49" charset="-120"/>
              </a:rPr>
              <a:t>)</a:t>
            </a:r>
            <a:endParaRPr lang="zh-TW" altLang="en-US" sz="5300" dirty="0">
              <a:solidFill>
                <a:schemeClr val="accent1"/>
              </a:solidFill>
              <a:ea typeface="文鼎粗黑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8104" y="1422517"/>
            <a:ext cx="3528392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糖度計</a:t>
            </a:r>
            <a:r>
              <a:rPr lang="en-US" altLang="zh-TW" sz="4400" dirty="0" smtClean="0">
                <a:ea typeface="文鼎粗黑" pitchFamily="49" charset="-120"/>
              </a:rPr>
              <a:t>A: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4.4</a:t>
            </a:r>
            <a:r>
              <a:rPr lang="zh-TW" altLang="en-US" sz="4400" dirty="0">
                <a:ea typeface="文鼎粗黑" pitchFamily="49" charset="-120"/>
              </a:rPr>
              <a:t>糖度計</a:t>
            </a:r>
            <a:r>
              <a:rPr lang="en-US" altLang="zh-TW" sz="4400" dirty="0" smtClean="0">
                <a:ea typeface="文鼎粗黑" pitchFamily="49" charset="-120"/>
              </a:rPr>
              <a:t>B:</a:t>
            </a:r>
            <a:r>
              <a:rPr lang="zh-TW" altLang="en-US" sz="4400" dirty="0" smtClean="0">
                <a:ea typeface="文鼎粗黑" pitchFamily="49" charset="-120"/>
              </a:rPr>
              <a:t> </a:t>
            </a:r>
            <a:r>
              <a:rPr lang="en-US" altLang="zh-TW" sz="4400" dirty="0" smtClean="0">
                <a:ea typeface="文鼎粗黑" pitchFamily="49" charset="-120"/>
              </a:rPr>
              <a:t>4.4</a:t>
            </a: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</a:t>
            </a:r>
            <a:r>
              <a:rPr lang="zh-TW" altLang="en-US" sz="3600" dirty="0" smtClean="0">
                <a:ea typeface="文鼎粗黑" pitchFamily="49" charset="-120"/>
              </a:rPr>
              <a:t>無明顯差異</a:t>
            </a:r>
            <a:r>
              <a:rPr lang="zh-TW" altLang="en-US" sz="4400" dirty="0" smtClean="0">
                <a:ea typeface="文鼎粗黑" pitchFamily="49" charset="-120"/>
              </a:rPr>
              <a:t>          </a:t>
            </a:r>
            <a:endParaRPr lang="en-US" altLang="zh-TW" sz="4400" dirty="0" smtClean="0">
              <a:ea typeface="文鼎粗黑" pitchFamily="49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ea typeface="文鼎粗黑" pitchFamily="49" charset="-120"/>
              </a:rPr>
              <a:t>       </a:t>
            </a:r>
            <a:r>
              <a:rPr lang="zh-TW" altLang="en-US" sz="3600" dirty="0">
                <a:ea typeface="文鼎粗黑" pitchFamily="49" charset="-120"/>
              </a:rPr>
              <a:t>有明顯差異</a:t>
            </a:r>
            <a:endParaRPr lang="en-US" altLang="zh-TW" sz="3600" dirty="0" smtClean="0">
              <a:ea typeface="文鼎粗黑" pitchFamily="49" charset="-120"/>
            </a:endParaRPr>
          </a:p>
          <a:p>
            <a:pPr marL="0" indent="0">
              <a:buNone/>
            </a:pPr>
            <a:endParaRPr lang="zh-TW" altLang="en-US" sz="4400" dirty="0">
              <a:ea typeface="文鼎粗黑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1026" name="Picture 2" descr="C:\Users\user\Desktop\麥哲倫照片\DSC07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25" y="4725144"/>
            <a:ext cx="2843432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684586" y="3010329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84586" y="3789040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C:\Users\user\Desktop\麥哲倫照片\DSC07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" y="2101277"/>
            <a:ext cx="5364088" cy="40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187624" y="4547605"/>
            <a:ext cx="3600400" cy="68407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800255" y="3012070"/>
            <a:ext cx="67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V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873</Words>
  <Application>Microsoft Office PowerPoint</Application>
  <PresentationFormat>如螢幕大小 (4:3)</PresentationFormat>
  <Paragraphs>246</Paragraphs>
  <Slides>42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Office 佈景主題</vt:lpstr>
      <vt:lpstr>到底有多甜</vt:lpstr>
      <vt:lpstr>完成計畫過程</vt:lpstr>
      <vt:lpstr>計畫申請</vt:lpstr>
      <vt:lpstr>認識糖度計</vt:lpstr>
      <vt:lpstr>PowerPoint 簡報</vt:lpstr>
      <vt:lpstr>認識糖度計-測定的方法</vt:lpstr>
      <vt:lpstr>PowerPoint 簡報</vt:lpstr>
      <vt:lpstr>PowerPoint 簡報</vt:lpstr>
      <vt:lpstr>104.7.1  茶裏王(英式紅茶)</vt:lpstr>
      <vt:lpstr>104.7.15純喫茶(綠茶)</vt:lpstr>
      <vt:lpstr>104.7.15光泉冷泡茶</vt:lpstr>
      <vt:lpstr>104.7.15瑞穗鮮乳</vt:lpstr>
      <vt:lpstr>104.7.16摩斯鮮乳</vt:lpstr>
      <vt:lpstr>PowerPoint 簡報</vt:lpstr>
      <vt:lpstr>PowerPoint 簡報</vt:lpstr>
      <vt:lpstr>PowerPoint 簡報</vt:lpstr>
      <vt:lpstr>104.7.15瑞穗鮮乳</vt:lpstr>
      <vt:lpstr>104.7.16摩斯鮮乳</vt:lpstr>
      <vt:lpstr>104.7.18每朝健康</vt:lpstr>
      <vt:lpstr>104.7.19雪碧</vt:lpstr>
      <vt:lpstr>104.7.19茶裏王(日式無糖綠茶)</vt:lpstr>
      <vt:lpstr>104.7.24Citycafe(半糖冰拿鐵)</vt:lpstr>
      <vt:lpstr>104.7.15 LEMON BRLTE (洗碗精)</vt:lpstr>
      <vt:lpstr> 104.7.16森永經典巧克力聖代 </vt:lpstr>
      <vt:lpstr>   104.7.16台糖二號砂糖</vt:lpstr>
      <vt:lpstr>   104.7.16深滋味鹽</vt:lpstr>
      <vt:lpstr>PowerPoint 簡報</vt:lpstr>
      <vt:lpstr>PowerPoint 簡報</vt:lpstr>
      <vt:lpstr>104.8.5水梨</vt:lpstr>
      <vt:lpstr>104.8.25木瓜</vt:lpstr>
      <vt:lpstr>104.8.28芭樂</vt:lpstr>
      <vt:lpstr>104.9.5芒果</vt:lpstr>
      <vt:lpstr>104.9.5葡萄</vt:lpstr>
      <vt:lpstr>104.9.5 西瓜</vt:lpstr>
      <vt:lpstr>104.9.5火龍果</vt:lpstr>
      <vt:lpstr>104.9.5蓮霧</vt:lpstr>
      <vt:lpstr>104.9.5鳳梨</vt:lpstr>
      <vt:lpstr>104.9.5龍眼</vt:lpstr>
      <vt:lpstr>PowerPoint 簡報</vt:lpstr>
      <vt:lpstr>PowerPoint 簡報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到底由多甜</dc:title>
  <dc:creator>user</dc:creator>
  <cp:lastModifiedBy>user</cp:lastModifiedBy>
  <cp:revision>104</cp:revision>
  <dcterms:created xsi:type="dcterms:W3CDTF">2015-07-31T08:01:48Z</dcterms:created>
  <dcterms:modified xsi:type="dcterms:W3CDTF">2015-10-02T10:25:31Z</dcterms:modified>
</cp:coreProperties>
</file>