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ecd1b689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ecd1b689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ecd1b68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ecd1b68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24acff9f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424acff9f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ecd1b689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ecd1b689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ecd1b699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3ecd1b699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24acff9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424acff9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dfe7df6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dfe7df6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e10832bf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e10832bf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ecd1b699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3ecd1b699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spcBef>
                <a:spcPts val="360"/>
              </a:spcBef>
              <a:spcAft>
                <a:spcPts val="0"/>
              </a:spcAft>
              <a:buSzPts val="1620"/>
              <a:buChar char="+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🞪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1"/>
          <p:cNvGrpSpPr/>
          <p:nvPr/>
        </p:nvGrpSpPr>
        <p:grpSpPr>
          <a:xfrm>
            <a:off x="1500436" y="340260"/>
            <a:ext cx="7500300" cy="3726225"/>
            <a:chOff x="348558" y="453680"/>
            <a:chExt cx="7500300" cy="4968300"/>
          </a:xfrm>
        </p:grpSpPr>
        <p:sp>
          <p:nvSpPr>
            <p:cNvPr id="69" name="Google Shape;69;p11"/>
            <p:cNvSpPr/>
            <p:nvPr/>
          </p:nvSpPr>
          <p:spPr>
            <a:xfrm rot="-120012">
              <a:off x="428522" y="580346"/>
              <a:ext cx="7340372" cy="47149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rotWithShape="0" algn="tl" dir="5400000" dist="17780">
                <a:srgbClr val="000000">
                  <a:alpha val="6588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1"/>
            <p:cNvSpPr/>
            <p:nvPr/>
          </p:nvSpPr>
          <p:spPr>
            <a:xfrm rot="-59997">
              <a:off x="437430" y="571483"/>
              <a:ext cx="7340318" cy="471491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rotWithShape="0" algn="tl" dir="5400000" dist="17780">
                <a:srgbClr val="000000">
                  <a:alpha val="6588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437481" y="553734"/>
              <a:ext cx="7340400" cy="471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rotWithShape="0" algn="tl" dir="5400000" dist="17780">
                <a:srgbClr val="000000">
                  <a:alpha val="6588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11"/>
          <p:cNvSpPr/>
          <p:nvPr>
            <p:ph idx="2" type="pic"/>
          </p:nvPr>
        </p:nvSpPr>
        <p:spPr>
          <a:xfrm>
            <a:off x="1651912" y="459582"/>
            <a:ext cx="7215300" cy="3451500"/>
          </a:xfrm>
          <a:prstGeom prst="rect">
            <a:avLst/>
          </a:prstGeom>
          <a:solidFill>
            <a:srgbClr val="FFEDED"/>
          </a:solidFill>
          <a:ln>
            <a:noFill/>
          </a:ln>
        </p:spPr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0" y="446471"/>
            <a:ext cx="1357200" cy="4268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74" name="Google Shape;74;p11"/>
          <p:cNvSpPr txBox="1"/>
          <p:nvPr/>
        </p:nvSpPr>
        <p:spPr>
          <a:xfrm rot="5400000">
            <a:off x="-1455510" y="1902056"/>
            <a:ext cx="42684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mbria"/>
              <a:buNone/>
            </a:pPr>
            <a:r>
              <a:rPr b="1" i="0" lang="zh-TW" sz="32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按一下以編輯母片標題樣式</a:t>
            </a:r>
            <a:endParaRPr b="1" i="0" sz="3200" u="none" cap="none" strike="noStrik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714480" y="4111244"/>
            <a:ext cx="72153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indent="-228600" lvl="1" marL="914400" algn="ctr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ctr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ctr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indent="-228600" lvl="4" marL="22860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5792400" y="1700280"/>
            <a:ext cx="43887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677544" y="-1014420"/>
            <a:ext cx="4388700" cy="6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spcBef>
                <a:spcPts val="360"/>
              </a:spcBef>
              <a:spcAft>
                <a:spcPts val="0"/>
              </a:spcAft>
              <a:buSzPts val="1620"/>
              <a:buChar char="+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🞪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" name="Google Shape;87;p1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1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rtl="0">
              <a:spcBef>
                <a:spcPts val="640"/>
              </a:spcBef>
              <a:spcAft>
                <a:spcPts val="0"/>
              </a:spcAft>
              <a:buSzPts val="2880"/>
              <a:buChar char="+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20039" lvl="2" marL="1371600" rtl="0">
              <a:spcBef>
                <a:spcPts val="480"/>
              </a:spcBef>
              <a:spcAft>
                <a:spcPts val="0"/>
              </a:spcAft>
              <a:buSzPts val="1440"/>
              <a:buChar char="🞪"/>
              <a:defRPr/>
            </a:lvl3pPr>
            <a:lvl4pPr indent="-342900" lvl="3" marL="1828800" rtl="0">
              <a:spcBef>
                <a:spcPts val="400"/>
              </a:spcBef>
              <a:spcAft>
                <a:spcPts val="0"/>
              </a:spcAft>
              <a:buSzPts val="1800"/>
              <a:buChar char="÷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=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 rot="5400000">
            <a:off x="2800350" y="-1143000"/>
            <a:ext cx="35433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spcBef>
                <a:spcPts val="360"/>
              </a:spcBef>
              <a:spcAft>
                <a:spcPts val="0"/>
              </a:spcAft>
              <a:buSzPts val="1620"/>
              <a:buChar char="+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🞪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685800" y="1485900"/>
            <a:ext cx="7772400" cy="140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mbria"/>
              <a:buNone/>
              <a:defRPr sz="4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1371600" y="2893221"/>
            <a:ext cx="64008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85800" y="2890613"/>
            <a:ext cx="77724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mbria"/>
              <a:buNone/>
              <a:defRPr b="1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85800" y="1767321"/>
            <a:ext cx="7772400" cy="11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2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2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8620" lvl="0" marL="457200" algn="l">
              <a:spcBef>
                <a:spcPts val="560"/>
              </a:spcBef>
              <a:spcAft>
                <a:spcPts val="0"/>
              </a:spcAft>
              <a:buSzPts val="2520"/>
              <a:buChar char="+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🞪"/>
              <a:defRPr sz="2000"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8620" lvl="0" marL="457200" algn="l">
              <a:spcBef>
                <a:spcPts val="560"/>
              </a:spcBef>
              <a:spcAft>
                <a:spcPts val="0"/>
              </a:spcAft>
              <a:buSzPts val="2520"/>
              <a:buChar char="+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🞪"/>
              <a:defRPr sz="2000"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1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08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spcBef>
                <a:spcPts val="480"/>
              </a:spcBef>
              <a:spcAft>
                <a:spcPts val="0"/>
              </a:spcAft>
              <a:buSzPts val="2160"/>
              <a:buChar char="+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🞪"/>
              <a:defRPr sz="1800"/>
            </a:lvl3pPr>
            <a:lvl4pPr indent="-320039" lvl="3" marL="1828800" algn="l">
              <a:spcBef>
                <a:spcPts val="320"/>
              </a:spcBef>
              <a:spcAft>
                <a:spcPts val="0"/>
              </a:spcAft>
              <a:buSzPts val="1440"/>
              <a:buChar char="÷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=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1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08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spcBef>
                <a:spcPts val="480"/>
              </a:spcBef>
              <a:spcAft>
                <a:spcPts val="0"/>
              </a:spcAft>
              <a:buSzPts val="2160"/>
              <a:buChar char="+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🞪"/>
              <a:defRPr sz="1800"/>
            </a:lvl3pPr>
            <a:lvl4pPr indent="-320039" lvl="3" marL="1828800" algn="l">
              <a:spcBef>
                <a:spcPts val="320"/>
              </a:spcBef>
              <a:spcAft>
                <a:spcPts val="0"/>
              </a:spcAft>
              <a:buSzPts val="1440"/>
              <a:buChar char="÷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=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0" type="dt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326258" y="285750"/>
            <a:ext cx="2667000" cy="13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ria"/>
              <a:buNone/>
              <a:defRPr b="1" sz="3200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3352800" y="285749"/>
            <a:ext cx="5410200" cy="4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spcBef>
                <a:spcPts val="640"/>
              </a:spcBef>
              <a:spcAft>
                <a:spcPts val="0"/>
              </a:spcAft>
              <a:buSzPts val="2880"/>
              <a:buChar char="+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20039" lvl="2" marL="1371600" algn="l">
              <a:spcBef>
                <a:spcPts val="480"/>
              </a:spcBef>
              <a:spcAft>
                <a:spcPts val="0"/>
              </a:spcAft>
              <a:buSzPts val="1440"/>
              <a:buChar char="🞪"/>
              <a:defRPr sz="24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SzPts val="1800"/>
              <a:buChar char="÷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=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326258" y="1660915"/>
            <a:ext cx="2667000" cy="29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  <a:defRPr b="1" i="0" sz="4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Cambria"/>
              <a:buChar char="+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mbria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÷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mbria"/>
              <a:buChar char="=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jpg"/><Relationship Id="rId10" Type="http://schemas.openxmlformats.org/officeDocument/2006/relationships/image" Target="../media/image12.jpg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9" Type="http://schemas.openxmlformats.org/officeDocument/2006/relationships/image" Target="../media/image8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11.jpg"/><Relationship Id="rId8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685800" y="1260825"/>
            <a:ext cx="7772400" cy="140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0">
                <a:solidFill>
                  <a:srgbClr val="00BFFE"/>
                </a:solidFill>
                <a:latin typeface="DFKai-SB"/>
                <a:ea typeface="DFKai-SB"/>
                <a:cs typeface="DFKai-SB"/>
                <a:sym typeface="DFKai-SB"/>
              </a:rPr>
              <a:t>小小街頭藝人</a:t>
            </a:r>
            <a:endParaRPr sz="7000">
              <a:solidFill>
                <a:srgbClr val="00BFFE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1371600" y="2782246"/>
            <a:ext cx="6400800" cy="131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氣</a:t>
            </a:r>
            <a:r>
              <a:rPr lang="zh-TW" sz="35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球造型師</a:t>
            </a:r>
            <a:endParaRPr sz="35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2754300" y="3391625"/>
            <a:ext cx="4456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latin typeface="Calibri"/>
                <a:ea typeface="Calibri"/>
                <a:cs typeface="Calibri"/>
                <a:sym typeface="Calibri"/>
              </a:rPr>
              <a:t>四年愛班     14號       </a:t>
            </a:r>
            <a:r>
              <a:rPr lang="zh-TW" sz="2300">
                <a:latin typeface="Calibri"/>
                <a:ea typeface="Calibri"/>
                <a:cs typeface="Calibri"/>
                <a:sym typeface="Calibri"/>
              </a:rPr>
              <a:t>林雨萱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300"/>
              <a:t>目錄</a:t>
            </a:r>
            <a:endParaRPr sz="4300"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70300" y="1391375"/>
            <a:ext cx="8603400" cy="333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zh-TW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1.目標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2.</a:t>
            </a:r>
            <a:r>
              <a:rPr lang="zh-TW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研究動機及目的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3.</a:t>
            </a:r>
            <a:r>
              <a:rPr lang="zh-TW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材料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4.</a:t>
            </a:r>
            <a:r>
              <a:rPr lang="zh-TW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執行方式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5.</a:t>
            </a:r>
            <a:r>
              <a:rPr lang="zh-TW">
                <a:latin typeface="Cambria"/>
                <a:ea typeface="Cambria"/>
                <a:cs typeface="Cambria"/>
                <a:sym typeface="Cambria"/>
              </a:rPr>
              <a:t>技巧練習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      6.成果展示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7.</a:t>
            </a:r>
            <a:r>
              <a:rPr lang="zh-TW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心得感想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zh-TW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391775"/>
            <a:ext cx="8520600" cy="64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300"/>
              <a:t>目標</a:t>
            </a:r>
            <a:endParaRPr sz="4300"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11700" y="1436425"/>
            <a:ext cx="8520600" cy="315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 sz="5000">
                <a:latin typeface="DFKai-SB"/>
                <a:ea typeface="DFKai-SB"/>
                <a:cs typeface="DFKai-SB"/>
                <a:sym typeface="DFKai-SB"/>
              </a:rPr>
              <a:t>學會折10種不同造型的氣球，</a:t>
            </a:r>
            <a:endParaRPr sz="5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 sz="5000">
                <a:latin typeface="DFKai-SB"/>
                <a:ea typeface="DFKai-SB"/>
                <a:cs typeface="DFKai-SB"/>
                <a:sym typeface="DFKai-SB"/>
              </a:rPr>
              <a:t>給大家欣賞！</a:t>
            </a:r>
            <a:endParaRPr sz="50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2192700" y="513350"/>
            <a:ext cx="4758600" cy="64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    </a:t>
            </a:r>
            <a:r>
              <a:rPr lang="zh-TW" sz="4300">
                <a:solidFill>
                  <a:schemeClr val="lt1"/>
                </a:solidFill>
              </a:rPr>
              <a:t>研究動機及目的</a:t>
            </a:r>
            <a:endParaRPr sz="4300">
              <a:solidFill>
                <a:schemeClr val="lt1"/>
              </a:solidFill>
            </a:endParaRPr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11700" y="1657750"/>
            <a:ext cx="8520600" cy="29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動機與目的：我從電視上看到有一個很厲害的氣球造型師，折了很多個可愛的造型氣球，就覺很開心，想要嘗試看看！！！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171708" y="285750"/>
            <a:ext cx="2667000" cy="137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300">
                <a:solidFill>
                  <a:srgbClr val="FFFFFF"/>
                </a:solidFill>
              </a:rPr>
              <a:t>      材料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3295650" y="626674"/>
            <a:ext cx="5410200" cy="430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氣球的規格型號有很多，如：160、260、360、660、646等，這些型號代表的是什麼意思呢？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 sz="4600"/>
              <a:t>260        </a:t>
            </a:r>
            <a:r>
              <a:rPr lang="zh-TW"/>
              <a:t>代表長度為60公分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/>
              <a:t>                     代表直徑為2公分</a:t>
            </a:r>
            <a:endParaRPr/>
          </a:p>
        </p:txBody>
      </p:sp>
      <p:sp>
        <p:nvSpPr>
          <p:cNvPr id="122" name="Google Shape;122;p18"/>
          <p:cNvSpPr txBox="1"/>
          <p:nvPr>
            <p:ph idx="2" type="body"/>
          </p:nvPr>
        </p:nvSpPr>
        <p:spPr>
          <a:xfrm>
            <a:off x="326258" y="1660915"/>
            <a:ext cx="2667000" cy="293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>
                <a:latin typeface="DFKai-SB"/>
                <a:ea typeface="DFKai-SB"/>
                <a:cs typeface="DFKai-SB"/>
                <a:sym typeface="DFKai-SB"/>
              </a:rPr>
              <a:t>1包氣球</a:t>
            </a:r>
            <a:endParaRPr sz="32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>
                <a:latin typeface="DFKai-SB"/>
                <a:ea typeface="DFKai-SB"/>
                <a:cs typeface="DFKai-SB"/>
                <a:sym typeface="DFKai-SB"/>
              </a:rPr>
              <a:t>1個打氣筒   1個剪刀</a:t>
            </a:r>
            <a:r>
              <a:rPr lang="zh-TW" sz="2300">
                <a:latin typeface="DFKai-SB"/>
                <a:ea typeface="DFKai-SB"/>
                <a:cs typeface="DFKai-SB"/>
                <a:sym typeface="DFKai-SB"/>
              </a:rPr>
              <a:t>[如果氣球後面，有沒氣的地方可以剪掉，剪到後再打結。]</a:t>
            </a:r>
            <a:endParaRPr sz="2300"/>
          </a:p>
        </p:txBody>
      </p:sp>
      <p:cxnSp>
        <p:nvCxnSpPr>
          <p:cNvPr id="123" name="Google Shape;123;p18"/>
          <p:cNvCxnSpPr/>
          <p:nvPr/>
        </p:nvCxnSpPr>
        <p:spPr>
          <a:xfrm>
            <a:off x="3773150" y="3910950"/>
            <a:ext cx="514500" cy="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8"/>
          <p:cNvSpPr/>
          <p:nvPr/>
        </p:nvSpPr>
        <p:spPr>
          <a:xfrm>
            <a:off x="3974575" y="3910950"/>
            <a:ext cx="1019175" cy="323850"/>
          </a:xfrm>
          <a:custGeom>
            <a:rect b="b" l="l" r="r" t="t"/>
            <a:pathLst>
              <a:path extrusionOk="0" h="12954" w="40767">
                <a:moveTo>
                  <a:pt x="0" y="0"/>
                </a:moveTo>
                <a:lnTo>
                  <a:pt x="0" y="12954"/>
                </a:lnTo>
                <a:lnTo>
                  <a:pt x="40767" y="12954"/>
                </a:ln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Google Shape;125;p18"/>
          <p:cNvSpPr/>
          <p:nvPr/>
        </p:nvSpPr>
        <p:spPr>
          <a:xfrm>
            <a:off x="4993750" y="3701400"/>
            <a:ext cx="323850" cy="533400"/>
          </a:xfrm>
          <a:custGeom>
            <a:rect b="b" l="l" r="r" t="t"/>
            <a:pathLst>
              <a:path extrusionOk="0" h="21336" w="12954">
                <a:moveTo>
                  <a:pt x="0" y="21336"/>
                </a:moveTo>
                <a:lnTo>
                  <a:pt x="0" y="0"/>
                </a:lnTo>
                <a:lnTo>
                  <a:pt x="12954" y="0"/>
                </a:lnTo>
              </a:path>
            </a:pathLst>
          </a:cu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26" name="Google Shape;126;p18"/>
          <p:cNvCxnSpPr/>
          <p:nvPr/>
        </p:nvCxnSpPr>
        <p:spPr>
          <a:xfrm>
            <a:off x="3414925" y="3910950"/>
            <a:ext cx="2763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8"/>
          <p:cNvSpPr/>
          <p:nvPr/>
        </p:nvSpPr>
        <p:spPr>
          <a:xfrm>
            <a:off x="3543550" y="3910950"/>
            <a:ext cx="1695450" cy="514350"/>
          </a:xfrm>
          <a:custGeom>
            <a:rect b="b" l="l" r="r" t="t"/>
            <a:pathLst>
              <a:path extrusionOk="0" h="20574" w="67818">
                <a:moveTo>
                  <a:pt x="0" y="0"/>
                </a:moveTo>
                <a:lnTo>
                  <a:pt x="0" y="20574"/>
                </a:lnTo>
                <a:lnTo>
                  <a:pt x="67818" y="20574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Google Shape;128;p18"/>
          <p:cNvSpPr txBox="1"/>
          <p:nvPr/>
        </p:nvSpPr>
        <p:spPr>
          <a:xfrm>
            <a:off x="3114925" y="2755525"/>
            <a:ext cx="1066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latin typeface="Calibri"/>
                <a:ea typeface="Calibri"/>
                <a:cs typeface="Calibri"/>
                <a:sym typeface="Calibri"/>
              </a:rPr>
              <a:t>舉例：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2938675" y="134075"/>
            <a:ext cx="141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小知識: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300"/>
              <a:t>執行方式</a:t>
            </a:r>
            <a:endParaRPr sz="4300"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311700" y="1343300"/>
            <a:ext cx="8520600" cy="315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看網路影片、造型氣球書和自我摸索，折出10種不同造型的氣球。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311700" y="305525"/>
            <a:ext cx="8520600" cy="67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zh-TW" sz="4300"/>
              <a:t>                         技巧練習</a:t>
            </a:r>
            <a:endParaRPr sz="4300"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/>
              <a:t>1.</a:t>
            </a:r>
            <a:r>
              <a:rPr lang="zh-TW"/>
              <a:t>折氣球時最重要的就是不能害怕氣球破掉。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/>
              <a:t>2.要先</a:t>
            </a:r>
            <a:r>
              <a:rPr lang="zh-TW"/>
              <a:t>拿捏</a:t>
            </a:r>
            <a:r>
              <a:rPr lang="zh-TW"/>
              <a:t>好氣球的長度，要不然折到一半才發現氣球太短或太長。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/>
              <a:t>3.氣球的結要打緊，要不然會漏氣。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成果展示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225" y="1411425"/>
            <a:ext cx="1737400" cy="13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11425"/>
            <a:ext cx="1881226" cy="13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5">
            <a:alphaModFix/>
          </a:blip>
          <a:srcRect b="5953" l="0" r="6838" t="0"/>
          <a:stretch/>
        </p:blipFill>
        <p:spPr>
          <a:xfrm>
            <a:off x="3618625" y="2743925"/>
            <a:ext cx="15191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0600" y="1411425"/>
            <a:ext cx="2063401" cy="133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7">
            <a:alphaModFix/>
          </a:blip>
          <a:srcRect b="15081" l="0" r="32836" t="0"/>
          <a:stretch/>
        </p:blipFill>
        <p:spPr>
          <a:xfrm>
            <a:off x="3618625" y="1411425"/>
            <a:ext cx="1519099" cy="13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2743925"/>
            <a:ext cx="1881223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81225" y="2743925"/>
            <a:ext cx="1737399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80600" y="2743925"/>
            <a:ext cx="2063401" cy="157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37725" y="1411425"/>
            <a:ext cx="1942876" cy="133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37725" y="2743925"/>
            <a:ext cx="194287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心得</a:t>
            </a:r>
            <a:endParaRPr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折氣球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變成了我的興趣，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長大後如果有機會，我要去考街頭藝人執照。因為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我覺得折氣球很好玩，而且折完一個作品，會很有成就感。大家可以嘗試看看!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                                                                                                                                                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我的報告到此結束謝謝大家                    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行雲流水">
  <a:themeElements>
    <a:clrScheme name="行雲流水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