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1" r:id="rId5"/>
    <p:sldId id="262" r:id="rId6"/>
    <p:sldId id="263" r:id="rId7"/>
    <p:sldId id="265" r:id="rId8"/>
    <p:sldId id="264" r:id="rId9"/>
    <p:sldId id="267" r:id="rId10"/>
    <p:sldId id="266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85" r:id="rId21"/>
    <p:sldId id="280" r:id="rId22"/>
    <p:sldId id="278" r:id="rId23"/>
    <p:sldId id="281" r:id="rId24"/>
    <p:sldId id="282" r:id="rId25"/>
    <p:sldId id="279" r:id="rId26"/>
    <p:sldId id="277" r:id="rId27"/>
    <p:sldId id="283" r:id="rId28"/>
    <p:sldId id="284" r:id="rId29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594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BA57C-885B-4A0B-B567-AE09FEFFCCFA}" type="datetimeFigureOut">
              <a:rPr lang="zh-TW" altLang="en-US" smtClean="0"/>
              <a:t>2023/11/12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26FA4-4A3C-402B-ACE4-86678DF11044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BA57C-885B-4A0B-B567-AE09FEFFCCFA}" type="datetimeFigureOut">
              <a:rPr lang="zh-TW" altLang="en-US" smtClean="0"/>
              <a:t>2023/11/12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26FA4-4A3C-402B-ACE4-86678DF11044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BA57C-885B-4A0B-B567-AE09FEFFCCFA}" type="datetimeFigureOut">
              <a:rPr lang="zh-TW" altLang="en-US" smtClean="0"/>
              <a:t>2023/11/12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26FA4-4A3C-402B-ACE4-86678DF11044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BA57C-885B-4A0B-B567-AE09FEFFCCFA}" type="datetimeFigureOut">
              <a:rPr lang="zh-TW" altLang="en-US" smtClean="0"/>
              <a:t>2023/11/12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26FA4-4A3C-402B-ACE4-86678DF11044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BA57C-885B-4A0B-B567-AE09FEFFCCFA}" type="datetimeFigureOut">
              <a:rPr lang="zh-TW" altLang="en-US" smtClean="0"/>
              <a:t>2023/11/12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26FA4-4A3C-402B-ACE4-86678DF11044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BA57C-885B-4A0B-B567-AE09FEFFCCFA}" type="datetimeFigureOut">
              <a:rPr lang="zh-TW" altLang="en-US" smtClean="0"/>
              <a:t>2023/11/12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26FA4-4A3C-402B-ACE4-86678DF11044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BA57C-885B-4A0B-B567-AE09FEFFCCFA}" type="datetimeFigureOut">
              <a:rPr lang="zh-TW" altLang="en-US" smtClean="0"/>
              <a:t>2023/11/12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26FA4-4A3C-402B-ACE4-86678DF11044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BA57C-885B-4A0B-B567-AE09FEFFCCFA}" type="datetimeFigureOut">
              <a:rPr lang="zh-TW" altLang="en-US" smtClean="0"/>
              <a:t>2023/11/12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26FA4-4A3C-402B-ACE4-86678DF11044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BA57C-885B-4A0B-B567-AE09FEFFCCFA}" type="datetimeFigureOut">
              <a:rPr lang="zh-TW" altLang="en-US" smtClean="0"/>
              <a:t>2023/11/12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26FA4-4A3C-402B-ACE4-86678DF11044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BA57C-885B-4A0B-B567-AE09FEFFCCFA}" type="datetimeFigureOut">
              <a:rPr lang="zh-TW" altLang="en-US" smtClean="0"/>
              <a:t>2023/11/12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26FA4-4A3C-402B-ACE4-86678DF11044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BA57C-885B-4A0B-B567-AE09FEFFCCFA}" type="datetimeFigureOut">
              <a:rPr lang="zh-TW" altLang="en-US" smtClean="0"/>
              <a:t>2023/11/12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26FA4-4A3C-402B-ACE4-86678DF11044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FBA57C-885B-4A0B-B567-AE09FEFFCCFA}" type="datetimeFigureOut">
              <a:rPr lang="zh-TW" altLang="en-US" smtClean="0"/>
              <a:t>2023/11/12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226FA4-4A3C-402B-ACE4-86678DF11044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dogcatstar.com/blog_catgrassvscatnip/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3568" y="1052736"/>
            <a:ext cx="7772400" cy="2835747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微軟正黑體 Light" pitchFamily="34" charset="-120"/>
                <a:ea typeface="微軟正黑體 Light" pitchFamily="34" charset="-120"/>
              </a:rPr>
              <a:t>2023</a:t>
            </a:r>
            <a:r>
              <a:rPr lang="zh-TW" altLang="en-US" dirty="0">
                <a:latin typeface="微軟正黑體 Light" pitchFamily="34" charset="-120"/>
                <a:ea typeface="微軟正黑體 Light" pitchFamily="34" charset="-120"/>
              </a:rPr>
              <a:t>第</a:t>
            </a:r>
            <a:r>
              <a:rPr lang="en-US" altLang="zh-TW" dirty="0">
                <a:latin typeface="微軟正黑體 Light" pitchFamily="34" charset="-120"/>
                <a:ea typeface="微軟正黑體 Light" pitchFamily="34" charset="-120"/>
              </a:rPr>
              <a:t>26</a:t>
            </a:r>
            <a:r>
              <a:rPr lang="zh-TW" altLang="en-US" dirty="0">
                <a:latin typeface="微軟正黑體 Light" pitchFamily="34" charset="-120"/>
                <a:ea typeface="微軟正黑體 Light" pitchFamily="34" charset="-120"/>
              </a:rPr>
              <a:t>屆</a:t>
            </a:r>
            <a:br>
              <a:rPr lang="en-US" altLang="zh-TW" dirty="0">
                <a:latin typeface="微軟正黑體 Light" pitchFamily="34" charset="-120"/>
                <a:ea typeface="微軟正黑體 Light" pitchFamily="34" charset="-120"/>
              </a:rPr>
            </a:br>
            <a:r>
              <a:rPr lang="zh-TW" altLang="en-US" dirty="0">
                <a:latin typeface="微軟正黑體 Light" pitchFamily="34" charset="-120"/>
                <a:ea typeface="微軟正黑體 Light" pitchFamily="34" charset="-120"/>
              </a:rPr>
              <a:t>麥哲倫計畫探索築夢計畫</a:t>
            </a:r>
            <a:br>
              <a:rPr lang="en-US" altLang="zh-TW" dirty="0">
                <a:latin typeface="微軟正黑體 Light" pitchFamily="34" charset="-120"/>
                <a:ea typeface="微軟正黑體 Light" pitchFamily="34" charset="-120"/>
              </a:rPr>
            </a:br>
            <a:br>
              <a:rPr lang="en-US" altLang="zh-TW" dirty="0">
                <a:latin typeface="微軟正黑體 Light" pitchFamily="34" charset="-120"/>
                <a:ea typeface="微軟正黑體 Light" pitchFamily="34" charset="-120"/>
              </a:rPr>
            </a:br>
            <a:r>
              <a:rPr lang="zh-TW" altLang="en-US" dirty="0">
                <a:latin typeface="微軟正黑體 Light" pitchFamily="34" charset="-120"/>
                <a:ea typeface="微軟正黑體 Light" pitchFamily="34" charset="-120"/>
              </a:rPr>
              <a:t>水培小麥貓草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47664" y="4509120"/>
            <a:ext cx="6400800" cy="1752600"/>
          </a:xfrm>
        </p:spPr>
        <p:txBody>
          <a:bodyPr/>
          <a:lstStyle/>
          <a:p>
            <a:r>
              <a:rPr lang="zh-TW" altLang="en-US" dirty="0">
                <a:latin typeface="微軟正黑體 Light" pitchFamily="34" charset="-120"/>
                <a:ea typeface="微軟正黑體 Light" pitchFamily="34" charset="-120"/>
              </a:rPr>
              <a:t>三年愛班</a:t>
            </a:r>
            <a:endParaRPr lang="en-US" altLang="zh-TW" dirty="0">
              <a:latin typeface="微軟正黑體 Light" pitchFamily="34" charset="-120"/>
              <a:ea typeface="微軟正黑體 Light" pitchFamily="34" charset="-120"/>
            </a:endParaRPr>
          </a:p>
          <a:p>
            <a:r>
              <a:rPr lang="zh-TW" altLang="en-US" dirty="0">
                <a:latin typeface="微軟正黑體 Light" pitchFamily="34" charset="-120"/>
                <a:ea typeface="微軟正黑體 Light" pitchFamily="34" charset="-120"/>
              </a:rPr>
              <a:t>余采倢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BE776BF-0D9D-4A86-664F-42AB97C95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把種子泡水一個晚上</a:t>
            </a:r>
          </a:p>
        </p:txBody>
      </p:sp>
      <p:pic>
        <p:nvPicPr>
          <p:cNvPr id="13" name="內容版面配置區 12">
            <a:extLst>
              <a:ext uri="{FF2B5EF4-FFF2-40B4-BE49-F238E27FC236}">
                <a16:creationId xmlns:a16="http://schemas.microsoft.com/office/drawing/2014/main" id="{0483D337-A236-1AC0-0732-03EF9C447C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5049805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562EEB0-45CA-DC1B-AF54-BF3643AD5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把水倒掉，舖平在盆栽裡</a:t>
            </a:r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C8864968-731C-3F2B-7917-2C793DFBA43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20" name="內容版面配置區 19">
            <a:extLst>
              <a:ext uri="{FF2B5EF4-FFF2-40B4-BE49-F238E27FC236}">
                <a16:creationId xmlns:a16="http://schemas.microsoft.com/office/drawing/2014/main" id="{5B3A4A6C-8822-81E9-D4DD-0E791F1ED75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33146182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2DB784C-B1A0-EE33-71CF-4E92206C3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加入乾淨的水</a:t>
            </a:r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BEEBCF61-7550-3FDD-2678-61E45CCE239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2FFC534A-1E63-D22B-30D7-6F62B962806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A1D1E97B-06B7-C1EA-9A71-876BD5C39FBB}"/>
              </a:ext>
            </a:extLst>
          </p:cNvPr>
          <p:cNvSpPr txBox="1"/>
          <p:nvPr/>
        </p:nvSpPr>
        <p:spPr>
          <a:xfrm>
            <a:off x="901764" y="1230868"/>
            <a:ext cx="6994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＊水要剛剛好碰到種子，不能加太多，不然種子爛掉就不會發芽了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091583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163560E-E1A9-CA9E-0E32-CD8EB5600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蓋上會透氣的蓋子</a:t>
            </a:r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C8C79519-CD8A-77A2-DBE3-1143DF2D419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BB62F7BA-3584-BD52-A7D0-87050682D6A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6412597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4362D11-ECEB-27B3-DD31-8F798BC66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等它慢慢長大</a:t>
            </a:r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40A5DDE8-055C-0701-5C80-14B9D2CDCD3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81" y="1600200"/>
            <a:ext cx="3395238" cy="4525963"/>
          </a:xfrm>
        </p:spPr>
      </p:pic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E7B99DB0-DFCD-915A-ED9D-9A7A2C276AF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881" y="1600200"/>
            <a:ext cx="3395238" cy="4525963"/>
          </a:xfrm>
        </p:spPr>
      </p:pic>
    </p:spTree>
    <p:extLst>
      <p:ext uri="{BB962C8B-B14F-4D97-AF65-F5344CB8AC3E}">
        <p14:creationId xmlns:p14="http://schemas.microsoft.com/office/powerpoint/2010/main" val="17889216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D360527-92AD-1D9D-FB36-12B4C27E5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長出一點芽了</a:t>
            </a:r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FDD574B7-38DD-B8BB-D67F-EC16518524A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81" y="1600200"/>
            <a:ext cx="3395238" cy="4525963"/>
          </a:xfrm>
        </p:spPr>
      </p:pic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047B66AE-DBE2-8974-DAD0-74EB63BD734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881" y="1600200"/>
            <a:ext cx="3395238" cy="4525963"/>
          </a:xfrm>
        </p:spPr>
      </p:pic>
    </p:spTree>
    <p:extLst>
      <p:ext uri="{BB962C8B-B14F-4D97-AF65-F5344CB8AC3E}">
        <p14:creationId xmlns:p14="http://schemas.microsoft.com/office/powerpoint/2010/main" val="31975023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FF980AE-1314-DA95-4D1A-6BF78A2F7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長出葉子了</a:t>
            </a:r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B7DACFEB-F15E-E1CF-3F29-52C419BAE4A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81EF608F-FC83-7A3F-1FE1-A8F63E8E5FA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15103108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D04247C-AD6E-9AD2-C010-7B62460D7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一天就長高了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公分呢</a:t>
            </a:r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294B21A6-FC9D-92C0-9135-23CEBDDA09B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F48B50AC-5D80-CF15-475F-5AEB8B4F704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32666073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394F26B-D85C-7EF4-3314-B11498686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長出葉子就可以一邊給貓咪吃</a:t>
            </a:r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56DABC30-A9EC-982C-C4F8-D79F211EA5E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A49F5527-7D51-53D0-6D31-9A0D380E647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18812922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D17BE30-A79B-3F65-4EA1-CDACBE19D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還是會持續生長喔</a:t>
            </a:r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45C355B4-9FDE-E919-587E-BFB8152F89D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93FF8A18-6163-A163-AB6B-EC23BAFF512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3219439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 Light" pitchFamily="34" charset="-120"/>
                <a:ea typeface="微軟正黑體 Light" pitchFamily="34" charset="-120"/>
              </a:rPr>
              <a:t>動機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zh-TW" altLang="en-US" dirty="0">
                <a:latin typeface="微軟正黑體 Light" pitchFamily="34" charset="-120"/>
                <a:ea typeface="微軟正黑體 Light" pitchFamily="34" charset="-120"/>
              </a:rPr>
              <a:t>                </a:t>
            </a:r>
            <a:endParaRPr lang="en-US" altLang="zh-TW" dirty="0">
              <a:latin typeface="微軟正黑體 Light" pitchFamily="34" charset="-120"/>
              <a:ea typeface="微軟正黑體 Light" pitchFamily="34" charset="-120"/>
            </a:endParaRPr>
          </a:p>
          <a:p>
            <a:pPr>
              <a:buNone/>
            </a:pPr>
            <a:endParaRPr lang="en-US" altLang="zh-TW" dirty="0">
              <a:latin typeface="微軟正黑體 Light" pitchFamily="34" charset="-120"/>
              <a:ea typeface="微軟正黑體 Light" pitchFamily="34" charset="-120"/>
            </a:endParaRPr>
          </a:p>
          <a:p>
            <a:pPr>
              <a:buNone/>
            </a:pPr>
            <a:r>
              <a:rPr lang="zh-TW" altLang="en-US" dirty="0">
                <a:latin typeface="微軟正黑體 Light" pitchFamily="34" charset="-120"/>
                <a:ea typeface="微軟正黑體 Light" pitchFamily="34" charset="-120"/>
              </a:rPr>
              <a:t>                 因為我們家有養貓，</a:t>
            </a:r>
            <a:endParaRPr lang="en-US" altLang="zh-TW" dirty="0">
              <a:latin typeface="微軟正黑體 Light" pitchFamily="34" charset="-120"/>
              <a:ea typeface="微軟正黑體 Light" pitchFamily="34" charset="-120"/>
            </a:endParaRPr>
          </a:p>
          <a:p>
            <a:pPr>
              <a:buNone/>
            </a:pPr>
            <a:r>
              <a:rPr lang="zh-TW" altLang="en-US" dirty="0">
                <a:latin typeface="微軟正黑體 Light" pitchFamily="34" charset="-120"/>
                <a:ea typeface="微軟正黑體 Light" pitchFamily="34" charset="-120"/>
              </a:rPr>
              <a:t>                 我想親手種貓草給牠們吃。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348880"/>
            <a:ext cx="1975122" cy="1825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776D4A0D-CDB7-7285-E67B-4E710BECB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6021" y="5013176"/>
            <a:ext cx="5486400" cy="566738"/>
          </a:xfrm>
        </p:spPr>
        <p:txBody>
          <a:bodyPr>
            <a:norm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吃了貓草的貓咪，</a:t>
            </a:r>
            <a:endParaRPr lang="zh-TW" altLang="en-US" sz="2400" dirty="0"/>
          </a:p>
        </p:txBody>
      </p:sp>
      <p:pic>
        <p:nvPicPr>
          <p:cNvPr id="9" name="圖片版面配置區 8">
            <a:extLst>
              <a:ext uri="{FF2B5EF4-FFF2-40B4-BE49-F238E27FC236}">
                <a16:creationId xmlns:a16="http://schemas.microsoft.com/office/drawing/2014/main" id="{91098B24-290A-E779-07AF-9D45D684B79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>
          <a:xfrm>
            <a:off x="1828800" y="764704"/>
            <a:ext cx="5486400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文字版面配置區 6">
            <a:extLst>
              <a:ext uri="{FF2B5EF4-FFF2-40B4-BE49-F238E27FC236}">
                <a16:creationId xmlns:a16="http://schemas.microsoft.com/office/drawing/2014/main" id="{5912FD3F-C579-6597-99FE-07C67DB187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36021" y="5517232"/>
            <a:ext cx="5486400" cy="804862"/>
          </a:xfrm>
        </p:spPr>
        <p:txBody>
          <a:bodyPr>
            <a:normAutofit/>
          </a:bodyPr>
          <a:lstStyle/>
          <a:p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便便會長長一條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~~</a:t>
            </a:r>
            <a:endParaRPr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1527951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版面配置區 7">
            <a:extLst>
              <a:ext uri="{FF2B5EF4-FFF2-40B4-BE49-F238E27FC236}">
                <a16:creationId xmlns:a16="http://schemas.microsoft.com/office/drawing/2014/main" id="{EE9E1060-0459-F460-22E9-D70BACAD22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1559" y="1268760"/>
            <a:ext cx="8220881" cy="864096"/>
          </a:xfrm>
        </p:spPr>
        <p:txBody>
          <a:bodyPr>
            <a:no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因為裡面有纖維跟貓咪舔毛的時候吃進肚子裡的廢毛，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把這些都從便便排出身體，會讓貓咪更健康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A0B07258-1555-C32E-B3A5-9EC503965D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0" r="18500"/>
          <a:stretch/>
        </p:blipFill>
        <p:spPr>
          <a:xfrm rot="16200000">
            <a:off x="5621812" y="2911704"/>
            <a:ext cx="3026668" cy="2822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A4A1262D-AD02-366E-A14F-93CDBC4243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51" b="27950"/>
          <a:stretch/>
        </p:blipFill>
        <p:spPr>
          <a:xfrm>
            <a:off x="579160" y="2811719"/>
            <a:ext cx="5143500" cy="3024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D7748FBA-23CB-AAF8-0543-6DB8CAB15D5E}"/>
              </a:ext>
            </a:extLst>
          </p:cNvPr>
          <p:cNvSpPr txBox="1"/>
          <p:nvPr/>
        </p:nvSpPr>
        <p:spPr>
          <a:xfrm>
            <a:off x="577692" y="5661248"/>
            <a:ext cx="12843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b="1" dirty="0">
                <a:latin typeface="Bahnschrift Light Condensed" panose="020B0502040204020203" pitchFamily="34" charset="0"/>
              </a:rPr>
              <a:t>Before</a:t>
            </a:r>
            <a:endParaRPr lang="zh-TW" altLang="en-US" sz="4000" b="1" dirty="0">
              <a:latin typeface="Bahnschrift Light Condensed" panose="020B0502040204020203" pitchFamily="34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1425BDFA-6412-B743-3346-0D1F2045786E}"/>
              </a:ext>
            </a:extLst>
          </p:cNvPr>
          <p:cNvSpPr txBox="1"/>
          <p:nvPr/>
        </p:nvSpPr>
        <p:spPr>
          <a:xfrm>
            <a:off x="5722660" y="5661248"/>
            <a:ext cx="1037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b="1" dirty="0">
                <a:latin typeface="Bahnschrift Light Condensed" panose="020B0502040204020203" pitchFamily="34" charset="0"/>
              </a:rPr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30969353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FFD02EDD-5EE4-4DD3-0EF5-4EB41AD93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影響貓草生長的因素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E2AF0EF5-0225-8429-55F5-3925A761B0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其實同時還種了很多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~~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732137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59A64F2F-0743-E027-9EB0-0504F45FD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陽光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E67E19EE-2136-5543-80CD-44726D73B6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8184356" cy="639762"/>
          </a:xfrm>
        </p:spPr>
        <p:txBody>
          <a:bodyPr>
            <a:noAutofit/>
          </a:bodyPr>
          <a:lstStyle/>
          <a:p>
            <a:r>
              <a:rPr lang="zh-TW" altLang="en-US" u="sng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廁所</a:t>
            </a:r>
            <a:r>
              <a:rPr lang="zh-TW" altLang="en-US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裡面因為曬不到太陽，長出來的葉子是黃色的</a:t>
            </a:r>
            <a:r>
              <a:rPr lang="en-US" altLang="zh-TW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endParaRPr lang="zh-TW" altLang="en-US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6" name="內容版面配置區 15">
            <a:extLst>
              <a:ext uri="{FF2B5EF4-FFF2-40B4-BE49-F238E27FC236}">
                <a16:creationId xmlns:a16="http://schemas.microsoft.com/office/drawing/2014/main" id="{87F5D48E-27E1-D8D9-ACC8-A916DDF9DC9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84179" y="2174875"/>
            <a:ext cx="2963466" cy="3951288"/>
          </a:xfrm>
        </p:spPr>
      </p:pic>
      <p:pic>
        <p:nvPicPr>
          <p:cNvPr id="14" name="內容版面配置區 13">
            <a:extLst>
              <a:ext uri="{FF2B5EF4-FFF2-40B4-BE49-F238E27FC236}">
                <a16:creationId xmlns:a16="http://schemas.microsoft.com/office/drawing/2014/main" id="{A6908D83-A19D-21E8-8D71-15637EF7841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35448"/>
            <a:ext cx="4040188" cy="3030141"/>
          </a:xfrm>
        </p:spPr>
      </p:pic>
    </p:spTree>
    <p:extLst>
      <p:ext uri="{BB962C8B-B14F-4D97-AF65-F5344CB8AC3E}">
        <p14:creationId xmlns:p14="http://schemas.microsoft.com/office/powerpoint/2010/main" val="15574844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E4ADA03-DBC5-ACAB-DC9E-0F1936B01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空氣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1A6A991-6BDE-35BB-7A0A-6037F7BCB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8229600" cy="639762"/>
          </a:xfrm>
        </p:spPr>
        <p:txBody>
          <a:bodyPr>
            <a:noAutofit/>
          </a:bodyPr>
          <a:lstStyle/>
          <a:p>
            <a:r>
              <a:rPr lang="zh-TW" altLang="en-US" sz="28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炎熱的天氣，在空氣不流通的</a:t>
            </a:r>
            <a:r>
              <a:rPr lang="zh-TW" altLang="en-US" sz="2800" u="sng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房間</a:t>
            </a:r>
            <a:r>
              <a:rPr lang="zh-TW" altLang="en-US" sz="28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裡會發霉</a:t>
            </a:r>
            <a:r>
              <a:rPr lang="en-US" altLang="zh-TW" sz="28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~~</a:t>
            </a:r>
            <a:endParaRPr lang="zh-TW" altLang="en-US" sz="2800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內容版面配置區 11">
            <a:extLst>
              <a:ext uri="{FF2B5EF4-FFF2-40B4-BE49-F238E27FC236}">
                <a16:creationId xmlns:a16="http://schemas.microsoft.com/office/drawing/2014/main" id="{367DBC10-F53C-496C-CAEA-50AB5F0D077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0" t="17854" r="18364" b="2455"/>
          <a:stretch/>
        </p:blipFill>
        <p:spPr>
          <a:xfrm rot="16200000">
            <a:off x="981063" y="2144923"/>
            <a:ext cx="2992462" cy="4040188"/>
          </a:xfrm>
        </p:spPr>
      </p:pic>
      <p:pic>
        <p:nvPicPr>
          <p:cNvPr id="18" name="內容版面配置區 17">
            <a:extLst>
              <a:ext uri="{FF2B5EF4-FFF2-40B4-BE49-F238E27FC236}">
                <a16:creationId xmlns:a16="http://schemas.microsoft.com/office/drawing/2014/main" id="{03C0EBCE-6A14-1861-A547-226AAA2D714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3" t="32823" r="32028" b="11004"/>
          <a:stretch/>
        </p:blipFill>
        <p:spPr>
          <a:xfrm rot="5400000">
            <a:off x="5133168" y="2107619"/>
            <a:ext cx="2992464" cy="4114800"/>
          </a:xfrm>
        </p:spPr>
      </p:pic>
      <p:sp>
        <p:nvSpPr>
          <p:cNvPr id="19" name="橢圓 18">
            <a:extLst>
              <a:ext uri="{FF2B5EF4-FFF2-40B4-BE49-F238E27FC236}">
                <a16:creationId xmlns:a16="http://schemas.microsoft.com/office/drawing/2014/main" id="{CFFA1338-C8F9-52DD-178C-922D70F87768}"/>
              </a:ext>
            </a:extLst>
          </p:cNvPr>
          <p:cNvSpPr/>
          <p:nvPr/>
        </p:nvSpPr>
        <p:spPr>
          <a:xfrm>
            <a:off x="5786933" y="2924944"/>
            <a:ext cx="945307" cy="8231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橢圓 19">
            <a:extLst>
              <a:ext uri="{FF2B5EF4-FFF2-40B4-BE49-F238E27FC236}">
                <a16:creationId xmlns:a16="http://schemas.microsoft.com/office/drawing/2014/main" id="{DCD79F6B-6E67-E210-D01A-43CC6801FA3F}"/>
              </a:ext>
            </a:extLst>
          </p:cNvPr>
          <p:cNvSpPr/>
          <p:nvPr/>
        </p:nvSpPr>
        <p:spPr>
          <a:xfrm>
            <a:off x="4508377" y="3293368"/>
            <a:ext cx="945308" cy="9277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橢圓 20">
            <a:extLst>
              <a:ext uri="{FF2B5EF4-FFF2-40B4-BE49-F238E27FC236}">
                <a16:creationId xmlns:a16="http://schemas.microsoft.com/office/drawing/2014/main" id="{F486EA21-0C2F-95FF-55CB-D13A8E758A7E}"/>
              </a:ext>
            </a:extLst>
          </p:cNvPr>
          <p:cNvSpPr/>
          <p:nvPr/>
        </p:nvSpPr>
        <p:spPr>
          <a:xfrm>
            <a:off x="7812360" y="3861048"/>
            <a:ext cx="938063" cy="82207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35788124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8">
            <a:extLst>
              <a:ext uri="{FF2B5EF4-FFF2-40B4-BE49-F238E27FC236}">
                <a16:creationId xmlns:a16="http://schemas.microsoft.com/office/drawing/2014/main" id="{7D48EF19-1E13-5934-B8ED-DE674242B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水</a:t>
            </a:r>
          </a:p>
        </p:txBody>
      </p:sp>
      <p:sp>
        <p:nvSpPr>
          <p:cNvPr id="10" name="文字版面配置區 9">
            <a:extLst>
              <a:ext uri="{FF2B5EF4-FFF2-40B4-BE49-F238E27FC236}">
                <a16:creationId xmlns:a16="http://schemas.microsoft.com/office/drawing/2014/main" id="{56F038E8-FE82-630E-AC71-F15127BE9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199" y="1535113"/>
            <a:ext cx="8139117" cy="639762"/>
          </a:xfrm>
        </p:spPr>
        <p:txBody>
          <a:bodyPr>
            <a:noAutofit/>
          </a:bodyPr>
          <a:lstStyle/>
          <a:p>
            <a:r>
              <a:rPr lang="zh-TW" altLang="en-US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加水的容器，沒有</a:t>
            </a:r>
            <a:r>
              <a:rPr lang="zh-TW" altLang="en-US" u="sng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蓋子</a:t>
            </a:r>
            <a:r>
              <a:rPr lang="zh-TW" altLang="en-US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的保護，很容易滋生果蠅和小飛蟲</a:t>
            </a:r>
            <a:r>
              <a:rPr lang="en-US" altLang="zh-TW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endParaRPr lang="zh-TW" altLang="en-US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5" name="內容版面配置區 14">
            <a:extLst>
              <a:ext uri="{FF2B5EF4-FFF2-40B4-BE49-F238E27FC236}">
                <a16:creationId xmlns:a16="http://schemas.microsoft.com/office/drawing/2014/main" id="{94EF83C7-BF94-8A91-F018-7F6A6247499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95561" y="2174875"/>
            <a:ext cx="2963466" cy="3951288"/>
          </a:xfrm>
        </p:spPr>
      </p:pic>
      <p:pic>
        <p:nvPicPr>
          <p:cNvPr id="17" name="內容版面配置區 16">
            <a:extLst>
              <a:ext uri="{FF2B5EF4-FFF2-40B4-BE49-F238E27FC236}">
                <a16:creationId xmlns:a16="http://schemas.microsoft.com/office/drawing/2014/main" id="{9B0FE924-B8D8-B2AE-4573-32F04DE8B90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17445" r="30512" b="22214"/>
          <a:stretch/>
        </p:blipFill>
        <p:spPr>
          <a:xfrm rot="16200000">
            <a:off x="5138939" y="2174874"/>
            <a:ext cx="2963465" cy="3951290"/>
          </a:xfrm>
        </p:spPr>
      </p:pic>
      <p:sp>
        <p:nvSpPr>
          <p:cNvPr id="18" name="橢圓 17">
            <a:extLst>
              <a:ext uri="{FF2B5EF4-FFF2-40B4-BE49-F238E27FC236}">
                <a16:creationId xmlns:a16="http://schemas.microsoft.com/office/drawing/2014/main" id="{70DE1F75-A69C-B4BD-2F69-54FB0E87215A}"/>
              </a:ext>
            </a:extLst>
          </p:cNvPr>
          <p:cNvSpPr/>
          <p:nvPr/>
        </p:nvSpPr>
        <p:spPr>
          <a:xfrm>
            <a:off x="4517459" y="3068960"/>
            <a:ext cx="504056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橢圓 18">
            <a:extLst>
              <a:ext uri="{FF2B5EF4-FFF2-40B4-BE49-F238E27FC236}">
                <a16:creationId xmlns:a16="http://schemas.microsoft.com/office/drawing/2014/main" id="{B0AAD3BC-F6E2-7414-2D2C-0DF4723DCFEB}"/>
              </a:ext>
            </a:extLst>
          </p:cNvPr>
          <p:cNvSpPr/>
          <p:nvPr/>
        </p:nvSpPr>
        <p:spPr>
          <a:xfrm>
            <a:off x="7812360" y="4653136"/>
            <a:ext cx="504056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31506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BEC7B399-A9EE-4143-FD5C-43FFA0721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依照上面的小訣竅，</a:t>
            </a:r>
            <a:b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每個人都可以和我一起大豐收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6A9A5499-55C4-1934-3549-CD3068DE7A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5640785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712EBC-D25D-C9BB-BF62-BA3717ED9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資料來源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87BE8A8-6BBF-839A-E44E-901EA8CC3D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000" dirty="0">
                <a:hlinkClick r:id="rId2"/>
              </a:rPr>
              <a:t>https://www.dogcatstar.com/blog_catgrassvscatnip/</a:t>
            </a:r>
          </a:p>
          <a:p>
            <a:r>
              <a:rPr lang="en-US" altLang="zh-TW" sz="2000" dirty="0">
                <a:hlinkClick r:id="rId2"/>
              </a:rPr>
              <a:t>https://www.dogcatstar.com/blog_catgrassvscatnip/</a:t>
            </a:r>
            <a:endParaRPr lang="en-US" altLang="zh-TW" sz="2000" dirty="0"/>
          </a:p>
          <a:p>
            <a:r>
              <a:rPr lang="zh-TW" altLang="en-US" sz="2000" dirty="0"/>
              <a:t>水培貓草說明書</a:t>
            </a:r>
          </a:p>
          <a:p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4526954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1E3ECD49-E219-46A0-48E7-00B6C8C31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153"/>
            <a:ext cx="8229600" cy="1143000"/>
          </a:xfrm>
        </p:spPr>
        <p:txBody>
          <a:bodyPr/>
          <a:lstStyle/>
          <a:p>
            <a:r>
              <a:rPr lang="en-US" altLang="zh-TW" dirty="0"/>
              <a:t>~</a:t>
            </a:r>
            <a:r>
              <a:rPr lang="zh-TW" altLang="en-US" dirty="0"/>
              <a:t>感謝聆聽</a:t>
            </a:r>
            <a:r>
              <a:rPr lang="en-US" altLang="zh-TW" dirty="0"/>
              <a:t>~</a:t>
            </a:r>
            <a:endParaRPr lang="zh-TW" altLang="en-US" dirty="0"/>
          </a:p>
        </p:txBody>
      </p:sp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33C079E5-5801-00C2-031E-BD7670EE6F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675" y="3429000"/>
            <a:ext cx="2152650" cy="1981200"/>
          </a:xfrm>
        </p:spPr>
      </p:pic>
    </p:spTree>
    <p:extLst>
      <p:ext uri="{BB962C8B-B14F-4D97-AF65-F5344CB8AC3E}">
        <p14:creationId xmlns:p14="http://schemas.microsoft.com/office/powerpoint/2010/main" val="495930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 Light" pitchFamily="34" charset="-120"/>
                <a:ea typeface="微軟正黑體 Light" pitchFamily="34" charset="-120"/>
              </a:rPr>
              <a:t>目標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altLang="zh-TW" dirty="0">
              <a:latin typeface="微軟正黑體 Light" pitchFamily="34" charset="-120"/>
              <a:ea typeface="微軟正黑體 Light" pitchFamily="34" charset="-120"/>
            </a:endParaRPr>
          </a:p>
          <a:p>
            <a:pPr>
              <a:buNone/>
            </a:pPr>
            <a:endParaRPr lang="en-US" altLang="zh-TW" dirty="0">
              <a:latin typeface="微軟正黑體 Light" pitchFamily="34" charset="-120"/>
              <a:ea typeface="微軟正黑體 Light" pitchFamily="34" charset="-120"/>
            </a:endParaRPr>
          </a:p>
          <a:p>
            <a:pPr>
              <a:buNone/>
            </a:pPr>
            <a:r>
              <a:rPr lang="zh-TW" altLang="en-US" dirty="0">
                <a:latin typeface="微軟正黑體 Light" pitchFamily="34" charset="-120"/>
                <a:ea typeface="微軟正黑體 Light" pitchFamily="34" charset="-120"/>
              </a:rPr>
              <a:t>                   了解貓草對貓咪健康的影響</a:t>
            </a:r>
            <a:endParaRPr lang="en-US" altLang="zh-TW" dirty="0">
              <a:latin typeface="微軟正黑體 Light" pitchFamily="34" charset="-120"/>
              <a:ea typeface="微軟正黑體 Light" pitchFamily="34" charset="-120"/>
            </a:endParaRPr>
          </a:p>
          <a:p>
            <a:pPr>
              <a:buNone/>
            </a:pPr>
            <a:endParaRPr lang="en-US" altLang="zh-TW" dirty="0">
              <a:latin typeface="微軟正黑體 Light" pitchFamily="34" charset="-120"/>
              <a:ea typeface="微軟正黑體 Light" pitchFamily="34" charset="-120"/>
            </a:endParaRPr>
          </a:p>
          <a:p>
            <a:pPr>
              <a:buNone/>
            </a:pPr>
            <a:r>
              <a:rPr lang="zh-TW" altLang="en-US">
                <a:latin typeface="微軟正黑體 Light" pitchFamily="34" charset="-120"/>
                <a:ea typeface="微軟正黑體 Light" pitchFamily="34" charset="-120"/>
              </a:rPr>
              <a:t>                   動手</a:t>
            </a:r>
            <a:r>
              <a:rPr lang="zh-TW" altLang="en-US" dirty="0">
                <a:latin typeface="微軟正黑體 Light" pitchFamily="34" charset="-120"/>
                <a:ea typeface="微軟正黑體 Light" pitchFamily="34" charset="-120"/>
              </a:rPr>
              <a:t>種幾盆貓草</a:t>
            </a:r>
            <a:endParaRPr lang="en-US" altLang="zh-TW" dirty="0">
              <a:latin typeface="微軟正黑體 Light" pitchFamily="34" charset="-120"/>
              <a:ea typeface="微軟正黑體 Light" pitchFamily="34" charset="-120"/>
            </a:endParaRPr>
          </a:p>
          <a:p>
            <a:endParaRPr lang="zh-TW" altLang="en-US" dirty="0">
              <a:latin typeface="微軟正黑體 Light" pitchFamily="34" charset="-120"/>
              <a:ea typeface="微軟正黑體 Light" pitchFamily="34" charset="-12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636912"/>
            <a:ext cx="1033465" cy="768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3861048"/>
            <a:ext cx="1033465" cy="768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 Light" pitchFamily="34" charset="-120"/>
                <a:ea typeface="微軟正黑體 Light" pitchFamily="34" charset="-120"/>
              </a:rPr>
              <a:t>執行方式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>
              <a:latin typeface="微軟正黑體 Light" pitchFamily="34" charset="-120"/>
              <a:ea typeface="微軟正黑體 Light" pitchFamily="34" charset="-120"/>
            </a:endParaRPr>
          </a:p>
          <a:p>
            <a:pPr>
              <a:buNone/>
            </a:pPr>
            <a:r>
              <a:rPr lang="zh-TW" altLang="en-US" dirty="0">
                <a:latin typeface="微軟正黑體 Light" pitchFamily="34" charset="-120"/>
                <a:ea typeface="微軟正黑體 Light" pitchFamily="34" charset="-120"/>
              </a:rPr>
              <a:t>          上網查資料</a:t>
            </a:r>
            <a:endParaRPr lang="en-US" altLang="zh-TW" dirty="0">
              <a:latin typeface="微軟正黑體 Light" pitchFamily="34" charset="-120"/>
              <a:ea typeface="微軟正黑體 Light" pitchFamily="34" charset="-120"/>
            </a:endParaRPr>
          </a:p>
          <a:p>
            <a:pPr>
              <a:buNone/>
            </a:pPr>
            <a:endParaRPr lang="en-US" altLang="zh-TW" dirty="0">
              <a:latin typeface="微軟正黑體 Light" pitchFamily="34" charset="-120"/>
              <a:ea typeface="微軟正黑體 Light" pitchFamily="34" charset="-120"/>
            </a:endParaRPr>
          </a:p>
          <a:p>
            <a:pPr>
              <a:buNone/>
            </a:pPr>
            <a:r>
              <a:rPr lang="zh-TW" altLang="en-US" dirty="0">
                <a:latin typeface="微軟正黑體 Light" pitchFamily="34" charset="-120"/>
                <a:ea typeface="微軟正黑體 Light" pitchFamily="34" charset="-120"/>
              </a:rPr>
              <a:t>          種幾盆貓草，每天觀察它們的生長</a:t>
            </a:r>
            <a:endParaRPr lang="en-US" altLang="zh-TW" dirty="0">
              <a:latin typeface="微軟正黑體 Light" pitchFamily="34" charset="-120"/>
              <a:ea typeface="微軟正黑體 Light" pitchFamily="34" charset="-120"/>
            </a:endParaRPr>
          </a:p>
          <a:p>
            <a:pPr>
              <a:buNone/>
            </a:pPr>
            <a:endParaRPr lang="en-US" altLang="zh-TW" dirty="0">
              <a:latin typeface="微軟正黑體 Light" pitchFamily="34" charset="-120"/>
              <a:ea typeface="微軟正黑體 Light" pitchFamily="34" charset="-120"/>
            </a:endParaRPr>
          </a:p>
          <a:p>
            <a:pPr>
              <a:buNone/>
            </a:pPr>
            <a:r>
              <a:rPr lang="zh-TW" altLang="en-US" dirty="0">
                <a:latin typeface="微軟正黑體 Light" pitchFamily="34" charset="-120"/>
                <a:ea typeface="微軟正黑體 Light" pitchFamily="34" charset="-120"/>
              </a:rPr>
              <a:t>          觀察貓咪吃了之後有什麼變化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2132856"/>
            <a:ext cx="382053" cy="58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3284984"/>
            <a:ext cx="377422" cy="576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4437112"/>
            <a:ext cx="375615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754324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23D7DFFB-0608-49EB-8788-D7E7B2AA4C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000" b="74500" l="5250" r="95000">
                        <a14:foregroundMark x1="11250" y1="39875" x2="11250" y2="39875"/>
                        <a14:foregroundMark x1="8375" y1="41250" x2="8375" y2="41250"/>
                        <a14:foregroundMark x1="10125" y1="43250" x2="10125" y2="43250"/>
                        <a14:foregroundMark x1="12250" y1="44875" x2="12250" y2="44875"/>
                        <a14:foregroundMark x1="15250" y1="47750" x2="15250" y2="47750"/>
                        <a14:foregroundMark x1="22000" y1="52125" x2="22000" y2="52125"/>
                        <a14:foregroundMark x1="27500" y1="56000" x2="27500" y2="56000"/>
                        <a14:foregroundMark x1="38625" y1="60750" x2="39500" y2="60875"/>
                        <a14:foregroundMark x1="67250" y1="68625" x2="67250" y2="68625"/>
                        <a14:foregroundMark x1="64750" y1="74500" x2="64750" y2="74500"/>
                        <a14:foregroundMark x1="90750" y1="43375" x2="90750" y2="43375"/>
                        <a14:foregroundMark x1="93000" y1="38750" x2="93000" y2="38750"/>
                        <a14:foregroundMark x1="91625" y1="36750" x2="91625" y2="36750"/>
                        <a14:foregroundMark x1="89250" y1="37875" x2="89250" y2="37875"/>
                        <a14:foregroundMark x1="74125" y1="32500" x2="74125" y2="32500"/>
                        <a14:foregroundMark x1="58375" y1="24500" x2="58375" y2="24500"/>
                        <a14:foregroundMark x1="62250" y1="27750" x2="62250" y2="27750"/>
                        <a14:foregroundMark x1="50500" y1="22125" x2="50500" y2="22125"/>
                        <a14:foregroundMark x1="43375" y1="20875" x2="43375" y2="20875"/>
                        <a14:foregroundMark x1="38000" y1="19625" x2="38000" y2="19625"/>
                        <a14:foregroundMark x1="5250" y1="38625" x2="5250" y2="38625"/>
                        <a14:foregroundMark x1="7125" y1="35500" x2="7125" y2="35500"/>
                        <a14:foregroundMark x1="10125" y1="33750" x2="10125" y2="33750"/>
                        <a14:foregroundMark x1="13875" y1="31125" x2="13875" y2="31125"/>
                        <a14:foregroundMark x1="12750" y1="32000" x2="12750" y2="32000"/>
                        <a14:foregroundMark x1="9000" y1="34625" x2="9000" y2="34625"/>
                        <a14:foregroundMark x1="12125" y1="32500" x2="12125" y2="32500"/>
                        <a14:foregroundMark x1="16375" y1="29250" x2="16375" y2="29250"/>
                        <a14:foregroundMark x1="15125" y1="30250" x2="15125" y2="30250"/>
                        <a14:foregroundMark x1="18250" y1="28500" x2="18250" y2="28500"/>
                        <a14:foregroundMark x1="21125" y1="26000" x2="21125" y2="26000"/>
                        <a14:foregroundMark x1="19500" y1="27500" x2="19500" y2="27375"/>
                        <a14:foregroundMark x1="23250" y1="25125" x2="23250" y2="25125"/>
                        <a14:foregroundMark x1="25500" y1="23625" x2="25500" y2="23625"/>
                        <a14:foregroundMark x1="24750" y1="24125" x2="24750" y2="24125"/>
                        <a14:foregroundMark x1="27250" y1="22375" x2="27250" y2="22375"/>
                        <a14:foregroundMark x1="26000" y1="22875" x2="26000" y2="22875"/>
                        <a14:foregroundMark x1="28625" y1="21500" x2="28625" y2="21500"/>
                        <a14:foregroundMark x1="32000" y1="19750" x2="31750" y2="19875"/>
                        <a14:foregroundMark x1="35500" y1="18750" x2="35500" y2="18875"/>
                        <a14:foregroundMark x1="39125" y1="18000" x2="39125" y2="18000"/>
                        <a14:foregroundMark x1="40875" y1="18375" x2="40875" y2="18375"/>
                        <a14:foregroundMark x1="45750" y1="19875" x2="45750" y2="19875"/>
                        <a14:foregroundMark x1="49500" y1="21375" x2="49500" y2="21375"/>
                        <a14:foregroundMark x1="54125" y1="22750" x2="54125" y2="22750"/>
                        <a14:foregroundMark x1="62125" y1="25875" x2="62125" y2="25875"/>
                        <a14:foregroundMark x1="65875" y1="27250" x2="65875" y2="27250"/>
                        <a14:foregroundMark x1="70875" y1="28625" x2="70875" y2="28625"/>
                        <a14:foregroundMark x1="75500" y1="31000" x2="75500" y2="31000"/>
                        <a14:foregroundMark x1="80250" y1="32375" x2="80250" y2="32375"/>
                        <a14:foregroundMark x1="94125" y1="39750" x2="94125" y2="39750"/>
                        <a14:foregroundMark x1="94500" y1="43375" x2="94500" y2="43375"/>
                        <a14:foregroundMark x1="95000" y1="40875" x2="95000" y2="40875"/>
                        <a14:foregroundMark x1="94125" y1="39000" x2="94125" y2="39000"/>
                        <a14:foregroundMark x1="93375" y1="38000" x2="93375" y2="38000"/>
                        <a14:foregroundMark x1="92500" y1="37250" x2="92500" y2="37250"/>
                        <a14:foregroundMark x1="90500" y1="36000" x2="90500" y2="36000"/>
                        <a14:foregroundMark x1="88375" y1="35250" x2="88375" y2="35250"/>
                        <a14:foregroundMark x1="89750" y1="35500" x2="89750" y2="35500"/>
                        <a14:foregroundMark x1="89625" y1="35500" x2="89625" y2="35500"/>
                        <a14:foregroundMark x1="89125" y1="35375" x2="89125" y2="35375"/>
                        <a14:foregroundMark x1="87375" y1="34625" x2="87375" y2="34625"/>
                        <a14:foregroundMark x1="10875" y1="33250" x2="10875" y2="33250"/>
                        <a14:foregroundMark x1="30500" y1="20375" x2="30500" y2="20375"/>
                        <a14:foregroundMark x1="34750" y1="18875" x2="34750" y2="18875"/>
                        <a14:foregroundMark x1="33500" y1="19125" x2="33500" y2="19125"/>
                        <a14:foregroundMark x1="37750" y1="18500" x2="37750" y2="18500"/>
                        <a14:foregroundMark x1="42750" y1="19000" x2="42750" y2="19000"/>
                        <a14:foregroundMark x1="44875" y1="19875" x2="44875" y2="19875"/>
                        <a14:foregroundMark x1="44000" y1="19500" x2="44000" y2="19500"/>
                        <a14:foregroundMark x1="47750" y1="20875" x2="47750" y2="20875"/>
                        <a14:foregroundMark x1="46750" y1="20375" x2="46750" y2="20375"/>
                        <a14:foregroundMark x1="51625" y1="22375" x2="51625" y2="22375"/>
                        <a14:foregroundMark x1="51000" y1="21625" x2="51000" y2="21625"/>
                        <a14:foregroundMark x1="52625" y1="22375" x2="52625" y2="22375"/>
                        <a14:foregroundMark x1="55750" y1="23875" x2="55750" y2="23875"/>
                        <a14:foregroundMark x1="56750" y1="23875" x2="56750" y2="23875"/>
                        <a14:foregroundMark x1="55000" y1="23375" x2="55000" y2="23375"/>
                        <a14:foregroundMark x1="59875" y1="25125" x2="59875" y2="25125"/>
                        <a14:foregroundMark x1="61250" y1="25750" x2="61250" y2="25750"/>
                        <a14:foregroundMark x1="60875" y1="25375" x2="60875" y2="25375"/>
                        <a14:foregroundMark x1="64125" y1="26625" x2="64125" y2="26625"/>
                        <a14:foregroundMark x1="63000" y1="26375" x2="63000" y2="26375"/>
                        <a14:foregroundMark x1="65125" y1="27000" x2="65125" y2="27000"/>
                        <a14:foregroundMark x1="67625" y1="27875" x2="67625" y2="27875"/>
                        <a14:foregroundMark x1="67000" y1="27500" x2="67000" y2="27500"/>
                        <a14:foregroundMark x1="68875" y1="28625" x2="68875" y2="28625"/>
                        <a14:foregroundMark x1="68750" y1="28250" x2="68750" y2="28250"/>
                        <a14:foregroundMark x1="70250" y1="28750" x2="70250" y2="28750"/>
                        <a14:foregroundMark x1="72625" y1="29750" x2="72625" y2="29750"/>
                        <a14:foregroundMark x1="72125" y1="29500" x2="72125" y2="29500"/>
                        <a14:foregroundMark x1="71500" y1="29750" x2="71500" y2="29750"/>
                        <a14:foregroundMark x1="71500" y1="29250" x2="71500" y2="29250"/>
                        <a14:foregroundMark x1="74125" y1="30250" x2="74125" y2="30250"/>
                        <a14:foregroundMark x1="73500" y1="30125" x2="73500" y2="30125"/>
                        <a14:foregroundMark x1="75750" y1="30750" x2="75750" y2="30750"/>
                        <a14:foregroundMark x1="77625" y1="31625" x2="77625" y2="31625"/>
                        <a14:foregroundMark x1="78750" y1="32250" x2="78750" y2="32250"/>
                        <a14:foregroundMark x1="82625" y1="33375" x2="82625" y2="33375"/>
                        <a14:foregroundMark x1="84625" y1="33875" x2="84625" y2="33875"/>
                        <a14:foregroundMark x1="86125" y1="34500" x2="86125" y2="34500"/>
                        <a14:foregroundMark x1="86750" y1="34875" x2="86750" y2="34875"/>
                        <a14:foregroundMark x1="87875" y1="34875" x2="87875" y2="34875"/>
                        <a14:foregroundMark x1="86375" y1="34625" x2="72750" y2="3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50" t="16400" r="2750" b="22172"/>
          <a:stretch/>
        </p:blipFill>
        <p:spPr>
          <a:xfrm>
            <a:off x="4381338" y="1199166"/>
            <a:ext cx="4607038" cy="299476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 Light" pitchFamily="34" charset="-120"/>
                <a:ea typeface="微軟正黑體 Light" pitchFamily="34" charset="-120"/>
              </a:rPr>
              <a:t>準備材料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小麥種子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2"/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水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2"/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瀝水盤或花盆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橢圓 2">
            <a:extLst>
              <a:ext uri="{FF2B5EF4-FFF2-40B4-BE49-F238E27FC236}">
                <a16:creationId xmlns:a16="http://schemas.microsoft.com/office/drawing/2014/main" id="{00202508-F165-44AD-ABC5-C642F1364458}"/>
              </a:ext>
            </a:extLst>
          </p:cNvPr>
          <p:cNvSpPr/>
          <p:nvPr/>
        </p:nvSpPr>
        <p:spPr>
          <a:xfrm>
            <a:off x="498786" y="4011113"/>
            <a:ext cx="2448272" cy="2434282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C29AFA8E-C62D-4377-B436-07B466E645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769" r="95000">
                        <a14:foregroundMark x1="95000" y1="42692" x2="95000" y2="42692"/>
                        <a14:foregroundMark x1="33846" y1="40769" x2="33846" y2="40769"/>
                        <a14:foregroundMark x1="36923" y1="42692" x2="36923" y2="42692"/>
                        <a14:foregroundMark x1="37308" y1="46154" x2="37308" y2="46154"/>
                        <a14:foregroundMark x1="32308" y1="51538" x2="32308" y2="51538"/>
                        <a14:foregroundMark x1="32692" y1="45769" x2="32692" y2="45769"/>
                        <a14:foregroundMark x1="29231" y1="45000" x2="29231" y2="45000"/>
                        <a14:foregroundMark x1="25769" y1="43846" x2="25769" y2="43846"/>
                        <a14:foregroundMark x1="18846" y1="46154" x2="18846" y2="46154"/>
                        <a14:foregroundMark x1="22692" y1="47692" x2="22692" y2="47692"/>
                        <a14:foregroundMark x1="25385" y1="50000" x2="25385" y2="50000"/>
                        <a14:foregroundMark x1="27308" y1="52308" x2="27308" y2="52308"/>
                        <a14:foregroundMark x1="32308" y1="54615" x2="32308" y2="54615"/>
                        <a14:foregroundMark x1="30769" y1="62308" x2="30769" y2="62308"/>
                        <a14:foregroundMark x1="26538" y1="61154" x2="26538" y2="61154"/>
                        <a14:foregroundMark x1="21154" y1="58846" x2="21154" y2="58846"/>
                        <a14:foregroundMark x1="18462" y1="55000" x2="18462" y2="55000"/>
                        <a14:foregroundMark x1="12692" y1="55000" x2="12692" y2="55000"/>
                        <a14:foregroundMark x1="11538" y1="50385" x2="11538" y2="50385"/>
                        <a14:foregroundMark x1="5769" y1="56538" x2="5769" y2="56538"/>
                        <a14:foregroundMark x1="8846" y1="61154" x2="8846" y2="61154"/>
                        <a14:foregroundMark x1="13462" y1="63462" x2="13462" y2="63462"/>
                        <a14:foregroundMark x1="21538" y1="65769" x2="21538" y2="65769"/>
                        <a14:foregroundMark x1="26538" y1="68462" x2="26538" y2="6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788" y="3577254"/>
            <a:ext cx="3302000" cy="33020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EA5E4CFE-5AD7-434C-8A09-6B5F30F8C0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4161454"/>
            <a:ext cx="21336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5696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>
            <a:extLst>
              <a:ext uri="{FF2B5EF4-FFF2-40B4-BE49-F238E27FC236}">
                <a16:creationId xmlns:a16="http://schemas.microsoft.com/office/drawing/2014/main" id="{74D55639-54E1-4836-ABA2-E597B5543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什麼是貓草？</a:t>
            </a:r>
            <a:endParaRPr lang="zh-TW" altLang="en-US" dirty="0"/>
          </a:p>
        </p:txBody>
      </p:sp>
      <p:sp>
        <p:nvSpPr>
          <p:cNvPr id="19" name="內容版面配置區 18">
            <a:extLst>
              <a:ext uri="{FF2B5EF4-FFF2-40B4-BE49-F238E27FC236}">
                <a16:creationId xmlns:a16="http://schemas.microsoft.com/office/drawing/2014/main" id="{A520AF92-8164-46F2-A85F-5DF17B4F73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貓草不單指一種植物，它是所有貓咪可以吃的植物統稱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常見的貓草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大、小麥苗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燕麥苗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狗尾巴草</a:t>
            </a:r>
          </a:p>
        </p:txBody>
      </p:sp>
    </p:spTree>
    <p:extLst>
      <p:ext uri="{BB962C8B-B14F-4D97-AF65-F5344CB8AC3E}">
        <p14:creationId xmlns:p14="http://schemas.microsoft.com/office/powerpoint/2010/main" val="5008719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C8E1BF3-394C-4CFD-8DB2-025FE05BB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為什麼要吃貓草？</a:t>
            </a:r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B8512471-AE5D-4FD0-8150-5E8E7E75AA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3" t="20877" r="15192" b="16200"/>
          <a:stretch/>
        </p:blipFill>
        <p:spPr>
          <a:xfrm>
            <a:off x="1879361" y="1417638"/>
            <a:ext cx="5385278" cy="477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7213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2">
            <a:extLst>
              <a:ext uri="{FF2B5EF4-FFF2-40B4-BE49-F238E27FC236}">
                <a16:creationId xmlns:a16="http://schemas.microsoft.com/office/drawing/2014/main" id="{24CF0CA3-03E8-4B96-BFD7-8C5496390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貓草、貓薄荷 有什麼不同？</a:t>
            </a:r>
          </a:p>
        </p:txBody>
      </p:sp>
      <p:sp>
        <p:nvSpPr>
          <p:cNvPr id="16" name="內容版面配置區 15">
            <a:extLst>
              <a:ext uri="{FF2B5EF4-FFF2-40B4-BE49-F238E27FC236}">
                <a16:creationId xmlns:a16="http://schemas.microsoft.com/office/drawing/2014/main" id="{2C796F0C-1C2A-4825-A5FA-9189AC895E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貓薄荷</a:t>
            </a:r>
          </a:p>
          <a:p>
            <a:pPr lvl="1"/>
            <a:r>
              <a:rPr lang="zh-TW" altLang="en-US" b="0" i="0" dirty="0">
                <a:solidFill>
                  <a:srgbClr val="2F2422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貓草的一種</a:t>
            </a:r>
            <a:endParaRPr lang="en-US" altLang="zh-TW" b="0" i="0" dirty="0">
              <a:solidFill>
                <a:srgbClr val="2F2422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含荊芥內酯，可以使貓咪鎮定或興奮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b="0" i="0" dirty="0">
                <a:solidFill>
                  <a:srgbClr val="2F2422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舒緩壓力與</a:t>
            </a:r>
            <a:r>
              <a:rPr lang="zh-TW" altLang="en-US" b="0" i="0">
                <a:solidFill>
                  <a:srgbClr val="2F2422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安定情緒</a:t>
            </a:r>
            <a:endParaRPr lang="en-US" altLang="zh-TW" b="0" i="0" dirty="0">
              <a:solidFill>
                <a:srgbClr val="2F2422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71998F2-1536-C984-490D-BC87484764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43" t="30400" r="45444" b="38800"/>
          <a:stretch/>
        </p:blipFill>
        <p:spPr>
          <a:xfrm>
            <a:off x="5664202" y="3717032"/>
            <a:ext cx="3024336" cy="2799796"/>
          </a:xfrm>
          <a:prstGeom prst="rect">
            <a:avLst/>
          </a:prstGeom>
        </p:spPr>
      </p:pic>
      <p:sp>
        <p:nvSpPr>
          <p:cNvPr id="6" name="橢圓 5">
            <a:extLst>
              <a:ext uri="{FF2B5EF4-FFF2-40B4-BE49-F238E27FC236}">
                <a16:creationId xmlns:a16="http://schemas.microsoft.com/office/drawing/2014/main" id="{FCF8FE2E-A006-28FF-C1B3-771414341C6C}"/>
              </a:ext>
            </a:extLst>
          </p:cNvPr>
          <p:cNvSpPr/>
          <p:nvPr/>
        </p:nvSpPr>
        <p:spPr>
          <a:xfrm>
            <a:off x="3635896" y="3933056"/>
            <a:ext cx="3024336" cy="1440160"/>
          </a:xfrm>
          <a:prstGeom prst="ellips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紓壓娛樂</a:t>
            </a:r>
          </a:p>
        </p:txBody>
      </p:sp>
    </p:spTree>
    <p:extLst>
      <p:ext uri="{BB962C8B-B14F-4D97-AF65-F5344CB8AC3E}">
        <p14:creationId xmlns:p14="http://schemas.microsoft.com/office/powerpoint/2010/main" val="34409959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>
            <a:extLst>
              <a:ext uri="{FF2B5EF4-FFF2-40B4-BE49-F238E27FC236}">
                <a16:creationId xmlns:a16="http://schemas.microsoft.com/office/drawing/2014/main" id="{D3556F56-E7B6-4356-468A-4161ADD63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7" name="文字版面配置區 6">
            <a:extLst>
              <a:ext uri="{FF2B5EF4-FFF2-40B4-BE49-F238E27FC236}">
                <a16:creationId xmlns:a16="http://schemas.microsoft.com/office/drawing/2014/main" id="{8A002F70-3132-DCBF-1789-48D0D958D6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5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開始種貓草囉</a:t>
            </a:r>
            <a:r>
              <a:rPr lang="en-US" altLang="zh-TW" sz="5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endParaRPr lang="zh-TW" altLang="en-US" sz="5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250CDB83-D616-E22D-80F0-0D2881E7C4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42" t="43000" r="52940" b="24801"/>
          <a:stretch/>
        </p:blipFill>
        <p:spPr>
          <a:xfrm>
            <a:off x="5220072" y="3269428"/>
            <a:ext cx="3490665" cy="323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66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710</TotalTime>
  <Words>426</Words>
  <Application>Microsoft Office PowerPoint</Application>
  <PresentationFormat>如螢幕大小 (4:3)</PresentationFormat>
  <Paragraphs>71</Paragraphs>
  <Slides>28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28</vt:i4>
      </vt:variant>
    </vt:vector>
  </HeadingPairs>
  <TitlesOfParts>
    <vt:vector size="34" baseType="lpstr">
      <vt:lpstr>微軟正黑體</vt:lpstr>
      <vt:lpstr>微軟正黑體 Light</vt:lpstr>
      <vt:lpstr>Arial</vt:lpstr>
      <vt:lpstr>Bahnschrift Light Condensed</vt:lpstr>
      <vt:lpstr>Calibri</vt:lpstr>
      <vt:lpstr>Office 佈景主題</vt:lpstr>
      <vt:lpstr>2023第26屆 麥哲倫計畫探索築夢計畫  水培小麥貓草</vt:lpstr>
      <vt:lpstr>動機</vt:lpstr>
      <vt:lpstr>目標</vt:lpstr>
      <vt:lpstr>執行方式</vt:lpstr>
      <vt:lpstr>準備材料</vt:lpstr>
      <vt:lpstr>什麼是貓草？</vt:lpstr>
      <vt:lpstr>為什麼要吃貓草？</vt:lpstr>
      <vt:lpstr>貓草、貓薄荷 有什麼不同？</vt:lpstr>
      <vt:lpstr>PowerPoint 簡報</vt:lpstr>
      <vt:lpstr>把種子泡水一個晚上</vt:lpstr>
      <vt:lpstr>把水倒掉，舖平在盆栽裡</vt:lpstr>
      <vt:lpstr>加入乾淨的水</vt:lpstr>
      <vt:lpstr>蓋上會透氣的蓋子</vt:lpstr>
      <vt:lpstr>等它慢慢長大</vt:lpstr>
      <vt:lpstr>長出一點芽了</vt:lpstr>
      <vt:lpstr>長出葉子了</vt:lpstr>
      <vt:lpstr>一天就長高了3公分呢</vt:lpstr>
      <vt:lpstr>長出葉子就可以一邊給貓咪吃</vt:lpstr>
      <vt:lpstr>還是會持續生長喔</vt:lpstr>
      <vt:lpstr>吃了貓草的貓咪，</vt:lpstr>
      <vt:lpstr>PowerPoint 簡報</vt:lpstr>
      <vt:lpstr>影響貓草生長的因素…</vt:lpstr>
      <vt:lpstr>陽光</vt:lpstr>
      <vt:lpstr>空氣</vt:lpstr>
      <vt:lpstr>水</vt:lpstr>
      <vt:lpstr>依照上面的小訣竅， 每個人都可以和我一起大豐收~</vt:lpstr>
      <vt:lpstr>資料來源</vt:lpstr>
      <vt:lpstr>~感謝聆聽~</vt:lpstr>
    </vt:vector>
  </TitlesOfParts>
  <Company>C.M.T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2023第26屆 麥哲倫計畫探索築夢計畫  水培貓草</dc:title>
  <dc:creator>user</dc:creator>
  <cp:lastModifiedBy>user</cp:lastModifiedBy>
  <cp:revision>16</cp:revision>
  <dcterms:created xsi:type="dcterms:W3CDTF">2023-06-03T04:12:10Z</dcterms:created>
  <dcterms:modified xsi:type="dcterms:W3CDTF">2023-11-12T09:43:51Z</dcterms:modified>
</cp:coreProperties>
</file>