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8" r:id="rId2"/>
    <p:sldId id="257" r:id="rId3"/>
    <p:sldId id="259" r:id="rId4"/>
    <p:sldId id="260" r:id="rId5"/>
    <p:sldId id="261" r:id="rId6"/>
    <p:sldId id="285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7" r:id="rId3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99CCFF"/>
    <a:srgbClr val="FFFF99"/>
    <a:srgbClr val="FFCCFF"/>
    <a:srgbClr val="CC99FF"/>
    <a:srgbClr val="FFFFCC"/>
    <a:srgbClr val="66FF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E9A63E6-EC53-4CA8-B4D9-0C5103A7533E}" type="datetimeFigureOut">
              <a:rPr lang="zh-TW" altLang="en-US" smtClean="0"/>
              <a:pPr/>
              <a:t>2016/9/11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6FABD5C-C3A9-46DC-BA7E-E82378F694C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矩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矩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63E6-EC53-4CA8-B4D9-0C5103A7533E}" type="datetimeFigureOut">
              <a:rPr lang="zh-TW" altLang="en-US" smtClean="0"/>
              <a:pPr/>
              <a:t>2016/9/11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BD5C-C3A9-46DC-BA7E-E82378F694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63E6-EC53-4CA8-B4D9-0C5103A7533E}" type="datetimeFigureOut">
              <a:rPr lang="zh-TW" altLang="en-US" smtClean="0"/>
              <a:pPr/>
              <a:t>2016/9/11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BD5C-C3A9-46DC-BA7E-E82378F694C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63E6-EC53-4CA8-B4D9-0C5103A7533E}" type="datetimeFigureOut">
              <a:rPr lang="zh-TW" altLang="en-US" smtClean="0"/>
              <a:pPr/>
              <a:t>2016/9/11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BD5C-C3A9-46DC-BA7E-E82378F694C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E9A63E6-EC53-4CA8-B4D9-0C5103A7533E}" type="datetimeFigureOut">
              <a:rPr lang="zh-TW" altLang="en-US" smtClean="0"/>
              <a:pPr/>
              <a:t>2016/9/11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6FABD5C-C3A9-46DC-BA7E-E82378F694C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63E6-EC53-4CA8-B4D9-0C5103A7533E}" type="datetimeFigureOut">
              <a:rPr lang="zh-TW" altLang="en-US" smtClean="0"/>
              <a:pPr/>
              <a:t>2016/9/11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BD5C-C3A9-46DC-BA7E-E82378F694C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63E6-EC53-4CA8-B4D9-0C5103A7533E}" type="datetimeFigureOut">
              <a:rPr lang="zh-TW" altLang="en-US" smtClean="0"/>
              <a:pPr/>
              <a:t>2016/9/11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BD5C-C3A9-46DC-BA7E-E82378F694C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63E6-EC53-4CA8-B4D9-0C5103A7533E}" type="datetimeFigureOut">
              <a:rPr lang="zh-TW" altLang="en-US" smtClean="0"/>
              <a:pPr/>
              <a:t>2016/9/11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BD5C-C3A9-46DC-BA7E-E82378F694C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63E6-EC53-4CA8-B4D9-0C5103A7533E}" type="datetimeFigureOut">
              <a:rPr lang="zh-TW" altLang="en-US" smtClean="0"/>
              <a:pPr/>
              <a:t>2016/9/11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BD5C-C3A9-46DC-BA7E-E82378F694C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63E6-EC53-4CA8-B4D9-0C5103A7533E}" type="datetimeFigureOut">
              <a:rPr lang="zh-TW" altLang="en-US" smtClean="0"/>
              <a:pPr/>
              <a:t>2016/9/11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BD5C-C3A9-46DC-BA7E-E82378F694C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63E6-EC53-4CA8-B4D9-0C5103A7533E}" type="datetimeFigureOut">
              <a:rPr lang="zh-TW" altLang="en-US" smtClean="0"/>
              <a:pPr/>
              <a:t>2016/9/11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BD5C-C3A9-46DC-BA7E-E82378F694C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E9A63E6-EC53-4CA8-B4D9-0C5103A7533E}" type="datetimeFigureOut">
              <a:rPr lang="zh-TW" altLang="en-US" smtClean="0"/>
              <a:pPr/>
              <a:t>2016/9/11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6FABD5C-C3A9-46DC-BA7E-E82378F694C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8" name="直線接點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直線接點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等腰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solidFill>
            <a:srgbClr val="99CCFF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US" altLang="zh-TW" sz="5400" dirty="0" smtClean="0"/>
              <a:t>2016</a:t>
            </a:r>
            <a:r>
              <a:rPr lang="zh-TW" altLang="en-US" sz="5400" i="1" dirty="0" smtClean="0">
                <a:solidFill>
                  <a:srgbClr val="00B050"/>
                </a:solidFill>
              </a:rPr>
              <a:t>夏日</a:t>
            </a:r>
            <a:r>
              <a:rPr lang="zh-TW" altLang="en-US" sz="5400" b="1" i="1" dirty="0" smtClean="0">
                <a:solidFill>
                  <a:srgbClr val="00B0F0"/>
                </a:solidFill>
              </a:rPr>
              <a:t>消暑</a:t>
            </a:r>
            <a:r>
              <a:rPr lang="zh-TW" altLang="en-US" sz="5400" b="1" i="1" dirty="0" smtClean="0">
                <a:solidFill>
                  <a:schemeClr val="accent5">
                    <a:lumMod val="75000"/>
                  </a:schemeClr>
                </a:solidFill>
              </a:rPr>
              <a:t>茶點</a:t>
            </a:r>
            <a:endParaRPr lang="zh-TW" altLang="en-US" sz="5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71538" y="5072074"/>
            <a:ext cx="6858000" cy="1304946"/>
          </a:xfrm>
          <a:solidFill>
            <a:srgbClr val="FF99CC"/>
          </a:solidFill>
        </p:spPr>
        <p:txBody>
          <a:bodyPr>
            <a:normAutofit/>
          </a:bodyPr>
          <a:lstStyle/>
          <a:p>
            <a:r>
              <a:rPr lang="zh-TW" altLang="en-US" sz="4400" dirty="0" smtClean="0"/>
              <a:t>四年忠班  李梓睿</a:t>
            </a:r>
            <a:endParaRPr lang="en-US" altLang="zh-TW" sz="4400" dirty="0" smtClean="0"/>
          </a:p>
          <a:p>
            <a:endParaRPr lang="zh-TW" altLang="en-US" dirty="0"/>
          </a:p>
        </p:txBody>
      </p:sp>
      <p:pic>
        <p:nvPicPr>
          <p:cNvPr id="8" name="圖片 7" descr="IMG_07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931" y="428604"/>
            <a:ext cx="2812871" cy="271464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圖片 10" descr="IMG_10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428604"/>
            <a:ext cx="2738425" cy="2428892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圖片 6" descr="IMG_05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428604"/>
            <a:ext cx="3071802" cy="271464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>
            <a:normAutofit/>
          </a:bodyPr>
          <a:lstStyle/>
          <a:p>
            <a:r>
              <a:rPr lang="zh-TW" altLang="en-US" sz="4400" dirty="0" smtClean="0"/>
              <a:t>作法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071546"/>
            <a:ext cx="4471990" cy="5572164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zh-TW" sz="3000" dirty="0" smtClean="0">
                <a:latin typeface="+mj-ea"/>
                <a:ea typeface="+mj-ea"/>
              </a:rPr>
              <a:t>1.</a:t>
            </a:r>
            <a:r>
              <a:rPr lang="zh-TW" altLang="en-US" sz="3000" dirty="0" smtClean="0">
                <a:latin typeface="+mj-ea"/>
                <a:ea typeface="+mj-ea"/>
              </a:rPr>
              <a:t>牛奶加熱至人體皮膚溫度後</a:t>
            </a:r>
            <a:r>
              <a:rPr lang="zh-TW" altLang="en-US" sz="3000" dirty="0" smtClean="0">
                <a:latin typeface="+mj-ea"/>
                <a:ea typeface="+mj-ea"/>
              </a:rPr>
              <a:t>，把楓糖漿倒</a:t>
            </a:r>
            <a:r>
              <a:rPr lang="zh-TW" altLang="en-US" sz="3000" dirty="0" smtClean="0">
                <a:latin typeface="+mj-ea"/>
                <a:ea typeface="+mj-ea"/>
              </a:rPr>
              <a:t>進混合。</a:t>
            </a:r>
            <a:endParaRPr lang="en-US" altLang="zh-TW" sz="3000" dirty="0" smtClean="0">
              <a:latin typeface="+mj-ea"/>
              <a:ea typeface="+mj-ea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sz="3000" dirty="0" smtClean="0">
                <a:latin typeface="+mj-ea"/>
                <a:ea typeface="+mj-ea"/>
              </a:rPr>
              <a:t>2.</a:t>
            </a:r>
            <a:r>
              <a:rPr lang="zh-TW" altLang="en-US" sz="3000" dirty="0" smtClean="0">
                <a:latin typeface="+mj-ea"/>
                <a:ea typeface="+mj-ea"/>
              </a:rPr>
              <a:t>將蛋和蛋黃倒入盆打散</a:t>
            </a:r>
            <a:r>
              <a:rPr lang="zh-TW" altLang="en-US" sz="3000" dirty="0" smtClean="0">
                <a:latin typeface="+mj-ea"/>
                <a:ea typeface="+mj-ea"/>
              </a:rPr>
              <a:t>， 把</a:t>
            </a:r>
            <a:r>
              <a:rPr lang="en-US" altLang="zh-TW" sz="3000" dirty="0" smtClean="0">
                <a:latin typeface="+mj-ea"/>
                <a:ea typeface="+mj-ea"/>
              </a:rPr>
              <a:t>1</a:t>
            </a:r>
            <a:r>
              <a:rPr lang="zh-TW" altLang="en-US" sz="3000" dirty="0" smtClean="0">
                <a:latin typeface="+mj-ea"/>
                <a:ea typeface="+mj-ea"/>
              </a:rPr>
              <a:t>加</a:t>
            </a:r>
            <a:r>
              <a:rPr lang="zh-TW" altLang="en-US" sz="3000" dirty="0" smtClean="0">
                <a:latin typeface="+mj-ea"/>
                <a:ea typeface="+mj-ea"/>
              </a:rPr>
              <a:t>進去混合。</a:t>
            </a:r>
            <a:endParaRPr lang="zh-TW" altLang="en-US" sz="3000" dirty="0">
              <a:latin typeface="+mj-ea"/>
              <a:ea typeface="+mj-ea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3438" y="357166"/>
            <a:ext cx="4041648" cy="493776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zh-TW" sz="3000" dirty="0" smtClean="0">
                <a:latin typeface="+mj-ea"/>
                <a:ea typeface="+mj-ea"/>
              </a:rPr>
              <a:t>3.</a:t>
            </a:r>
            <a:r>
              <a:rPr lang="zh-TW" altLang="en-US" sz="3000" dirty="0" smtClean="0">
                <a:latin typeface="+mj-ea"/>
                <a:ea typeface="+mj-ea"/>
              </a:rPr>
              <a:t>用</a:t>
            </a:r>
            <a:r>
              <a:rPr lang="zh-TW" altLang="en-US" sz="3000" dirty="0" smtClean="0">
                <a:latin typeface="+mj-ea"/>
                <a:ea typeface="+mj-ea"/>
              </a:rPr>
              <a:t>濾器過濾。</a:t>
            </a:r>
            <a:endParaRPr lang="en-US" altLang="zh-TW" sz="3000" dirty="0" smtClean="0">
              <a:latin typeface="+mj-ea"/>
              <a:ea typeface="+mj-ea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sz="3000" dirty="0" smtClean="0">
                <a:latin typeface="+mj-ea"/>
                <a:ea typeface="+mj-ea"/>
              </a:rPr>
              <a:t>4.</a:t>
            </a:r>
            <a:r>
              <a:rPr lang="zh-TW" altLang="en-US" sz="3000" dirty="0" smtClean="0">
                <a:latin typeface="+mj-ea"/>
                <a:ea typeface="+mj-ea"/>
              </a:rPr>
              <a:t>裝入</a:t>
            </a:r>
            <a:r>
              <a:rPr lang="zh-TW" altLang="en-US" sz="3000" dirty="0" smtClean="0">
                <a:latin typeface="+mj-ea"/>
                <a:ea typeface="+mj-ea"/>
              </a:rPr>
              <a:t>模型中。</a:t>
            </a:r>
            <a:endParaRPr lang="zh-TW" altLang="en-US" sz="3000" dirty="0">
              <a:latin typeface="+mj-ea"/>
              <a:ea typeface="+mj-ea"/>
            </a:endParaRPr>
          </a:p>
        </p:txBody>
      </p:sp>
      <p:pic>
        <p:nvPicPr>
          <p:cNvPr id="5" name="圖片 4" descr="IMG_05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2143116"/>
            <a:ext cx="1785950" cy="17859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圖片 5" descr="IMG_05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929198"/>
            <a:ext cx="2285992" cy="15716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圖片 6" descr="IMG_05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4857760"/>
            <a:ext cx="2285992" cy="17859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圖片 7" descr="IMG_05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1071546"/>
            <a:ext cx="2476485" cy="18573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圖片 9" descr="IMG_05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43570" y="3857628"/>
            <a:ext cx="3333741" cy="25003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>
            <a:normAutofit/>
          </a:bodyPr>
          <a:lstStyle/>
          <a:p>
            <a:r>
              <a:rPr lang="zh-TW" altLang="en-US" sz="4400" dirty="0" smtClean="0"/>
              <a:t>作法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972056" cy="493776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altLang="zh-TW" sz="3200" dirty="0" smtClean="0">
                <a:latin typeface="+mj-ea"/>
                <a:ea typeface="+mj-ea"/>
              </a:rPr>
              <a:t>5.</a:t>
            </a:r>
            <a:r>
              <a:rPr lang="zh-TW" altLang="en-US" sz="3200" dirty="0" smtClean="0">
                <a:latin typeface="+mj-ea"/>
                <a:ea typeface="+mj-ea"/>
              </a:rPr>
              <a:t>將布丁放入淺盤裡</a:t>
            </a:r>
            <a:r>
              <a:rPr lang="zh-TW" altLang="en-US" sz="3200" dirty="0" smtClean="0">
                <a:latin typeface="+mj-ea"/>
                <a:ea typeface="+mj-ea"/>
              </a:rPr>
              <a:t>，並在淺盤倒入</a:t>
            </a:r>
            <a:r>
              <a:rPr lang="en-US" altLang="zh-TW" sz="3200" dirty="0" smtClean="0">
                <a:latin typeface="+mj-ea"/>
                <a:ea typeface="+mj-ea"/>
              </a:rPr>
              <a:t>2cm</a:t>
            </a:r>
            <a:r>
              <a:rPr lang="zh-TW" altLang="en-US" sz="3200" dirty="0" smtClean="0">
                <a:latin typeface="+mj-ea"/>
                <a:ea typeface="+mj-ea"/>
              </a:rPr>
              <a:t>左右</a:t>
            </a:r>
            <a:r>
              <a:rPr lang="zh-TW" altLang="en-US" sz="3200" dirty="0" smtClean="0">
                <a:latin typeface="+mj-ea"/>
                <a:ea typeface="+mj-ea"/>
              </a:rPr>
              <a:t>的熱水。</a:t>
            </a:r>
            <a:endParaRPr lang="en-US" altLang="zh-TW" sz="3200" dirty="0" smtClean="0">
              <a:latin typeface="+mj-ea"/>
              <a:ea typeface="+mj-ea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sz="3200" dirty="0" smtClean="0">
                <a:latin typeface="+mj-ea"/>
                <a:ea typeface="+mj-ea"/>
              </a:rPr>
              <a:t>6.</a:t>
            </a:r>
            <a:r>
              <a:rPr lang="zh-TW" altLang="en-US" sz="3200" dirty="0" smtClean="0">
                <a:latin typeface="+mj-ea"/>
                <a:ea typeface="+mj-ea"/>
              </a:rPr>
              <a:t>用預熱</a:t>
            </a:r>
            <a:r>
              <a:rPr lang="en-US" altLang="zh-TW" sz="3200" dirty="0" smtClean="0">
                <a:latin typeface="+mj-ea"/>
                <a:ea typeface="+mj-ea"/>
              </a:rPr>
              <a:t>150</a:t>
            </a:r>
            <a:r>
              <a:rPr lang="zh-TW" altLang="en-US" sz="3200" dirty="0" smtClean="0">
                <a:latin typeface="+mj-ea"/>
                <a:ea typeface="+mj-ea"/>
              </a:rPr>
              <a:t>度</a:t>
            </a:r>
            <a:r>
              <a:rPr lang="en-US" altLang="zh-TW" sz="3200" dirty="0" smtClean="0">
                <a:latin typeface="+mj-ea"/>
                <a:ea typeface="+mj-ea"/>
              </a:rPr>
              <a:t>C</a:t>
            </a:r>
            <a:r>
              <a:rPr lang="zh-TW" altLang="en-US" sz="3200" dirty="0" smtClean="0">
                <a:latin typeface="+mj-ea"/>
                <a:ea typeface="+mj-ea"/>
              </a:rPr>
              <a:t>的烤箱蒸烤</a:t>
            </a:r>
            <a:r>
              <a:rPr lang="en-US" altLang="zh-TW" sz="3200" dirty="0" smtClean="0">
                <a:latin typeface="+mj-ea"/>
                <a:ea typeface="+mj-ea"/>
              </a:rPr>
              <a:t>35</a:t>
            </a:r>
            <a:r>
              <a:rPr lang="zh-TW" altLang="en-US" sz="3200" dirty="0" smtClean="0">
                <a:latin typeface="+mj-ea"/>
                <a:ea typeface="+mj-ea"/>
              </a:rPr>
              <a:t>分鐘</a:t>
            </a:r>
            <a:r>
              <a:rPr lang="zh-TW" altLang="en-US" sz="3200" dirty="0" smtClean="0">
                <a:latin typeface="+mj-ea"/>
                <a:ea typeface="+mj-ea"/>
              </a:rPr>
              <a:t>，放涼後</a:t>
            </a:r>
            <a:r>
              <a:rPr lang="zh-TW" altLang="en-US" sz="3200" dirty="0" smtClean="0">
                <a:latin typeface="+mj-ea"/>
                <a:ea typeface="+mj-ea"/>
              </a:rPr>
              <a:t>放入冰箱。</a:t>
            </a:r>
            <a:endParaRPr lang="zh-TW" altLang="en-US" sz="3200" dirty="0">
              <a:latin typeface="+mj-ea"/>
              <a:ea typeface="+mj-ea"/>
            </a:endParaRPr>
          </a:p>
        </p:txBody>
      </p:sp>
      <p:pic>
        <p:nvPicPr>
          <p:cNvPr id="5" name="內容版面配置區 4" descr="IMG_058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309797" y="2285992"/>
            <a:ext cx="2619393" cy="1964545"/>
          </a:xfrm>
        </p:spPr>
      </p:pic>
      <p:pic>
        <p:nvPicPr>
          <p:cNvPr id="6" name="圖片 5" descr="IMG_05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4232653"/>
            <a:ext cx="3214710" cy="2411033"/>
          </a:xfrm>
          <a:prstGeom prst="rect">
            <a:avLst/>
          </a:prstGeom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圖片 6" descr="IMG_05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857232"/>
            <a:ext cx="3619493" cy="2714620"/>
          </a:xfrm>
          <a:prstGeom prst="rect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>
            <a:normAutofit fontScale="90000"/>
          </a:bodyPr>
          <a:lstStyle/>
          <a:p>
            <a:r>
              <a:rPr lang="en-US" altLang="zh-TW" sz="4900" dirty="0" smtClean="0"/>
              <a:t/>
            </a:r>
            <a:br>
              <a:rPr lang="en-US" altLang="zh-TW" sz="4900" dirty="0" smtClean="0"/>
            </a:br>
            <a:r>
              <a:rPr lang="en-US" altLang="zh-TW" sz="4900" dirty="0" smtClean="0"/>
              <a:t/>
            </a:r>
            <a:br>
              <a:rPr lang="en-US" altLang="zh-TW" sz="4900" dirty="0" smtClean="0"/>
            </a:br>
            <a:r>
              <a:rPr lang="en-US" altLang="zh-TW" sz="4900" dirty="0" smtClean="0">
                <a:latin typeface="+mj-ea"/>
              </a:rPr>
              <a:t>4.</a:t>
            </a:r>
            <a:r>
              <a:rPr lang="zh-TW" altLang="en-US" sz="4900" dirty="0" smtClean="0">
                <a:latin typeface="+mj-ea"/>
              </a:rPr>
              <a:t>芒果優格</a:t>
            </a:r>
            <a:endParaRPr lang="zh-TW" altLang="en-US" dirty="0">
              <a:latin typeface="+mj-ea"/>
            </a:endParaRPr>
          </a:p>
        </p:txBody>
      </p:sp>
      <p:pic>
        <p:nvPicPr>
          <p:cNvPr id="5" name="內容版面配置區 4" descr="IMG_063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643050"/>
            <a:ext cx="4041775" cy="3031331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文字方塊 6"/>
          <p:cNvSpPr txBox="1"/>
          <p:nvPr/>
        </p:nvSpPr>
        <p:spPr>
          <a:xfrm>
            <a:off x="4786314" y="1000108"/>
            <a:ext cx="3786214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+mj-ea"/>
                <a:ea typeface="+mj-ea"/>
              </a:rPr>
              <a:t>材料</a:t>
            </a:r>
            <a:r>
              <a:rPr lang="en-US" altLang="zh-TW" sz="3200" dirty="0" smtClean="0">
                <a:latin typeface="+mj-ea"/>
                <a:ea typeface="+mj-ea"/>
              </a:rPr>
              <a:t>:</a:t>
            </a:r>
          </a:p>
          <a:p>
            <a:r>
              <a:rPr lang="zh-TW" altLang="en-US" sz="3200" dirty="0" smtClean="0">
                <a:latin typeface="+mj-ea"/>
                <a:ea typeface="+mj-ea"/>
              </a:rPr>
              <a:t>芒果</a:t>
            </a:r>
            <a:r>
              <a:rPr lang="zh-TW" altLang="en-US" sz="3200" dirty="0" smtClean="0">
                <a:latin typeface="+mj-ea"/>
                <a:ea typeface="+mj-ea"/>
              </a:rPr>
              <a:t>一個</a:t>
            </a:r>
            <a:endParaRPr lang="en-US" altLang="zh-TW" sz="3200" dirty="0" smtClean="0">
              <a:latin typeface="+mj-ea"/>
              <a:ea typeface="+mj-ea"/>
            </a:endParaRPr>
          </a:p>
          <a:p>
            <a:r>
              <a:rPr lang="zh-TW" altLang="en-US" sz="3200" dirty="0" smtClean="0">
                <a:latin typeface="+mj-ea"/>
                <a:ea typeface="+mj-ea"/>
              </a:rPr>
              <a:t>自製原味優格</a:t>
            </a:r>
            <a:r>
              <a:rPr lang="en-US" altLang="zh-TW" sz="3200" dirty="0" smtClean="0">
                <a:latin typeface="+mj-ea"/>
                <a:ea typeface="+mj-ea"/>
              </a:rPr>
              <a:t>80</a:t>
            </a:r>
            <a:r>
              <a:rPr lang="zh-TW" altLang="en-US" sz="3200" dirty="0" smtClean="0">
                <a:latin typeface="+mj-ea"/>
                <a:ea typeface="+mj-ea"/>
              </a:rPr>
              <a:t>克</a:t>
            </a:r>
            <a:endParaRPr lang="en-US" altLang="zh-TW" sz="3200" dirty="0" smtClean="0">
              <a:latin typeface="+mj-ea"/>
              <a:ea typeface="+mj-ea"/>
            </a:endParaRPr>
          </a:p>
          <a:p>
            <a:r>
              <a:rPr lang="zh-TW" altLang="en-US" sz="3200" dirty="0" smtClean="0">
                <a:latin typeface="+mj-ea"/>
                <a:ea typeface="+mj-ea"/>
              </a:rPr>
              <a:t>牛奶</a:t>
            </a:r>
            <a:r>
              <a:rPr lang="en-US" altLang="zh-TW" sz="3200" dirty="0" smtClean="0">
                <a:latin typeface="+mj-ea"/>
                <a:ea typeface="+mj-ea"/>
              </a:rPr>
              <a:t>100ml</a:t>
            </a:r>
          </a:p>
          <a:p>
            <a:r>
              <a:rPr lang="zh-TW" altLang="en-US" sz="3200" dirty="0" smtClean="0">
                <a:latin typeface="+mj-ea"/>
                <a:ea typeface="+mj-ea"/>
              </a:rPr>
              <a:t>蜂蜜</a:t>
            </a:r>
            <a:r>
              <a:rPr lang="en-US" altLang="zh-TW" sz="3200" dirty="0" smtClean="0">
                <a:latin typeface="+mj-ea"/>
                <a:ea typeface="+mj-ea"/>
              </a:rPr>
              <a:t>1</a:t>
            </a:r>
            <a:r>
              <a:rPr lang="zh-TW" altLang="en-US" sz="3200" dirty="0" smtClean="0">
                <a:latin typeface="+mj-ea"/>
                <a:ea typeface="+mj-ea"/>
              </a:rPr>
              <a:t>大匙</a:t>
            </a:r>
            <a:endParaRPr lang="en-US" altLang="zh-TW" sz="3200" dirty="0" smtClean="0">
              <a:latin typeface="+mj-ea"/>
              <a:ea typeface="+mj-ea"/>
            </a:endParaRPr>
          </a:p>
          <a:p>
            <a:endParaRPr lang="zh-TW" altLang="en-US" sz="3200" dirty="0"/>
          </a:p>
        </p:txBody>
      </p:sp>
      <p:pic>
        <p:nvPicPr>
          <p:cNvPr id="6" name="內容版面配置區 5" descr="IMG_064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3714752"/>
            <a:ext cx="4041775" cy="3031331"/>
          </a:xfr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>
            <a:normAutofit/>
          </a:bodyPr>
          <a:lstStyle/>
          <a:p>
            <a:r>
              <a:rPr lang="zh-TW" altLang="en-US" sz="4400" dirty="0" smtClean="0"/>
              <a:t>作法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471990" cy="493776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altLang="zh-TW" sz="3000" dirty="0" smtClean="0">
                <a:latin typeface="+mj-ea"/>
                <a:ea typeface="+mj-ea"/>
              </a:rPr>
              <a:t>1.</a:t>
            </a:r>
            <a:r>
              <a:rPr lang="zh-TW" altLang="en-US" sz="3000" dirty="0" smtClean="0">
                <a:latin typeface="+mj-ea"/>
                <a:ea typeface="+mj-ea"/>
              </a:rPr>
              <a:t>將所有的食材準備好</a:t>
            </a:r>
            <a:endParaRPr lang="en-US" altLang="zh-TW" sz="3000" dirty="0" smtClean="0">
              <a:latin typeface="+mj-ea"/>
              <a:ea typeface="+mj-ea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sz="3000" dirty="0" smtClean="0">
                <a:latin typeface="+mj-ea"/>
                <a:ea typeface="+mj-ea"/>
              </a:rPr>
              <a:t>2.</a:t>
            </a:r>
            <a:r>
              <a:rPr lang="zh-TW" altLang="en-US" sz="3000" dirty="0" smtClean="0">
                <a:latin typeface="+mj-ea"/>
                <a:ea typeface="+mj-ea"/>
              </a:rPr>
              <a:t>放入果汁機攪打均勻</a:t>
            </a:r>
            <a:endParaRPr lang="zh-TW" altLang="en-US" sz="3000" dirty="0">
              <a:latin typeface="+mj-ea"/>
              <a:ea typeface="+mj-ea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zh-TW" sz="3000" dirty="0" smtClean="0">
                <a:latin typeface="+mj-ea"/>
                <a:ea typeface="+mj-ea"/>
              </a:rPr>
              <a:t>3.</a:t>
            </a:r>
            <a:r>
              <a:rPr lang="zh-TW" altLang="en-US" sz="3000" dirty="0" smtClean="0">
                <a:latin typeface="+mj-ea"/>
                <a:ea typeface="+mj-ea"/>
              </a:rPr>
              <a:t>裝入杯中就</a:t>
            </a:r>
            <a:r>
              <a:rPr lang="zh-TW" altLang="en-US" sz="3000" dirty="0" smtClean="0">
                <a:latin typeface="+mj-ea"/>
                <a:ea typeface="+mj-ea"/>
              </a:rPr>
              <a:t>完成了。</a:t>
            </a:r>
            <a:endParaRPr lang="zh-TW" altLang="en-US" sz="3000" dirty="0">
              <a:latin typeface="+mj-ea"/>
              <a:ea typeface="+mj-ea"/>
            </a:endParaRPr>
          </a:p>
        </p:txBody>
      </p:sp>
      <p:pic>
        <p:nvPicPr>
          <p:cNvPr id="5" name="圖片 4" descr="IMG_0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714488"/>
            <a:ext cx="3047989" cy="2285992"/>
          </a:xfrm>
          <a:prstGeom prst="rect">
            <a:avLst/>
          </a:prstGeom>
        </p:spPr>
      </p:pic>
      <p:pic>
        <p:nvPicPr>
          <p:cNvPr id="6" name="圖片 5" descr="IMG_06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4714884"/>
            <a:ext cx="3214678" cy="2143116"/>
          </a:xfrm>
          <a:prstGeom prst="rect">
            <a:avLst/>
          </a:prstGeom>
        </p:spPr>
      </p:pic>
      <p:pic>
        <p:nvPicPr>
          <p:cNvPr id="7" name="圖片 6" descr="IMG_06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786166"/>
            <a:ext cx="3714776" cy="2786082"/>
          </a:xfrm>
          <a:prstGeom prst="rect">
            <a:avLst/>
          </a:prstGeom>
        </p:spPr>
      </p:pic>
      <p:pic>
        <p:nvPicPr>
          <p:cNvPr id="9" name="圖片 8" descr="IMG_06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1785926"/>
            <a:ext cx="2381234" cy="1785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altLang="zh-TW" sz="4400" dirty="0" smtClean="0">
                <a:latin typeface="+mj-ea"/>
              </a:rPr>
              <a:t>5.</a:t>
            </a:r>
            <a:r>
              <a:rPr lang="zh-TW" altLang="en-US" sz="4400" dirty="0" smtClean="0">
                <a:latin typeface="+mj-ea"/>
              </a:rPr>
              <a:t>杏仁酥條</a:t>
            </a:r>
            <a:endParaRPr lang="zh-TW" altLang="en-US" sz="4400" dirty="0">
              <a:latin typeface="+mj-ea"/>
            </a:endParaRPr>
          </a:p>
        </p:txBody>
      </p:sp>
      <p:pic>
        <p:nvPicPr>
          <p:cNvPr id="5" name="內容版面配置區 4" descr="IMG_106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214554"/>
            <a:ext cx="4041775" cy="3031331"/>
          </a:xfr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3438" y="1000108"/>
            <a:ext cx="4041648" cy="493776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zh-TW" altLang="en-US" sz="3200" dirty="0" smtClean="0">
                <a:latin typeface="+mj-ea"/>
                <a:ea typeface="+mj-ea"/>
              </a:rPr>
              <a:t>材料</a:t>
            </a:r>
            <a:r>
              <a:rPr lang="en-US" altLang="zh-TW" sz="3200" dirty="0" smtClean="0">
                <a:latin typeface="+mj-ea"/>
                <a:ea typeface="+mj-ea"/>
              </a:rPr>
              <a:t>:</a:t>
            </a:r>
          </a:p>
          <a:p>
            <a:r>
              <a:rPr lang="zh-TW" altLang="en-US" sz="3200" dirty="0" smtClean="0">
                <a:latin typeface="+mj-ea"/>
                <a:ea typeface="+mj-ea"/>
              </a:rPr>
              <a:t>起酥皮</a:t>
            </a:r>
            <a:r>
              <a:rPr lang="en-US" altLang="zh-TW" sz="3200" dirty="0" smtClean="0">
                <a:latin typeface="+mj-ea"/>
                <a:ea typeface="+mj-ea"/>
              </a:rPr>
              <a:t>4</a:t>
            </a:r>
            <a:r>
              <a:rPr lang="zh-TW" altLang="en-US" sz="3200" dirty="0" smtClean="0">
                <a:latin typeface="+mj-ea"/>
                <a:ea typeface="+mj-ea"/>
              </a:rPr>
              <a:t>片</a:t>
            </a:r>
            <a:endParaRPr lang="en-US" altLang="zh-TW" sz="3200" dirty="0" smtClean="0">
              <a:latin typeface="+mj-ea"/>
              <a:ea typeface="+mj-ea"/>
            </a:endParaRPr>
          </a:p>
          <a:p>
            <a:r>
              <a:rPr lang="zh-TW" altLang="en-US" sz="3200" dirty="0" smtClean="0">
                <a:latin typeface="+mj-ea"/>
                <a:ea typeface="+mj-ea"/>
              </a:rPr>
              <a:t>蛋白</a:t>
            </a:r>
            <a:r>
              <a:rPr lang="en-US" altLang="zh-TW" sz="3200" dirty="0" smtClean="0">
                <a:latin typeface="+mj-ea"/>
                <a:ea typeface="+mj-ea"/>
              </a:rPr>
              <a:t>15g</a:t>
            </a:r>
          </a:p>
          <a:p>
            <a:r>
              <a:rPr lang="zh-TW" altLang="en-US" sz="3200" dirty="0" smtClean="0">
                <a:latin typeface="+mj-ea"/>
                <a:ea typeface="+mj-ea"/>
              </a:rPr>
              <a:t>糖</a:t>
            </a:r>
            <a:r>
              <a:rPr lang="zh-TW" altLang="en-US" sz="3200" dirty="0" smtClean="0">
                <a:latin typeface="+mj-ea"/>
                <a:ea typeface="+mj-ea"/>
              </a:rPr>
              <a:t>粉</a:t>
            </a:r>
            <a:r>
              <a:rPr lang="en-US" altLang="zh-TW" sz="3200" dirty="0" smtClean="0">
                <a:latin typeface="+mj-ea"/>
                <a:ea typeface="+mj-ea"/>
              </a:rPr>
              <a:t>70g</a:t>
            </a:r>
          </a:p>
          <a:p>
            <a:r>
              <a:rPr lang="zh-TW" altLang="en-US" sz="3200" dirty="0" smtClean="0">
                <a:latin typeface="+mj-ea"/>
                <a:ea typeface="+mj-ea"/>
              </a:rPr>
              <a:t>杏仁</a:t>
            </a:r>
            <a:r>
              <a:rPr lang="zh-TW" altLang="en-US" sz="3200" dirty="0" smtClean="0">
                <a:latin typeface="+mj-ea"/>
                <a:ea typeface="+mj-ea"/>
              </a:rPr>
              <a:t>片適量</a:t>
            </a:r>
            <a:endParaRPr lang="en-US" altLang="zh-TW" sz="3200" dirty="0" smtClean="0">
              <a:latin typeface="+mj-ea"/>
              <a:ea typeface="+mj-ea"/>
            </a:endParaRPr>
          </a:p>
          <a:p>
            <a:endParaRPr lang="zh-TW" altLang="en-US" dirty="0"/>
          </a:p>
        </p:txBody>
      </p:sp>
      <p:pic>
        <p:nvPicPr>
          <p:cNvPr id="6" name="圖片 5" descr="IMG_1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4000504"/>
            <a:ext cx="3214710" cy="2411033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9144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4400" dirty="0" smtClean="0"/>
              <a:t>作法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42844" y="1219200"/>
            <a:ext cx="4356004" cy="493776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zh-TW" sz="3200" dirty="0" smtClean="0">
                <a:latin typeface="+mj-ea"/>
                <a:ea typeface="+mj-ea"/>
              </a:rPr>
              <a:t>1.</a:t>
            </a:r>
            <a:r>
              <a:rPr lang="zh-TW" altLang="en-US" sz="3200" dirty="0" smtClean="0">
                <a:latin typeface="+mj-ea"/>
                <a:ea typeface="+mj-ea"/>
              </a:rPr>
              <a:t>將蛋白加入已過篩的糖粉中拌勻成</a:t>
            </a:r>
            <a:r>
              <a:rPr lang="zh-TW" altLang="en-US" sz="3200" dirty="0" smtClean="0">
                <a:latin typeface="+mj-ea"/>
                <a:ea typeface="+mj-ea"/>
              </a:rPr>
              <a:t>稠狀</a:t>
            </a:r>
            <a:r>
              <a:rPr lang="zh-TW" altLang="en-US" sz="3200" dirty="0" smtClean="0">
                <a:latin typeface="+mj-ea"/>
                <a:ea typeface="+mj-ea"/>
              </a:rPr>
              <a:t>，就成</a:t>
            </a:r>
            <a:endParaRPr lang="en-US" altLang="zh-TW" sz="3200" dirty="0" smtClean="0">
              <a:latin typeface="+mj-ea"/>
              <a:ea typeface="+mj-ea"/>
            </a:endParaRPr>
          </a:p>
          <a:p>
            <a:r>
              <a:rPr lang="zh-TW" altLang="en-US" sz="3200" dirty="0" smtClean="0">
                <a:latin typeface="+mj-ea"/>
                <a:ea typeface="+mj-ea"/>
              </a:rPr>
              <a:t>蛋白糖。</a:t>
            </a:r>
            <a:endParaRPr lang="en-US" altLang="zh-TW" sz="3200" dirty="0" smtClean="0">
              <a:latin typeface="+mj-ea"/>
              <a:ea typeface="+mj-ea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sz="3200" dirty="0" smtClean="0">
                <a:latin typeface="+mj-ea"/>
                <a:ea typeface="+mj-ea"/>
              </a:rPr>
              <a:t>2.</a:t>
            </a:r>
            <a:r>
              <a:rPr lang="zh-TW" altLang="en-US" sz="3200" dirty="0" smtClean="0">
                <a:latin typeface="+mj-ea"/>
                <a:ea typeface="+mj-ea"/>
              </a:rPr>
              <a:t>將起酥皮均勻塗抹蛋白糖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511802" cy="493776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zh-TW" sz="3200" dirty="0" smtClean="0">
                <a:latin typeface="+mj-ea"/>
                <a:ea typeface="+mj-ea"/>
              </a:rPr>
              <a:t>3.</a:t>
            </a:r>
            <a:r>
              <a:rPr lang="zh-TW" altLang="en-US" sz="3200" dirty="0" smtClean="0">
                <a:latin typeface="+mj-ea"/>
                <a:ea typeface="+mj-ea"/>
              </a:rPr>
              <a:t>灑上</a:t>
            </a:r>
            <a:r>
              <a:rPr lang="zh-TW" altLang="en-US" sz="3200" dirty="0" smtClean="0">
                <a:latin typeface="+mj-ea"/>
                <a:ea typeface="+mj-ea"/>
              </a:rPr>
              <a:t>杏仁片。</a:t>
            </a:r>
            <a:endParaRPr lang="en-US" altLang="zh-TW" sz="3200" dirty="0" smtClean="0">
              <a:latin typeface="+mj-ea"/>
              <a:ea typeface="+mj-ea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sz="3200" dirty="0" smtClean="0">
                <a:latin typeface="+mj-ea"/>
                <a:ea typeface="+mj-ea"/>
              </a:rPr>
              <a:t>4.</a:t>
            </a:r>
            <a:r>
              <a:rPr lang="zh-TW" altLang="en-US" sz="3200" dirty="0" smtClean="0">
                <a:latin typeface="+mj-ea"/>
                <a:ea typeface="+mj-ea"/>
              </a:rPr>
              <a:t>用刀切成</a:t>
            </a:r>
            <a:r>
              <a:rPr lang="en-US" altLang="zh-TW" sz="3200" dirty="0" smtClean="0">
                <a:latin typeface="+mj-ea"/>
                <a:ea typeface="+mj-ea"/>
              </a:rPr>
              <a:t>8</a:t>
            </a:r>
            <a:r>
              <a:rPr lang="zh-TW" altLang="en-US" sz="3200" dirty="0" smtClean="0">
                <a:latin typeface="+mj-ea"/>
                <a:ea typeface="+mj-ea"/>
              </a:rPr>
              <a:t>塊排列整齊</a:t>
            </a:r>
            <a:endParaRPr lang="en-US" altLang="zh-TW" sz="3200" dirty="0" smtClean="0">
              <a:latin typeface="+mj-ea"/>
              <a:ea typeface="+mj-ea"/>
            </a:endParaRPr>
          </a:p>
          <a:p>
            <a:endParaRPr lang="zh-TW" altLang="en-US" dirty="0"/>
          </a:p>
        </p:txBody>
      </p:sp>
      <p:pic>
        <p:nvPicPr>
          <p:cNvPr id="5" name="圖片 4" descr="IMG_1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2285992"/>
            <a:ext cx="2285984" cy="1714488"/>
          </a:xfrm>
          <a:prstGeom prst="rect">
            <a:avLst/>
          </a:prstGeom>
          <a:ln w="285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圖片 5" descr="IMG_1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4786322"/>
            <a:ext cx="2571736" cy="1928802"/>
          </a:xfrm>
          <a:prstGeom prst="rect">
            <a:avLst/>
          </a:prstGeom>
          <a:ln w="285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圖片 6" descr="IMG_10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4429132"/>
            <a:ext cx="3000364" cy="2250273"/>
          </a:xfrm>
          <a:prstGeom prst="rect">
            <a:avLst/>
          </a:prstGeom>
          <a:ln w="190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圖片 7" descr="IMG_10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2198" y="1785926"/>
            <a:ext cx="2381235" cy="1785926"/>
          </a:xfrm>
          <a:prstGeom prst="rect">
            <a:avLst/>
          </a:prstGeom>
          <a:ln w="285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4400" dirty="0" smtClean="0"/>
              <a:t>作法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+mj-ea"/>
                <a:ea typeface="+mj-ea"/>
              </a:rPr>
              <a:t>5.</a:t>
            </a:r>
            <a:r>
              <a:rPr lang="zh-TW" altLang="en-US" sz="3200" dirty="0" smtClean="0">
                <a:latin typeface="+mj-ea"/>
                <a:ea typeface="+mj-ea"/>
              </a:rPr>
              <a:t>放進已預熱至</a:t>
            </a:r>
            <a:r>
              <a:rPr lang="en-US" altLang="zh-TW" sz="3200" dirty="0" smtClean="0">
                <a:latin typeface="+mj-ea"/>
                <a:ea typeface="+mj-ea"/>
              </a:rPr>
              <a:t>180</a:t>
            </a:r>
            <a:r>
              <a:rPr lang="zh-TW" altLang="en-US" sz="3200" dirty="0" smtClean="0">
                <a:latin typeface="+mj-ea"/>
                <a:ea typeface="+mj-ea"/>
              </a:rPr>
              <a:t>度</a:t>
            </a:r>
            <a:r>
              <a:rPr lang="en-US" altLang="zh-TW" sz="3200" dirty="0" smtClean="0">
                <a:latin typeface="+mj-ea"/>
                <a:ea typeface="+mj-ea"/>
              </a:rPr>
              <a:t>C</a:t>
            </a:r>
            <a:r>
              <a:rPr lang="zh-TW" altLang="en-US" sz="3200" dirty="0" smtClean="0">
                <a:latin typeface="+mj-ea"/>
                <a:ea typeface="+mj-ea"/>
              </a:rPr>
              <a:t>的烤箱中</a:t>
            </a:r>
            <a:r>
              <a:rPr lang="zh-TW" altLang="en-US" sz="3200" dirty="0" smtClean="0">
                <a:latin typeface="+mj-ea"/>
                <a:ea typeface="+mj-ea"/>
              </a:rPr>
              <a:t>，烘烤</a:t>
            </a:r>
            <a:r>
              <a:rPr lang="en-US" altLang="zh-TW" sz="3200" dirty="0" smtClean="0">
                <a:latin typeface="+mj-ea"/>
                <a:ea typeface="+mj-ea"/>
              </a:rPr>
              <a:t>12-15</a:t>
            </a:r>
            <a:r>
              <a:rPr lang="zh-TW" altLang="en-US" sz="3200" dirty="0" smtClean="0">
                <a:latin typeface="+mj-ea"/>
                <a:ea typeface="+mj-ea"/>
              </a:rPr>
              <a:t>分鐘就完成</a:t>
            </a:r>
            <a:r>
              <a:rPr lang="zh-TW" altLang="en-US" sz="3200" dirty="0" smtClean="0">
                <a:latin typeface="+mj-ea"/>
                <a:ea typeface="+mj-ea"/>
              </a:rPr>
              <a:t>。</a:t>
            </a:r>
            <a:endParaRPr lang="zh-TW" altLang="en-US" sz="3200" dirty="0">
              <a:latin typeface="+mj-ea"/>
              <a:ea typeface="+mj-ea"/>
            </a:endParaRPr>
          </a:p>
        </p:txBody>
      </p:sp>
      <p:pic>
        <p:nvPicPr>
          <p:cNvPr id="5" name="內容版面配置區 4" descr="IMG_105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42910" y="3143248"/>
            <a:ext cx="3565522" cy="2674141"/>
          </a:xfrm>
          <a:ln w="28575">
            <a:solidFill>
              <a:srgbClr val="92D050"/>
            </a:solidFill>
          </a:ln>
        </p:spPr>
      </p:pic>
      <p:pic>
        <p:nvPicPr>
          <p:cNvPr id="6" name="圖片 5" descr="IMG_1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785794"/>
            <a:ext cx="3619493" cy="2714620"/>
          </a:xfrm>
          <a:prstGeom prst="rect">
            <a:avLst/>
          </a:prstGeom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圖片 8" descr="IMG_10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929066"/>
            <a:ext cx="3357554" cy="2518166"/>
          </a:xfrm>
          <a:prstGeom prst="rect">
            <a:avLst/>
          </a:prstGeom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FF99CC"/>
          </a:solidFill>
        </p:spPr>
        <p:txBody>
          <a:bodyPr>
            <a:normAutofit/>
          </a:bodyPr>
          <a:lstStyle/>
          <a:p>
            <a:r>
              <a:rPr lang="en-US" altLang="zh-TW" sz="4400" dirty="0" smtClean="0">
                <a:latin typeface="+mj-ea"/>
              </a:rPr>
              <a:t>6.</a:t>
            </a:r>
            <a:r>
              <a:rPr lang="zh-TW" altLang="en-US" sz="4400" dirty="0" smtClean="0">
                <a:latin typeface="+mj-ea"/>
              </a:rPr>
              <a:t>葡萄果凍</a:t>
            </a:r>
            <a:endParaRPr lang="zh-TW" altLang="en-US" sz="4400" dirty="0">
              <a:latin typeface="+mj-ea"/>
            </a:endParaRPr>
          </a:p>
        </p:txBody>
      </p:sp>
      <p:pic>
        <p:nvPicPr>
          <p:cNvPr id="5" name="內容版面配置區 4" descr="IMG_10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43438" y="3643314"/>
            <a:ext cx="4041775" cy="3031331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內容版面配置區 5" descr="IMG_103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57158" y="2643182"/>
            <a:ext cx="4041775" cy="3031331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文字方塊 6"/>
          <p:cNvSpPr txBox="1"/>
          <p:nvPr/>
        </p:nvSpPr>
        <p:spPr>
          <a:xfrm>
            <a:off x="5143504" y="1285860"/>
            <a:ext cx="3071834" cy="23083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+mj-ea"/>
                <a:ea typeface="+mj-ea"/>
              </a:rPr>
              <a:t>材料</a:t>
            </a:r>
            <a:r>
              <a:rPr lang="en-US" altLang="zh-TW" sz="3600" dirty="0" smtClean="0">
                <a:latin typeface="+mj-ea"/>
                <a:ea typeface="+mj-ea"/>
              </a:rPr>
              <a:t>:</a:t>
            </a:r>
          </a:p>
          <a:p>
            <a:r>
              <a:rPr lang="zh-TW" altLang="en-US" sz="3600" dirty="0" smtClean="0">
                <a:latin typeface="+mj-ea"/>
                <a:ea typeface="+mj-ea"/>
              </a:rPr>
              <a:t>新鮮</a:t>
            </a:r>
            <a:r>
              <a:rPr lang="zh-TW" altLang="en-US" sz="3600" dirty="0" smtClean="0">
                <a:latin typeface="+mj-ea"/>
                <a:ea typeface="+mj-ea"/>
              </a:rPr>
              <a:t>葡萄一串</a:t>
            </a:r>
            <a:endParaRPr lang="en-US" altLang="zh-TW" sz="3600" dirty="0" smtClean="0">
              <a:latin typeface="+mj-ea"/>
              <a:ea typeface="+mj-ea"/>
            </a:endParaRPr>
          </a:p>
          <a:p>
            <a:r>
              <a:rPr lang="zh-TW" altLang="en-US" sz="3600" dirty="0" smtClean="0">
                <a:latin typeface="+mj-ea"/>
                <a:ea typeface="+mj-ea"/>
              </a:rPr>
              <a:t>吉利</a:t>
            </a:r>
            <a:r>
              <a:rPr lang="zh-TW" altLang="en-US" sz="3600" dirty="0" smtClean="0">
                <a:latin typeface="+mj-ea"/>
                <a:ea typeface="+mj-ea"/>
              </a:rPr>
              <a:t>丁兩湯匙</a:t>
            </a:r>
            <a:endParaRPr lang="en-US" altLang="zh-TW" sz="3600" dirty="0" smtClean="0">
              <a:latin typeface="+mj-ea"/>
              <a:ea typeface="+mj-ea"/>
            </a:endParaRPr>
          </a:p>
          <a:p>
            <a:r>
              <a:rPr lang="zh-TW" altLang="en-US" sz="3600" dirty="0" smtClean="0">
                <a:latin typeface="+mj-ea"/>
                <a:ea typeface="+mj-ea"/>
              </a:rPr>
              <a:t>水</a:t>
            </a:r>
            <a:r>
              <a:rPr lang="en-US" altLang="zh-TW" sz="3600" dirty="0" smtClean="0">
                <a:latin typeface="+mj-ea"/>
                <a:ea typeface="+mj-ea"/>
              </a:rPr>
              <a:t>50cc</a:t>
            </a:r>
            <a:endParaRPr lang="zh-TW" altLang="en-US" sz="36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solidFill>
            <a:srgbClr val="FF99CC"/>
          </a:solidFill>
        </p:spPr>
        <p:txBody>
          <a:bodyPr>
            <a:normAutofit/>
          </a:bodyPr>
          <a:lstStyle/>
          <a:p>
            <a:r>
              <a:rPr lang="zh-TW" altLang="en-US" sz="4400" dirty="0" smtClean="0"/>
              <a:t>做法</a:t>
            </a:r>
            <a:endParaRPr lang="zh-TW" altLang="en-US" sz="4400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329114" cy="493776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altLang="zh-TW" sz="3000" dirty="0" smtClean="0">
                <a:latin typeface="+mj-ea"/>
                <a:ea typeface="+mj-ea"/>
              </a:rPr>
              <a:t>1.</a:t>
            </a:r>
            <a:r>
              <a:rPr lang="zh-TW" altLang="en-US" sz="3000" dirty="0" smtClean="0">
                <a:latin typeface="+mj-ea"/>
                <a:ea typeface="+mj-ea"/>
              </a:rPr>
              <a:t>將葡萄打成果汁過濾</a:t>
            </a:r>
            <a:endParaRPr lang="en-US" altLang="zh-TW" sz="3000" dirty="0" smtClean="0">
              <a:latin typeface="+mj-ea"/>
              <a:ea typeface="+mj-ea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sz="3000" dirty="0" smtClean="0">
                <a:latin typeface="+mj-ea"/>
                <a:ea typeface="+mj-ea"/>
              </a:rPr>
              <a:t>2.</a:t>
            </a:r>
            <a:r>
              <a:rPr lang="zh-TW" altLang="en-US" sz="3000" dirty="0" smtClean="0">
                <a:latin typeface="+mj-ea"/>
                <a:ea typeface="+mj-ea"/>
              </a:rPr>
              <a:t>吉利丁及水倒進鍋中煮</a:t>
            </a:r>
            <a:endParaRPr lang="zh-TW" altLang="en-US" sz="3000" dirty="0">
              <a:latin typeface="+mj-ea"/>
              <a:ea typeface="+mj-ea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quarter" idx="2"/>
          </p:nvPr>
        </p:nvSpPr>
        <p:spPr>
          <a:xfrm>
            <a:off x="4632198" y="642918"/>
            <a:ext cx="4041648" cy="551099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altLang="zh-TW" sz="3000" dirty="0" smtClean="0">
                <a:latin typeface="+mj-ea"/>
                <a:ea typeface="+mj-ea"/>
              </a:rPr>
              <a:t>3.</a:t>
            </a:r>
            <a:r>
              <a:rPr lang="zh-TW" altLang="en-US" sz="3000" dirty="0" smtClean="0">
                <a:latin typeface="+mj-ea"/>
                <a:ea typeface="+mj-ea"/>
              </a:rPr>
              <a:t>倒入</a:t>
            </a:r>
            <a:r>
              <a:rPr lang="en-US" altLang="zh-TW" sz="3000" dirty="0" smtClean="0">
                <a:latin typeface="+mj-ea"/>
                <a:ea typeface="+mj-ea"/>
              </a:rPr>
              <a:t>1</a:t>
            </a:r>
            <a:r>
              <a:rPr lang="zh-TW" altLang="en-US" sz="3000" dirty="0" smtClean="0">
                <a:latin typeface="+mj-ea"/>
                <a:ea typeface="+mj-ea"/>
              </a:rPr>
              <a:t>攪拌</a:t>
            </a:r>
            <a:endParaRPr lang="en-US" altLang="zh-TW" sz="3000" dirty="0" smtClean="0">
              <a:latin typeface="+mj-ea"/>
              <a:ea typeface="+mj-ea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sz="3000" dirty="0" smtClean="0">
                <a:latin typeface="+mj-ea"/>
                <a:ea typeface="+mj-ea"/>
              </a:rPr>
              <a:t>4.</a:t>
            </a:r>
            <a:r>
              <a:rPr lang="zh-TW" altLang="en-US" sz="3000" dirty="0" smtClean="0">
                <a:latin typeface="+mj-ea"/>
                <a:ea typeface="+mj-ea"/>
              </a:rPr>
              <a:t>裝入杯中即完成</a:t>
            </a:r>
            <a:endParaRPr lang="zh-TW" altLang="en-US" sz="3000" dirty="0">
              <a:latin typeface="+mj-ea"/>
              <a:ea typeface="+mj-ea"/>
            </a:endParaRPr>
          </a:p>
        </p:txBody>
      </p:sp>
      <p:pic>
        <p:nvPicPr>
          <p:cNvPr id="9" name="圖片 8" descr="IMG_1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4714884"/>
            <a:ext cx="2857488" cy="2143116"/>
          </a:xfrm>
          <a:prstGeom prst="rect">
            <a:avLst/>
          </a:prstGeom>
          <a:ln w="38100">
            <a:solidFill>
              <a:srgbClr val="FF99CC"/>
            </a:solidFill>
          </a:ln>
        </p:spPr>
      </p:pic>
      <p:pic>
        <p:nvPicPr>
          <p:cNvPr id="10" name="圖片 9" descr="IMG_1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83930" y="1802294"/>
            <a:ext cx="2131204" cy="2098469"/>
          </a:xfrm>
          <a:prstGeom prst="rect">
            <a:avLst/>
          </a:prstGeom>
          <a:ln w="38100">
            <a:solidFill>
              <a:srgbClr val="FFCCFF"/>
            </a:solidFill>
          </a:ln>
        </p:spPr>
      </p:pic>
      <p:pic>
        <p:nvPicPr>
          <p:cNvPr id="11" name="圖片 10" descr="IMG_10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1392994"/>
            <a:ext cx="2500330" cy="1875248"/>
          </a:xfrm>
          <a:prstGeom prst="rect">
            <a:avLst/>
          </a:prstGeom>
          <a:ln w="28575">
            <a:solidFill>
              <a:srgbClr val="CC99FF"/>
            </a:solidFill>
          </a:ln>
        </p:spPr>
      </p:pic>
      <p:pic>
        <p:nvPicPr>
          <p:cNvPr id="13" name="圖片 12" descr="IMG_10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4286256"/>
            <a:ext cx="3047989" cy="2285992"/>
          </a:xfrm>
          <a:prstGeom prst="rect">
            <a:avLst/>
          </a:prstGeom>
          <a:ln w="38100">
            <a:solidFill>
              <a:srgbClr val="FFCC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TW" sz="4400" dirty="0" smtClean="0">
                <a:latin typeface="+mj-ea"/>
              </a:rPr>
              <a:t>7.</a:t>
            </a:r>
            <a:r>
              <a:rPr lang="zh-TW" altLang="en-US" sz="4400" dirty="0" smtClean="0">
                <a:latin typeface="+mj-ea"/>
              </a:rPr>
              <a:t>新鮮水果茶</a:t>
            </a:r>
            <a:endParaRPr lang="zh-TW" altLang="en-US" sz="4400" dirty="0">
              <a:latin typeface="+mj-ea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zh-TW" altLang="en-US" sz="3200" dirty="0" smtClean="0">
                <a:latin typeface="+mj-ea"/>
                <a:ea typeface="+mj-ea"/>
              </a:rPr>
              <a:t>材料</a:t>
            </a:r>
            <a:r>
              <a:rPr lang="en-US" altLang="zh-TW" sz="3200" dirty="0" smtClean="0">
                <a:latin typeface="+mj-ea"/>
                <a:ea typeface="+mj-ea"/>
              </a:rPr>
              <a:t>:</a:t>
            </a:r>
          </a:p>
          <a:p>
            <a:r>
              <a:rPr lang="zh-TW" altLang="en-US" sz="3200" dirty="0" smtClean="0">
                <a:latin typeface="+mj-ea"/>
                <a:ea typeface="+mj-ea"/>
              </a:rPr>
              <a:t>柳</a:t>
            </a:r>
            <a:r>
              <a:rPr lang="zh-TW" altLang="en-US" sz="3200" dirty="0" smtClean="0">
                <a:latin typeface="+mj-ea"/>
                <a:ea typeface="+mj-ea"/>
              </a:rPr>
              <a:t>丁</a:t>
            </a:r>
            <a:r>
              <a:rPr lang="en-US" altLang="zh-TW" sz="3200" dirty="0" smtClean="0">
                <a:latin typeface="+mj-ea"/>
                <a:ea typeface="+mj-ea"/>
              </a:rPr>
              <a:t>4</a:t>
            </a:r>
            <a:r>
              <a:rPr lang="zh-TW" altLang="en-US" sz="3200" dirty="0" smtClean="0">
                <a:latin typeface="+mj-ea"/>
                <a:ea typeface="+mj-ea"/>
              </a:rPr>
              <a:t>顆</a:t>
            </a:r>
            <a:endParaRPr lang="en-US" altLang="zh-TW" sz="3200" dirty="0" smtClean="0">
              <a:latin typeface="+mj-ea"/>
              <a:ea typeface="+mj-ea"/>
            </a:endParaRPr>
          </a:p>
          <a:p>
            <a:r>
              <a:rPr lang="zh-TW" altLang="en-US" sz="3200" dirty="0" smtClean="0">
                <a:latin typeface="+mj-ea"/>
                <a:ea typeface="+mj-ea"/>
              </a:rPr>
              <a:t>蘋果</a:t>
            </a:r>
            <a:r>
              <a:rPr lang="en-US" altLang="zh-TW" sz="3200" dirty="0" smtClean="0">
                <a:latin typeface="+mj-ea"/>
                <a:ea typeface="+mj-ea"/>
              </a:rPr>
              <a:t>1</a:t>
            </a:r>
            <a:r>
              <a:rPr lang="zh-TW" altLang="en-US" sz="3200" dirty="0" smtClean="0">
                <a:latin typeface="+mj-ea"/>
                <a:ea typeface="+mj-ea"/>
              </a:rPr>
              <a:t>顆</a:t>
            </a:r>
            <a:endParaRPr lang="en-US" altLang="zh-TW" sz="3200" dirty="0" smtClean="0">
              <a:latin typeface="+mj-ea"/>
              <a:ea typeface="+mj-ea"/>
            </a:endParaRPr>
          </a:p>
          <a:p>
            <a:r>
              <a:rPr lang="zh-TW" altLang="en-US" sz="3200" dirty="0" smtClean="0">
                <a:latin typeface="+mj-ea"/>
                <a:ea typeface="+mj-ea"/>
              </a:rPr>
              <a:t>檸檬</a:t>
            </a:r>
            <a:r>
              <a:rPr lang="en-US" altLang="zh-TW" sz="3200" dirty="0" smtClean="0">
                <a:latin typeface="+mj-ea"/>
                <a:ea typeface="+mj-ea"/>
              </a:rPr>
              <a:t>1</a:t>
            </a:r>
            <a:r>
              <a:rPr lang="zh-TW" altLang="en-US" sz="3200" dirty="0" smtClean="0">
                <a:latin typeface="+mj-ea"/>
                <a:ea typeface="+mj-ea"/>
              </a:rPr>
              <a:t>顆</a:t>
            </a:r>
            <a:endParaRPr lang="en-US" altLang="zh-TW" sz="3200" dirty="0" smtClean="0">
              <a:latin typeface="+mj-ea"/>
              <a:ea typeface="+mj-ea"/>
            </a:endParaRPr>
          </a:p>
          <a:p>
            <a:r>
              <a:rPr lang="zh-TW" altLang="en-US" sz="3200" dirty="0" smtClean="0">
                <a:latin typeface="+mj-ea"/>
                <a:ea typeface="+mj-ea"/>
              </a:rPr>
              <a:t>柚子</a:t>
            </a:r>
            <a:r>
              <a:rPr lang="zh-TW" altLang="en-US" sz="3200" dirty="0" smtClean="0">
                <a:latin typeface="+mj-ea"/>
                <a:ea typeface="+mj-ea"/>
              </a:rPr>
              <a:t>醬</a:t>
            </a:r>
            <a:r>
              <a:rPr lang="en-US" altLang="zh-TW" sz="3200" dirty="0" smtClean="0">
                <a:latin typeface="+mj-ea"/>
                <a:ea typeface="+mj-ea"/>
              </a:rPr>
              <a:t>80-100g</a:t>
            </a:r>
          </a:p>
          <a:p>
            <a:r>
              <a:rPr lang="zh-TW" altLang="en-US" sz="3200" dirty="0" smtClean="0">
                <a:latin typeface="+mj-ea"/>
                <a:ea typeface="+mj-ea"/>
              </a:rPr>
              <a:t>自製百香果醬</a:t>
            </a:r>
            <a:r>
              <a:rPr lang="en-US" altLang="zh-TW" sz="3200" dirty="0" smtClean="0">
                <a:latin typeface="+mj-ea"/>
                <a:ea typeface="+mj-ea"/>
              </a:rPr>
              <a:t>80-100g</a:t>
            </a:r>
          </a:p>
          <a:p>
            <a:r>
              <a:rPr lang="zh-TW" altLang="en-US" sz="3200" dirty="0" smtClean="0">
                <a:latin typeface="+mj-ea"/>
                <a:ea typeface="+mj-ea"/>
              </a:rPr>
              <a:t>水</a:t>
            </a:r>
            <a:r>
              <a:rPr lang="en-US" altLang="zh-TW" sz="3200" dirty="0" smtClean="0">
                <a:latin typeface="+mj-ea"/>
                <a:ea typeface="+mj-ea"/>
              </a:rPr>
              <a:t>900-1000cc</a:t>
            </a:r>
          </a:p>
          <a:p>
            <a:r>
              <a:rPr lang="zh-TW" altLang="en-US" sz="3200" dirty="0" smtClean="0">
                <a:latin typeface="+mj-ea"/>
                <a:ea typeface="+mj-ea"/>
              </a:rPr>
              <a:t>紅茶包</a:t>
            </a:r>
            <a:r>
              <a:rPr lang="en-US" altLang="zh-TW" sz="3200" dirty="0" smtClean="0">
                <a:latin typeface="+mj-ea"/>
                <a:ea typeface="+mj-ea"/>
              </a:rPr>
              <a:t>2</a:t>
            </a:r>
            <a:r>
              <a:rPr lang="zh-TW" altLang="en-US" sz="3200" dirty="0" smtClean="0">
                <a:latin typeface="+mj-ea"/>
                <a:ea typeface="+mj-ea"/>
              </a:rPr>
              <a:t>個</a:t>
            </a:r>
            <a:endParaRPr lang="zh-TW" altLang="en-US" sz="3200" dirty="0">
              <a:latin typeface="+mj-ea"/>
              <a:ea typeface="+mj-ea"/>
            </a:endParaRPr>
          </a:p>
        </p:txBody>
      </p:sp>
      <p:pic>
        <p:nvPicPr>
          <p:cNvPr id="7" name="內容版面配置區 6" descr="IMG_071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214554"/>
            <a:ext cx="4041775" cy="3031331"/>
          </a:xfrm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FF99CC"/>
          </a:solidFill>
        </p:spPr>
        <p:txBody>
          <a:bodyPr>
            <a:normAutofit/>
          </a:bodyPr>
          <a:lstStyle/>
          <a:p>
            <a:r>
              <a:rPr lang="zh-TW" altLang="en-US" sz="4400" dirty="0" smtClean="0"/>
              <a:t>我所製作的點心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2"/>
          </p:nvPr>
        </p:nvSpPr>
        <p:spPr>
          <a:xfrm>
            <a:off x="457200" y="1214422"/>
            <a:ext cx="4038600" cy="4957778"/>
          </a:xfrm>
          <a:solidFill>
            <a:srgbClr val="FFFF00"/>
          </a:solidFill>
        </p:spPr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原味優格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時令水果冰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楓糖布丁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芒果</a:t>
            </a:r>
            <a:r>
              <a:rPr lang="zh-TW" altLang="en-US" dirty="0" smtClean="0"/>
              <a:t>優</a:t>
            </a:r>
            <a:r>
              <a:rPr lang="zh-TW" altLang="en-US" dirty="0" smtClean="0"/>
              <a:t>格</a:t>
            </a:r>
            <a:endParaRPr lang="en-US" altLang="zh-TW" dirty="0" smtClean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1357298"/>
            <a:ext cx="4038600" cy="4814902"/>
          </a:xfrm>
          <a:solidFill>
            <a:srgbClr val="66FFFF"/>
          </a:solidFill>
        </p:spPr>
        <p:txBody>
          <a:bodyPr/>
          <a:lstStyle/>
          <a:p>
            <a:r>
              <a:rPr lang="en-US" altLang="zh-TW" dirty="0" smtClean="0"/>
              <a:t>5</a:t>
            </a:r>
            <a:r>
              <a:rPr lang="en-US" altLang="zh-TW" dirty="0" smtClean="0"/>
              <a:t>.</a:t>
            </a:r>
            <a:r>
              <a:rPr lang="zh-TW" altLang="en-US" dirty="0" smtClean="0"/>
              <a:t>杏仁酥條</a:t>
            </a:r>
            <a:endParaRPr lang="en-US" altLang="zh-TW" dirty="0" smtClean="0"/>
          </a:p>
          <a:p>
            <a:r>
              <a:rPr lang="en-US" altLang="zh-TW" dirty="0" smtClean="0"/>
              <a:t>6.</a:t>
            </a:r>
            <a:r>
              <a:rPr lang="zh-TW" altLang="en-US" dirty="0" smtClean="0"/>
              <a:t>葡萄</a:t>
            </a:r>
            <a:r>
              <a:rPr lang="zh-TW" altLang="en-US" dirty="0" smtClean="0"/>
              <a:t>果凍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7</a:t>
            </a:r>
            <a:r>
              <a:rPr lang="en-US" altLang="zh-TW" dirty="0" smtClean="0"/>
              <a:t>.</a:t>
            </a:r>
            <a:r>
              <a:rPr lang="zh-TW" altLang="en-US" dirty="0" smtClean="0"/>
              <a:t>新鮮水果</a:t>
            </a:r>
            <a:r>
              <a:rPr lang="zh-TW" altLang="en-US" dirty="0" smtClean="0"/>
              <a:t>茶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8</a:t>
            </a:r>
            <a:r>
              <a:rPr lang="en-US" altLang="zh-TW" dirty="0" smtClean="0"/>
              <a:t>.</a:t>
            </a:r>
            <a:r>
              <a:rPr lang="zh-TW" altLang="en-US" dirty="0" smtClean="0"/>
              <a:t>布丁牛奶</a:t>
            </a:r>
          </a:p>
          <a:p>
            <a:endParaRPr lang="zh-TW" altLang="en-US" dirty="0"/>
          </a:p>
        </p:txBody>
      </p:sp>
      <p:pic>
        <p:nvPicPr>
          <p:cNvPr id="7" name="圖片 6" descr="IMG_05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3339703"/>
            <a:ext cx="1523979" cy="114298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圖片 7" descr="IMG_06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2571744"/>
            <a:ext cx="1690668" cy="126800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圖片 8" descr="IMG_05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1214422"/>
            <a:ext cx="1523979" cy="11429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圖片 9" descr="IMG_06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4929198"/>
            <a:ext cx="1857356" cy="139301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圖片 10" descr="IMG_10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8" y="2643182"/>
            <a:ext cx="1428760" cy="1071570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圖片 11" descr="IMG_08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00892" y="5357826"/>
            <a:ext cx="1643074" cy="123230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圖片 12" descr="IMG_071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43768" y="4000504"/>
            <a:ext cx="1500166" cy="112512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圖片 13" descr="IMG_106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3768" y="1357298"/>
            <a:ext cx="1476353" cy="1107265"/>
          </a:xfrm>
          <a:prstGeom prst="rect">
            <a:avLst/>
          </a:prstGeom>
          <a:effectLst>
            <a:glow rad="228600">
              <a:srgbClr val="00B0F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rgbClr val="92D050"/>
                </a:solidFill>
                <a:latin typeface="+mj-ea"/>
              </a:rPr>
              <a:t>做法</a:t>
            </a:r>
            <a:endParaRPr lang="zh-TW" altLang="en-US" sz="4400" dirty="0">
              <a:solidFill>
                <a:srgbClr val="92D050"/>
              </a:solidFill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altLang="zh-TW" sz="3000" dirty="0" smtClean="0">
                <a:latin typeface="+mj-ea"/>
                <a:ea typeface="+mj-ea"/>
              </a:rPr>
              <a:t>1.</a:t>
            </a:r>
            <a:r>
              <a:rPr lang="zh-TW" altLang="en-US" sz="3000" dirty="0" smtClean="0">
                <a:latin typeface="+mj-ea"/>
                <a:ea typeface="+mj-ea"/>
              </a:rPr>
              <a:t>柳丁榨</a:t>
            </a:r>
            <a:r>
              <a:rPr lang="zh-TW" altLang="en-US" sz="3000" dirty="0" smtClean="0">
                <a:latin typeface="+mj-ea"/>
                <a:ea typeface="+mj-ea"/>
              </a:rPr>
              <a:t>成汁</a:t>
            </a:r>
            <a:r>
              <a:rPr lang="zh-TW" altLang="en-US" sz="3000" dirty="0" smtClean="0">
                <a:latin typeface="+mj-ea"/>
                <a:ea typeface="+mj-ea"/>
              </a:rPr>
              <a:t>、水果</a:t>
            </a:r>
            <a:r>
              <a:rPr lang="zh-TW" altLang="en-US" sz="3000" dirty="0" smtClean="0">
                <a:latin typeface="+mj-ea"/>
                <a:ea typeface="+mj-ea"/>
              </a:rPr>
              <a:t>切丁，</a:t>
            </a:r>
            <a:endParaRPr lang="en-US" altLang="zh-TW" sz="3000" dirty="0" smtClean="0">
              <a:latin typeface="+mj-ea"/>
              <a:ea typeface="+mj-ea"/>
            </a:endParaRPr>
          </a:p>
          <a:p>
            <a:endParaRPr lang="en-US" altLang="zh-TW" sz="3000" dirty="0" smtClean="0">
              <a:latin typeface="+mj-ea"/>
              <a:ea typeface="+mj-ea"/>
            </a:endParaRPr>
          </a:p>
          <a:p>
            <a:endParaRPr lang="en-US" altLang="zh-TW" sz="3000" dirty="0" smtClean="0">
              <a:latin typeface="+mj-ea"/>
              <a:ea typeface="+mj-ea"/>
            </a:endParaRPr>
          </a:p>
          <a:p>
            <a:endParaRPr lang="en-US" altLang="zh-TW" sz="3000" dirty="0" smtClean="0">
              <a:latin typeface="+mj-ea"/>
              <a:ea typeface="+mj-ea"/>
            </a:endParaRPr>
          </a:p>
          <a:p>
            <a:r>
              <a:rPr lang="en-US" altLang="zh-TW" sz="3000" dirty="0" smtClean="0">
                <a:latin typeface="+mj-ea"/>
                <a:ea typeface="+mj-ea"/>
              </a:rPr>
              <a:t>2.</a:t>
            </a:r>
            <a:r>
              <a:rPr lang="zh-TW" altLang="en-US" sz="3000" dirty="0" smtClean="0">
                <a:latin typeface="+mj-ea"/>
                <a:ea typeface="+mj-ea"/>
              </a:rPr>
              <a:t>水煮開放</a:t>
            </a:r>
            <a:r>
              <a:rPr lang="zh-TW" altLang="en-US" sz="3000" dirty="0" smtClean="0">
                <a:latin typeface="+mj-ea"/>
                <a:ea typeface="+mj-ea"/>
              </a:rPr>
              <a:t>進紅茶包</a:t>
            </a:r>
            <a:endParaRPr lang="zh-TW" altLang="en-US" sz="3000" dirty="0">
              <a:latin typeface="+mj-ea"/>
              <a:ea typeface="+mj-ea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32198" y="428604"/>
            <a:ext cx="4041648" cy="572530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+mj-ea"/>
                <a:ea typeface="+mj-ea"/>
              </a:rPr>
              <a:t>3.</a:t>
            </a:r>
            <a:r>
              <a:rPr lang="zh-TW" altLang="en-US" sz="3200" dirty="0" smtClean="0">
                <a:latin typeface="+mj-ea"/>
                <a:ea typeface="+mj-ea"/>
              </a:rPr>
              <a:t>之後放入柚子</a:t>
            </a:r>
            <a:r>
              <a:rPr lang="zh-TW" altLang="en-US" sz="3200" dirty="0" smtClean="0">
                <a:latin typeface="+mj-ea"/>
                <a:ea typeface="+mj-ea"/>
              </a:rPr>
              <a:t>醬、百香果醬</a:t>
            </a:r>
            <a:r>
              <a:rPr lang="zh-TW" altLang="en-US" sz="3200" dirty="0" smtClean="0">
                <a:latin typeface="+mj-ea"/>
                <a:ea typeface="+mj-ea"/>
              </a:rPr>
              <a:t>、柳橙汁之後</a:t>
            </a:r>
            <a:r>
              <a:rPr lang="zh-TW" altLang="en-US" sz="3200" dirty="0" smtClean="0">
                <a:latin typeface="+mj-ea"/>
                <a:ea typeface="+mj-ea"/>
              </a:rPr>
              <a:t>攪拌均勻。</a:t>
            </a:r>
            <a:endParaRPr lang="en-US" altLang="zh-TW" sz="3200" dirty="0" smtClean="0">
              <a:latin typeface="+mj-ea"/>
              <a:ea typeface="+mj-ea"/>
            </a:endParaRPr>
          </a:p>
          <a:p>
            <a:endParaRPr lang="zh-TW" altLang="en-US" sz="3200" dirty="0">
              <a:latin typeface="+mj-ea"/>
              <a:ea typeface="+mj-ea"/>
            </a:endParaRPr>
          </a:p>
        </p:txBody>
      </p:sp>
      <p:pic>
        <p:nvPicPr>
          <p:cNvPr id="5" name="圖片 4" descr="IMG_07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1857364"/>
            <a:ext cx="2714612" cy="20359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圖片 5" descr="IMG_07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4607727"/>
            <a:ext cx="3000364" cy="22502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圖片 6" descr="IMG_07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1928802"/>
            <a:ext cx="2857520" cy="21431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圖片 7" descr="IMG_07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4286256"/>
            <a:ext cx="2857488" cy="21431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9144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4400" dirty="0" smtClean="0"/>
              <a:t>做法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+mj-ea"/>
                <a:ea typeface="+mj-ea"/>
              </a:rPr>
              <a:t>4.</a:t>
            </a:r>
            <a:r>
              <a:rPr lang="zh-TW" altLang="en-US" sz="3200" dirty="0" smtClean="0">
                <a:latin typeface="+mj-ea"/>
                <a:ea typeface="+mj-ea"/>
              </a:rPr>
              <a:t>將</a:t>
            </a:r>
            <a:r>
              <a:rPr lang="zh-TW" altLang="en-US" sz="3200" dirty="0" smtClean="0">
                <a:latin typeface="+mj-ea"/>
                <a:ea typeface="+mj-ea"/>
              </a:rPr>
              <a:t>水果茶、水果丁</a:t>
            </a:r>
            <a:r>
              <a:rPr lang="zh-TW" altLang="en-US" sz="3200" dirty="0" smtClean="0">
                <a:latin typeface="+mj-ea"/>
                <a:ea typeface="+mj-ea"/>
              </a:rPr>
              <a:t>、冰塊放入</a:t>
            </a:r>
            <a:r>
              <a:rPr lang="zh-TW" altLang="en-US" sz="3200" dirty="0" smtClean="0">
                <a:latin typeface="+mj-ea"/>
                <a:ea typeface="+mj-ea"/>
              </a:rPr>
              <a:t>杯中就完成了！</a:t>
            </a:r>
            <a:endParaRPr lang="zh-TW" altLang="en-US" sz="3200" dirty="0">
              <a:latin typeface="+mj-ea"/>
              <a:ea typeface="+mj-ea"/>
            </a:endParaRPr>
          </a:p>
        </p:txBody>
      </p:sp>
      <p:pic>
        <p:nvPicPr>
          <p:cNvPr id="5" name="內容版面配置區 4" descr="IMG_071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42910" y="2857496"/>
            <a:ext cx="3255957" cy="2786082"/>
          </a:xfr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圖片 5" descr="IMG_07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93459" y="1321594"/>
            <a:ext cx="4214842" cy="400050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5143504" y="1071546"/>
            <a:ext cx="285752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+mj-ea"/>
                <a:ea typeface="+mj-ea"/>
              </a:rPr>
              <a:t>材料</a:t>
            </a:r>
            <a:r>
              <a:rPr lang="en-US" altLang="zh-TW" sz="3600" dirty="0" smtClean="0">
                <a:latin typeface="+mj-ea"/>
                <a:ea typeface="+mj-ea"/>
              </a:rPr>
              <a:t>:</a:t>
            </a:r>
          </a:p>
          <a:p>
            <a:r>
              <a:rPr lang="zh-TW" altLang="en-US" sz="3600" dirty="0" smtClean="0">
                <a:latin typeface="+mj-ea"/>
                <a:ea typeface="+mj-ea"/>
              </a:rPr>
              <a:t>紅茶包</a:t>
            </a:r>
            <a:r>
              <a:rPr lang="en-US" altLang="zh-TW" sz="3600" dirty="0" smtClean="0">
                <a:latin typeface="+mj-ea"/>
                <a:ea typeface="+mj-ea"/>
              </a:rPr>
              <a:t>2</a:t>
            </a:r>
            <a:r>
              <a:rPr lang="zh-TW" altLang="en-US" sz="3600" dirty="0" smtClean="0">
                <a:latin typeface="+mj-ea"/>
                <a:ea typeface="+mj-ea"/>
              </a:rPr>
              <a:t>個</a:t>
            </a:r>
            <a:endParaRPr lang="en-US" altLang="zh-TW" sz="3600" dirty="0" smtClean="0">
              <a:latin typeface="+mj-ea"/>
              <a:ea typeface="+mj-ea"/>
            </a:endParaRPr>
          </a:p>
          <a:p>
            <a:r>
              <a:rPr lang="zh-TW" altLang="en-US" sz="3600" dirty="0" smtClean="0">
                <a:latin typeface="+mj-ea"/>
                <a:ea typeface="+mj-ea"/>
              </a:rPr>
              <a:t>布丁</a:t>
            </a:r>
            <a:r>
              <a:rPr lang="en-US" altLang="zh-TW" sz="3600" dirty="0" smtClean="0">
                <a:latin typeface="+mj-ea"/>
                <a:ea typeface="+mj-ea"/>
              </a:rPr>
              <a:t>2</a:t>
            </a:r>
            <a:r>
              <a:rPr lang="zh-TW" altLang="en-US" sz="3600" dirty="0" smtClean="0">
                <a:latin typeface="+mj-ea"/>
                <a:ea typeface="+mj-ea"/>
              </a:rPr>
              <a:t>個</a:t>
            </a:r>
            <a:endParaRPr lang="en-US" altLang="zh-TW" sz="3600" dirty="0" smtClean="0">
              <a:latin typeface="+mj-ea"/>
              <a:ea typeface="+mj-ea"/>
            </a:endParaRPr>
          </a:p>
          <a:p>
            <a:r>
              <a:rPr lang="zh-TW" altLang="en-US" sz="3600" dirty="0" smtClean="0">
                <a:latin typeface="+mj-ea"/>
                <a:ea typeface="+mj-ea"/>
              </a:rPr>
              <a:t>鮮奶適量</a:t>
            </a:r>
            <a:endParaRPr lang="en-US" altLang="zh-TW" sz="3600" dirty="0" smtClean="0">
              <a:latin typeface="+mj-ea"/>
              <a:ea typeface="+mj-ea"/>
            </a:endParaRPr>
          </a:p>
          <a:p>
            <a:r>
              <a:rPr lang="zh-TW" altLang="en-US" sz="3600" dirty="0" smtClean="0">
                <a:latin typeface="+mj-ea"/>
                <a:ea typeface="+mj-ea"/>
              </a:rPr>
              <a:t>糖</a:t>
            </a:r>
            <a:r>
              <a:rPr lang="en-US" altLang="zh-TW" sz="3600" dirty="0" smtClean="0">
                <a:latin typeface="+mj-ea"/>
                <a:ea typeface="+mj-ea"/>
              </a:rPr>
              <a:t>2</a:t>
            </a:r>
            <a:r>
              <a:rPr lang="zh-TW" altLang="en-US" sz="3600" dirty="0" smtClean="0">
                <a:latin typeface="+mj-ea"/>
                <a:ea typeface="+mj-ea"/>
              </a:rPr>
              <a:t>湯匙</a:t>
            </a:r>
            <a:endParaRPr lang="zh-TW" altLang="en-US" sz="3600" dirty="0"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99CCFF"/>
          </a:solidFill>
        </p:spPr>
        <p:txBody>
          <a:bodyPr>
            <a:normAutofit/>
          </a:bodyPr>
          <a:lstStyle/>
          <a:p>
            <a:r>
              <a:rPr lang="en-US" altLang="zh-TW" sz="4400" dirty="0" smtClean="0"/>
              <a:t>8.</a:t>
            </a:r>
            <a:r>
              <a:rPr lang="zh-TW" altLang="en-US" sz="4400" dirty="0" smtClean="0"/>
              <a:t>布丁鮮奶茶</a:t>
            </a:r>
            <a:endParaRPr lang="zh-TW" altLang="en-US" sz="4400" dirty="0"/>
          </a:p>
        </p:txBody>
      </p:sp>
      <p:pic>
        <p:nvPicPr>
          <p:cNvPr id="6" name="內容版面配置區 5" descr="IMG_080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1928802"/>
            <a:ext cx="4256089" cy="367427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內容版面配置區 4" descr="IMG_079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357818" y="3857604"/>
            <a:ext cx="2571768" cy="2571768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914400"/>
          </a:xfrm>
          <a:solidFill>
            <a:srgbClr val="99CCFF"/>
          </a:solidFill>
        </p:spPr>
        <p:txBody>
          <a:bodyPr>
            <a:normAutofit/>
          </a:bodyPr>
          <a:lstStyle/>
          <a:p>
            <a:r>
              <a:rPr lang="zh-TW" altLang="en-US" sz="4400" dirty="0" smtClean="0"/>
              <a:t>作法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214282" y="1219200"/>
            <a:ext cx="4284566" cy="493776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zh-TW" sz="3000" dirty="0" smtClean="0">
                <a:latin typeface="+mj-ea"/>
                <a:ea typeface="+mj-ea"/>
              </a:rPr>
              <a:t>1.</a:t>
            </a:r>
            <a:r>
              <a:rPr lang="zh-TW" altLang="en-US" sz="3000" dirty="0" smtClean="0">
                <a:latin typeface="+mj-ea"/>
                <a:ea typeface="+mj-ea"/>
              </a:rPr>
              <a:t>將紅茶包泡開加入糖</a:t>
            </a:r>
            <a:endParaRPr lang="en-US" altLang="zh-TW" sz="3000" dirty="0" smtClean="0">
              <a:latin typeface="+mj-ea"/>
              <a:ea typeface="+mj-ea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sz="3000" dirty="0" smtClean="0">
                <a:latin typeface="+mj-ea"/>
                <a:ea typeface="+mj-ea"/>
              </a:rPr>
              <a:t>2.</a:t>
            </a:r>
            <a:r>
              <a:rPr lang="zh-TW" altLang="en-US" sz="3000" dirty="0" smtClean="0">
                <a:latin typeface="+mj-ea"/>
                <a:ea typeface="+mj-ea"/>
              </a:rPr>
              <a:t>茶中放進冰塊</a:t>
            </a:r>
            <a:endParaRPr lang="zh-TW" altLang="en-US" sz="3000" dirty="0">
              <a:latin typeface="+mj-ea"/>
              <a:ea typeface="+mj-ea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429124" y="1216152"/>
            <a:ext cx="4500594" cy="493776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zh-TW" sz="3000" dirty="0" smtClean="0">
                <a:latin typeface="+mj-ea"/>
                <a:ea typeface="+mj-ea"/>
              </a:rPr>
              <a:t>3.</a:t>
            </a:r>
            <a:r>
              <a:rPr lang="zh-TW" altLang="en-US" sz="3000" dirty="0" smtClean="0">
                <a:latin typeface="+mj-ea"/>
                <a:ea typeface="+mj-ea"/>
              </a:rPr>
              <a:t>再放入布丁及鮮奶就完成了</a:t>
            </a:r>
            <a:endParaRPr lang="en-US" altLang="zh-TW" sz="3000" dirty="0" smtClean="0">
              <a:latin typeface="+mj-ea"/>
              <a:ea typeface="+mj-ea"/>
            </a:endParaRPr>
          </a:p>
          <a:p>
            <a:endParaRPr lang="zh-TW" altLang="en-US" dirty="0"/>
          </a:p>
        </p:txBody>
      </p:sp>
      <p:pic>
        <p:nvPicPr>
          <p:cNvPr id="5" name="圖片 4" descr="IMG_07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1714488"/>
            <a:ext cx="1928802" cy="192880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圖片 5" descr="IMG_07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394976" y="4037187"/>
            <a:ext cx="2562452" cy="279146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圖片 6" descr="IMG_07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1857364"/>
            <a:ext cx="2666987" cy="200024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圖片 7" descr="IMG_0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4286256"/>
            <a:ext cx="3000364" cy="225027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>
            <a:normAutofit/>
          </a:bodyPr>
          <a:lstStyle/>
          <a:p>
            <a:r>
              <a:rPr lang="zh-TW" altLang="en-US" sz="4400" dirty="0" smtClean="0"/>
              <a:t>製作假日消暑小點的收穫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solidFill>
            <a:srgbClr val="99CCFF"/>
          </a:solidFill>
        </p:spPr>
        <p:txBody>
          <a:bodyPr/>
          <a:lstStyle/>
          <a:p>
            <a:r>
              <a:rPr lang="en-US" altLang="zh-TW" sz="3200" dirty="0" smtClean="0">
                <a:latin typeface="+mj-ea"/>
                <a:ea typeface="+mj-ea"/>
              </a:rPr>
              <a:t>1.</a:t>
            </a:r>
            <a:r>
              <a:rPr lang="zh-TW" altLang="en-US" sz="3200" dirty="0" smtClean="0">
                <a:latin typeface="+mj-ea"/>
                <a:ea typeface="+mj-ea"/>
              </a:rPr>
              <a:t>學會有耐心做好一</a:t>
            </a:r>
            <a:r>
              <a:rPr lang="zh-TW" altLang="en-US" sz="3200" dirty="0" smtClean="0">
                <a:latin typeface="+mj-ea"/>
                <a:ea typeface="+mj-ea"/>
              </a:rPr>
              <a:t>件</a:t>
            </a:r>
            <a:r>
              <a:rPr lang="zh-TW" altLang="en-US" sz="3200" dirty="0" smtClean="0">
                <a:latin typeface="+mj-ea"/>
                <a:ea typeface="+mj-ea"/>
              </a:rPr>
              <a:t>事。</a:t>
            </a:r>
            <a:endParaRPr lang="en-US" altLang="zh-TW" sz="3200" dirty="0" smtClean="0">
              <a:latin typeface="+mj-ea"/>
              <a:ea typeface="+mj-ea"/>
            </a:endParaRPr>
          </a:p>
          <a:p>
            <a:r>
              <a:rPr lang="zh-TW" altLang="en-US" sz="3200" dirty="0" smtClean="0">
                <a:latin typeface="+mj-ea"/>
                <a:ea typeface="+mj-ea"/>
              </a:rPr>
              <a:t>製作時</a:t>
            </a:r>
            <a:r>
              <a:rPr lang="zh-TW" altLang="en-US" sz="3200" dirty="0" smtClean="0">
                <a:latin typeface="+mj-ea"/>
                <a:ea typeface="+mj-ea"/>
              </a:rPr>
              <a:t>不能半途而廢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altLang="zh-TW" sz="3200" dirty="0" smtClean="0">
                <a:latin typeface="+mj-ea"/>
                <a:ea typeface="+mj-ea"/>
              </a:rPr>
              <a:t>2.</a:t>
            </a:r>
            <a:r>
              <a:rPr lang="zh-TW" altLang="en-US" sz="3200" dirty="0" smtClean="0">
                <a:latin typeface="+mj-ea"/>
                <a:ea typeface="+mj-ea"/>
              </a:rPr>
              <a:t>安全、</a:t>
            </a:r>
            <a:r>
              <a:rPr lang="zh-TW" altLang="en-US" sz="3200" dirty="0" smtClean="0">
                <a:latin typeface="+mj-ea"/>
                <a:ea typeface="+mj-ea"/>
              </a:rPr>
              <a:t>正確的使用</a:t>
            </a:r>
            <a:r>
              <a:rPr lang="zh-TW" altLang="en-US" sz="3200" dirty="0" smtClean="0">
                <a:latin typeface="+mj-ea"/>
                <a:ea typeface="+mj-ea"/>
              </a:rPr>
              <a:t>刀子等廚具。</a:t>
            </a:r>
          </a:p>
          <a:p>
            <a:endParaRPr lang="zh-TW" altLang="en-US" dirty="0"/>
          </a:p>
        </p:txBody>
      </p:sp>
      <p:pic>
        <p:nvPicPr>
          <p:cNvPr id="5" name="圖片 4" descr="IMG_04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2571744"/>
            <a:ext cx="2285984" cy="17859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圖片 5" descr="IMG_03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4572008"/>
            <a:ext cx="2381267" cy="17859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圖片 6" descr="IMG_04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571876"/>
            <a:ext cx="3238491" cy="24288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圖片 7" descr="IMG_03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4572008"/>
            <a:ext cx="2285984" cy="17144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內容版面配置區 4" descr="IMG_03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3372" y="2571744"/>
            <a:ext cx="2456922" cy="18426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>
            <a:normAutofit/>
          </a:bodyPr>
          <a:lstStyle/>
          <a:p>
            <a:r>
              <a:rPr lang="zh-TW" altLang="en-US" sz="4400" dirty="0" smtClean="0"/>
              <a:t>製作假日消暑小點的收穫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en-US" altLang="zh-TW" sz="3200" dirty="0" smtClean="0">
                <a:latin typeface="+mj-ea"/>
                <a:ea typeface="+mj-ea"/>
              </a:rPr>
              <a:t>3.</a:t>
            </a:r>
            <a:r>
              <a:rPr lang="zh-TW" altLang="en-US" sz="3200" dirty="0" smtClean="0">
                <a:latin typeface="+mj-ea"/>
                <a:ea typeface="+mj-ea"/>
              </a:rPr>
              <a:t>分工合作讓</a:t>
            </a:r>
            <a:r>
              <a:rPr lang="zh-TW" altLang="en-US" sz="3200" dirty="0" smtClean="0">
                <a:latin typeface="+mj-ea"/>
                <a:ea typeface="+mj-ea"/>
              </a:rPr>
              <a:t>工作有效率也更有趣。</a:t>
            </a:r>
            <a:endParaRPr lang="en-US" altLang="zh-TW" sz="3200" dirty="0" smtClean="0">
              <a:latin typeface="+mj-ea"/>
              <a:ea typeface="+mj-ea"/>
            </a:endParaRPr>
          </a:p>
          <a:p>
            <a:endParaRPr lang="zh-TW" altLang="en-US" dirty="0"/>
          </a:p>
        </p:txBody>
      </p:sp>
      <p:pic>
        <p:nvPicPr>
          <p:cNvPr id="8" name="內容版面配置區 7" descr="IMG_036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714876" y="1285838"/>
            <a:ext cx="3643338" cy="2732502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圖片 6" descr="IMG_03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643182"/>
            <a:ext cx="3357554" cy="25181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文字方塊 8"/>
          <p:cNvSpPr txBox="1"/>
          <p:nvPr/>
        </p:nvSpPr>
        <p:spPr>
          <a:xfrm>
            <a:off x="4643438" y="4214818"/>
            <a:ext cx="4357718" cy="2308324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+mj-ea"/>
                <a:ea typeface="+mj-ea"/>
              </a:rPr>
              <a:t>◎我和弟弟一起製作烤雞翅當午餐，在媽媽的協助下</a:t>
            </a:r>
            <a:r>
              <a:rPr lang="zh-TW" altLang="en-US" sz="3600" dirty="0" smtClean="0">
                <a:latin typeface="+mj-ea"/>
                <a:ea typeface="+mj-ea"/>
              </a:rPr>
              <a:t>，我們邊看食譜</a:t>
            </a:r>
            <a:r>
              <a:rPr lang="zh-TW" altLang="en-US" sz="3600" dirty="0" smtClean="0">
                <a:latin typeface="+mj-ea"/>
                <a:ea typeface="+mj-ea"/>
              </a:rPr>
              <a:t>邊製作。</a:t>
            </a:r>
            <a:endParaRPr lang="zh-TW" altLang="en-US" sz="36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IMG_037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642918"/>
            <a:ext cx="4041775" cy="3031331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內容版面配置區 5" descr="IMG_036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285720" y="3714752"/>
            <a:ext cx="4041775" cy="3031331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圖片 6" descr="IMG_03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1785926"/>
            <a:ext cx="4667251" cy="350043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文字方塊 7"/>
          <p:cNvSpPr txBox="1"/>
          <p:nvPr/>
        </p:nvSpPr>
        <p:spPr>
          <a:xfrm>
            <a:off x="4572000" y="5500702"/>
            <a:ext cx="4357718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+mj-ea"/>
                <a:ea typeface="+mj-ea"/>
              </a:rPr>
              <a:t>完成美味的午餐，很有成就感。</a:t>
            </a:r>
            <a:endParaRPr lang="zh-TW" altLang="en-US" sz="3600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572000" y="500042"/>
            <a:ext cx="4357718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+mj-ea"/>
                <a:ea typeface="+mj-ea"/>
              </a:rPr>
              <a:t>我們醃雞翅</a:t>
            </a:r>
            <a:r>
              <a:rPr lang="zh-TW" altLang="en-US" sz="3600" dirty="0" smtClean="0">
                <a:latin typeface="+mj-ea"/>
                <a:ea typeface="+mj-ea"/>
              </a:rPr>
              <a:t>、做生菜沙拉</a:t>
            </a:r>
            <a:endParaRPr lang="zh-TW" altLang="en-US" sz="36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43956" cy="990600"/>
          </a:xfrm>
          <a:solidFill>
            <a:srgbClr val="FF99CC"/>
          </a:solidFill>
        </p:spPr>
        <p:txBody>
          <a:bodyPr>
            <a:noAutofit/>
          </a:bodyPr>
          <a:lstStyle/>
          <a:p>
            <a:r>
              <a:rPr lang="zh-TW" altLang="en-US" dirty="0" smtClean="0"/>
              <a:t>一起品嚐可口</a:t>
            </a:r>
            <a:r>
              <a:rPr lang="zh-TW" altLang="en-US" dirty="0" smtClean="0"/>
              <a:t>的下午茶</a:t>
            </a:r>
            <a:r>
              <a:rPr lang="zh-TW" altLang="en-US" dirty="0" smtClean="0"/>
              <a:t>，度過炎熱的夏日午后</a:t>
            </a:r>
            <a:endParaRPr lang="zh-TW" altLang="en-US" dirty="0"/>
          </a:p>
        </p:txBody>
      </p:sp>
      <p:pic>
        <p:nvPicPr>
          <p:cNvPr id="7" name="內容版面配置區 6" descr="IMG_080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285860"/>
            <a:ext cx="6429420" cy="4536313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圖片 7" descr="IMG_0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5429272"/>
            <a:ext cx="1428728" cy="142872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圖片 8" descr="IMG_07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797430">
            <a:off x="-27722" y="3463666"/>
            <a:ext cx="1928794" cy="14465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圖片 9" descr="IMG_07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038941">
            <a:off x="1010710" y="5242860"/>
            <a:ext cx="1771845" cy="132888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圖片 10" descr="IMG_07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5429264"/>
            <a:ext cx="1428736" cy="142873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FF99CC"/>
          </a:solidFill>
        </p:spPr>
        <p:txBody>
          <a:bodyPr>
            <a:normAutofit/>
          </a:bodyPr>
          <a:lstStyle/>
          <a:p>
            <a:r>
              <a:rPr lang="en-US" altLang="zh-TW" sz="4400" dirty="0" smtClean="0">
                <a:latin typeface="+mj-ea"/>
              </a:rPr>
              <a:t>4.</a:t>
            </a:r>
            <a:r>
              <a:rPr lang="zh-TW" altLang="en-US" sz="4400" dirty="0" smtClean="0">
                <a:latin typeface="+mj-ea"/>
              </a:rPr>
              <a:t>體諒父母親工作的辛勞</a:t>
            </a:r>
            <a:endParaRPr lang="zh-TW" altLang="en-US" sz="4400" dirty="0"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28596" y="1071546"/>
            <a:ext cx="8229600" cy="493776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+mj-ea"/>
                <a:ea typeface="+mj-ea"/>
              </a:rPr>
              <a:t>這次的計畫幸好有爸爸和媽媽的幫忙，讓我能順利完成。在製做料理的過程中也明白做家事的辛苦，現在更懂得體諒父母的辛勞。</a:t>
            </a:r>
            <a:endParaRPr lang="zh-TW" altLang="en-US" sz="3200" dirty="0">
              <a:latin typeface="+mj-ea"/>
              <a:ea typeface="+mj-ea"/>
            </a:endParaRPr>
          </a:p>
        </p:txBody>
      </p:sp>
      <p:pic>
        <p:nvPicPr>
          <p:cNvPr id="5" name="圖片 4" descr="IMG_0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714620"/>
            <a:ext cx="3333741" cy="250030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圖片 5" descr="IMG_05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6072198" y="2571744"/>
            <a:ext cx="2500330" cy="229197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圖片 3" descr="IMG_05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4214818"/>
            <a:ext cx="3333741" cy="250030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altLang="zh-TW" sz="4400" dirty="0" smtClean="0">
                <a:latin typeface="+mj-ea"/>
              </a:rPr>
              <a:t>5.</a:t>
            </a:r>
            <a:r>
              <a:rPr lang="zh-TW" altLang="en-US" sz="4400" dirty="0" smtClean="0">
                <a:latin typeface="+mj-ea"/>
              </a:rPr>
              <a:t>自己動手做健康美味的食物</a:t>
            </a:r>
            <a:endParaRPr lang="zh-TW" altLang="en-US" sz="4400" dirty="0"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zh-TW" altLang="en-US" sz="3200" dirty="0" smtClean="0">
                <a:latin typeface="+mj-ea"/>
                <a:ea typeface="+mj-ea"/>
              </a:rPr>
              <a:t>現在加工的東西可能含有不健康的添加物，假日若能和家人在家做餐點，不只能吃到健康的飲食還增加家人的情感。</a:t>
            </a:r>
            <a:endParaRPr lang="en-US" altLang="zh-TW" sz="3200" dirty="0" smtClean="0">
              <a:latin typeface="+mj-ea"/>
              <a:ea typeface="+mj-ea"/>
            </a:endParaRPr>
          </a:p>
          <a:p>
            <a:endParaRPr lang="zh-TW" altLang="en-US" dirty="0"/>
          </a:p>
        </p:txBody>
      </p:sp>
      <p:pic>
        <p:nvPicPr>
          <p:cNvPr id="8" name="圖片 7" descr="IMG_05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3429000"/>
            <a:ext cx="2952739" cy="235743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圖片 8" descr="IMG_06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8" y="2285992"/>
            <a:ext cx="2952739" cy="207170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圖片 9" descr="IMG_06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857496"/>
            <a:ext cx="2905113" cy="239314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文字方塊 10"/>
          <p:cNvSpPr txBox="1"/>
          <p:nvPr/>
        </p:nvSpPr>
        <p:spPr>
          <a:xfrm>
            <a:off x="3000364" y="6143644"/>
            <a:ext cx="3071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smtClean="0">
                <a:latin typeface="+mj-ea"/>
                <a:ea typeface="+mj-ea"/>
              </a:rPr>
              <a:t>麵包是爸爸做的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14282" y="5572140"/>
            <a:ext cx="2714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+mj-ea"/>
                <a:ea typeface="+mj-ea"/>
              </a:rPr>
              <a:t>沙拉是媽媽做的</a:t>
            </a:r>
            <a:endParaRPr lang="zh-TW" altLang="en-US" sz="3600" dirty="0">
              <a:latin typeface="+mj-ea"/>
              <a:ea typeface="+mj-ea"/>
            </a:endParaRPr>
          </a:p>
        </p:txBody>
      </p:sp>
      <p:pic>
        <p:nvPicPr>
          <p:cNvPr id="13" name="圖片 12" descr="IMG_03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2198" y="3714752"/>
            <a:ext cx="2952739" cy="221455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文字方塊 13"/>
          <p:cNvSpPr txBox="1"/>
          <p:nvPr/>
        </p:nvSpPr>
        <p:spPr>
          <a:xfrm>
            <a:off x="6215074" y="5903893"/>
            <a:ext cx="2928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+mj-ea"/>
                <a:ea typeface="+mj-ea"/>
              </a:rPr>
              <a:t>果汁是我和弟弟打的</a:t>
            </a:r>
            <a:endParaRPr lang="zh-TW" altLang="en-US" sz="28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  <a:ln w="28575">
            <a:solidFill>
              <a:srgbClr val="92D050"/>
            </a:solidFill>
          </a:ln>
        </p:spPr>
        <p:txBody>
          <a:bodyPr>
            <a:normAutofit/>
          </a:bodyPr>
          <a:lstStyle/>
          <a:p>
            <a:r>
              <a:rPr lang="zh-TW" altLang="en-US" sz="4400" dirty="0" smtClean="0"/>
              <a:t>一、原</a:t>
            </a:r>
            <a:r>
              <a:rPr lang="zh-TW" altLang="en-US" sz="4400" dirty="0" smtClean="0"/>
              <a:t>味優格</a:t>
            </a:r>
            <a:endParaRPr lang="zh-TW" altLang="en-US" sz="4400" dirty="0"/>
          </a:p>
        </p:txBody>
      </p:sp>
      <p:pic>
        <p:nvPicPr>
          <p:cNvPr id="12" name="內容版面配置區 11" descr="IMG_046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72097"/>
            <a:ext cx="4041775" cy="3031331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4000" dirty="0" smtClean="0"/>
              <a:t>材料</a:t>
            </a:r>
            <a:r>
              <a:rPr lang="en-US" altLang="zh-TW" sz="4000" dirty="0" smtClean="0"/>
              <a:t>:</a:t>
            </a:r>
          </a:p>
          <a:p>
            <a:r>
              <a:rPr lang="zh-TW" altLang="en-US" sz="4000" dirty="0" smtClean="0"/>
              <a:t>鮮奶</a:t>
            </a:r>
            <a:r>
              <a:rPr lang="en-US" altLang="zh-TW" sz="4000" dirty="0" smtClean="0"/>
              <a:t>1600cc</a:t>
            </a:r>
          </a:p>
          <a:p>
            <a:r>
              <a:rPr lang="zh-TW" altLang="en-US" sz="4000" dirty="0" smtClean="0"/>
              <a:t>晶凍乳酸菌</a:t>
            </a:r>
            <a:endParaRPr lang="en-US" altLang="zh-TW" sz="4000" dirty="0" smtClean="0"/>
          </a:p>
          <a:p>
            <a:r>
              <a:rPr lang="en-US" altLang="zh-TW" sz="4000" dirty="0" smtClean="0"/>
              <a:t>4.5</a:t>
            </a:r>
            <a:r>
              <a:rPr lang="zh-TW" altLang="en-US" sz="4000" dirty="0" smtClean="0"/>
              <a:t>公克</a:t>
            </a:r>
            <a:endParaRPr lang="en-US" altLang="zh-TW" sz="4000" dirty="0" smtClean="0"/>
          </a:p>
          <a:p>
            <a:endParaRPr lang="en-US" altLang="zh-TW" sz="4400" dirty="0" smtClean="0"/>
          </a:p>
          <a:p>
            <a:endParaRPr lang="zh-TW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00034" y="785794"/>
            <a:ext cx="8286808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+mj-ea"/>
                <a:ea typeface="+mj-ea"/>
              </a:rPr>
              <a:t>最後，非常感謝學校辦理這項活動，讓我在暑假能有一個自我成長的機會，謝謝老師們及同學們的聆聽，我的報告到此結束謝謝大家。</a:t>
            </a:r>
            <a:endParaRPr lang="zh-TW" altLang="en-US" sz="3600" dirty="0">
              <a:latin typeface="+mj-ea"/>
              <a:ea typeface="+mj-ea"/>
            </a:endParaRPr>
          </a:p>
        </p:txBody>
      </p:sp>
      <p:pic>
        <p:nvPicPr>
          <p:cNvPr id="8" name="圖片 7" descr="IMG_0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3571876"/>
            <a:ext cx="3500430" cy="262532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圖片 9" descr="IMG_08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8855" y="4357694"/>
            <a:ext cx="2905145" cy="228599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圖片 10" descr="IMG_05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4500570"/>
            <a:ext cx="2928958" cy="235743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作法</a:t>
            </a:r>
            <a:endParaRPr lang="zh-TW" altLang="en-US" sz="4400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"/>
          </p:nvPr>
        </p:nvSpPr>
        <p:spPr>
          <a:xfrm>
            <a:off x="428596" y="1214422"/>
            <a:ext cx="8229600" cy="493776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altLang="zh-TW" sz="3000" dirty="0" smtClean="0">
                <a:latin typeface="+mj-ea"/>
                <a:ea typeface="+mj-ea"/>
              </a:rPr>
              <a:t>1.</a:t>
            </a:r>
            <a:r>
              <a:rPr lang="zh-TW" altLang="en-US" sz="3000" dirty="0" smtClean="0">
                <a:latin typeface="+mj-ea"/>
                <a:ea typeface="+mj-ea"/>
              </a:rPr>
              <a:t>先將牛奶加熱至</a:t>
            </a:r>
            <a:r>
              <a:rPr lang="zh-TW" altLang="en-US" sz="3000" dirty="0" smtClean="0">
                <a:latin typeface="+mj-ea"/>
                <a:ea typeface="+mj-ea"/>
              </a:rPr>
              <a:t>人體溫度。</a:t>
            </a:r>
            <a:endParaRPr lang="zh-TW" altLang="en-US" sz="3000" dirty="0">
              <a:latin typeface="+mj-ea"/>
              <a:ea typeface="+mj-ea"/>
            </a:endParaRPr>
          </a:p>
        </p:txBody>
      </p:sp>
      <p:pic>
        <p:nvPicPr>
          <p:cNvPr id="7" name="圖片 6" descr="IMG_04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857364"/>
            <a:ext cx="2667019" cy="2000264"/>
          </a:xfrm>
          <a:prstGeom prst="rect">
            <a:avLst/>
          </a:prstGeom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文字方塊 7"/>
          <p:cNvSpPr txBox="1"/>
          <p:nvPr/>
        </p:nvSpPr>
        <p:spPr>
          <a:xfrm>
            <a:off x="642910" y="3929066"/>
            <a:ext cx="2571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dirty="0" smtClean="0">
                <a:latin typeface="+mj-ea"/>
                <a:ea typeface="+mj-ea"/>
              </a:rPr>
              <a:t>2.</a:t>
            </a:r>
            <a:r>
              <a:rPr lang="zh-TW" altLang="en-US" sz="3000" dirty="0" smtClean="0">
                <a:latin typeface="+mj-ea"/>
                <a:ea typeface="+mj-ea"/>
              </a:rPr>
              <a:t>加入優</a:t>
            </a:r>
            <a:r>
              <a:rPr lang="zh-TW" altLang="en-US" sz="3000" dirty="0" smtClean="0">
                <a:latin typeface="+mj-ea"/>
                <a:ea typeface="+mj-ea"/>
              </a:rPr>
              <a:t>格菌。</a:t>
            </a:r>
            <a:endParaRPr lang="zh-TW" altLang="en-US" sz="3000" dirty="0">
              <a:latin typeface="+mj-ea"/>
              <a:ea typeface="+mj-ea"/>
            </a:endParaRPr>
          </a:p>
        </p:txBody>
      </p:sp>
      <p:pic>
        <p:nvPicPr>
          <p:cNvPr id="9" name="圖片 8" descr="IMG_04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857364"/>
            <a:ext cx="2714644" cy="2035983"/>
          </a:xfrm>
          <a:prstGeom prst="rect">
            <a:avLst/>
          </a:prstGeom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圖片 11" descr="IMG_04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4643446"/>
            <a:ext cx="2786082" cy="1875248"/>
          </a:xfrm>
          <a:prstGeom prst="rect">
            <a:avLst/>
          </a:prstGeom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圖片 12" descr="IMG_04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4572008"/>
            <a:ext cx="2643206" cy="1982405"/>
          </a:xfrm>
          <a:prstGeom prst="rect">
            <a:avLst/>
          </a:prstGeom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文字方塊 13"/>
          <p:cNvSpPr txBox="1"/>
          <p:nvPr/>
        </p:nvSpPr>
        <p:spPr>
          <a:xfrm>
            <a:off x="5643570" y="1285860"/>
            <a:ext cx="2928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dirty="0" smtClean="0">
                <a:latin typeface="+mj-ea"/>
                <a:ea typeface="+mj-ea"/>
              </a:rPr>
              <a:t>3.</a:t>
            </a:r>
            <a:r>
              <a:rPr lang="zh-TW" altLang="en-US" sz="3000" dirty="0" smtClean="0">
                <a:latin typeface="+mj-ea"/>
                <a:ea typeface="+mj-ea"/>
              </a:rPr>
              <a:t>攪拌。</a:t>
            </a:r>
            <a:endParaRPr lang="zh-TW" altLang="en-US" sz="3000" dirty="0">
              <a:latin typeface="+mj-ea"/>
              <a:ea typeface="+mj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929190" y="4000504"/>
            <a:ext cx="2928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dirty="0" smtClean="0">
                <a:latin typeface="+mj-ea"/>
                <a:ea typeface="+mj-ea"/>
              </a:rPr>
              <a:t>4.</a:t>
            </a:r>
            <a:r>
              <a:rPr lang="zh-TW" altLang="en-US" sz="3000" dirty="0" smtClean="0">
                <a:latin typeface="+mj-ea"/>
                <a:ea typeface="+mj-ea"/>
              </a:rPr>
              <a:t>倒入瓶</a:t>
            </a:r>
            <a:r>
              <a:rPr lang="zh-TW" altLang="en-US" sz="3000" dirty="0" smtClean="0">
                <a:latin typeface="+mj-ea"/>
                <a:ea typeface="+mj-ea"/>
              </a:rPr>
              <a:t>中密封。</a:t>
            </a:r>
            <a:endParaRPr lang="zh-TW" altLang="en-US" sz="30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4400" dirty="0" smtClean="0"/>
              <a:t>作法</a:t>
            </a:r>
            <a:endParaRPr lang="zh-TW" altLang="en-US" sz="4400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"/>
          </p:nvPr>
        </p:nvSpPr>
        <p:spPr>
          <a:xfrm>
            <a:off x="428596" y="1214422"/>
            <a:ext cx="8229600" cy="4937760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en-US" altLang="zh-TW" sz="3600" dirty="0" smtClean="0">
                <a:latin typeface="+mj-ea"/>
                <a:ea typeface="+mj-ea"/>
              </a:rPr>
              <a:t>5.</a:t>
            </a:r>
            <a:r>
              <a:rPr lang="zh-TW" altLang="en-US" sz="3600" dirty="0" smtClean="0">
                <a:latin typeface="+mj-ea"/>
                <a:ea typeface="+mj-ea"/>
              </a:rPr>
              <a:t>最後放進電鍋蓋上不用加熱，待成稠狀</a:t>
            </a:r>
            <a:r>
              <a:rPr lang="en-US" altLang="zh-TW" sz="3600" dirty="0" smtClean="0">
                <a:latin typeface="+mj-ea"/>
                <a:ea typeface="+mj-ea"/>
              </a:rPr>
              <a:t>(</a:t>
            </a:r>
            <a:r>
              <a:rPr lang="zh-TW" altLang="en-US" sz="3600" dirty="0" smtClean="0">
                <a:latin typeface="+mj-ea"/>
                <a:ea typeface="+mj-ea"/>
              </a:rPr>
              <a:t>約八小時</a:t>
            </a:r>
            <a:r>
              <a:rPr lang="en-US" altLang="zh-TW" sz="3600" dirty="0" smtClean="0">
                <a:latin typeface="+mj-ea"/>
                <a:ea typeface="+mj-ea"/>
              </a:rPr>
              <a:t>)</a:t>
            </a:r>
            <a:r>
              <a:rPr lang="zh-TW" altLang="en-US" sz="3600" dirty="0" smtClean="0">
                <a:latin typeface="+mj-ea"/>
                <a:ea typeface="+mj-ea"/>
              </a:rPr>
              <a:t>放入冰箱。</a:t>
            </a:r>
            <a:endParaRPr lang="en-US" altLang="zh-TW" sz="3600" dirty="0" smtClean="0">
              <a:latin typeface="+mj-ea"/>
              <a:ea typeface="+mj-ea"/>
            </a:endParaRPr>
          </a:p>
          <a:p>
            <a:endParaRPr lang="en-US" altLang="zh-TW" sz="3200" dirty="0" smtClean="0"/>
          </a:p>
          <a:p>
            <a:endParaRPr lang="zh-TW" altLang="en-US" dirty="0"/>
          </a:p>
        </p:txBody>
      </p:sp>
      <p:pic>
        <p:nvPicPr>
          <p:cNvPr id="6" name="圖片 5" descr="IMG_04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3000372"/>
            <a:ext cx="3214710" cy="2411033"/>
          </a:xfrm>
          <a:prstGeom prst="rect">
            <a:avLst/>
          </a:prstGeom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文字方塊 14"/>
          <p:cNvSpPr txBox="1"/>
          <p:nvPr/>
        </p:nvSpPr>
        <p:spPr>
          <a:xfrm>
            <a:off x="642910" y="3714752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6</a:t>
            </a:r>
            <a:endParaRPr lang="zh-TW" altLang="en-US" sz="28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5000628" y="500042"/>
            <a:ext cx="364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3200" dirty="0"/>
          </a:p>
        </p:txBody>
      </p:sp>
      <p:pic>
        <p:nvPicPr>
          <p:cNvPr id="19" name="圖片 18" descr="IMG_04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3000372"/>
            <a:ext cx="3143240" cy="2500306"/>
          </a:xfrm>
          <a:prstGeom prst="rect">
            <a:avLst/>
          </a:prstGeom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29190" y="152400"/>
            <a:ext cx="3757610" cy="9906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altLang="zh-TW" sz="3600" dirty="0" smtClean="0"/>
              <a:t>※</a:t>
            </a:r>
            <a:r>
              <a:rPr lang="zh-TW" altLang="en-US" sz="3600" dirty="0" smtClean="0"/>
              <a:t>可以</a:t>
            </a:r>
            <a:r>
              <a:rPr lang="zh-TW" altLang="en-US" sz="3600" dirty="0" smtClean="0"/>
              <a:t>當點心。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+mj-ea"/>
                <a:ea typeface="+mj-ea"/>
              </a:rPr>
              <a:t>利用</a:t>
            </a:r>
            <a:r>
              <a:rPr lang="zh-TW" altLang="en-US" sz="3600" dirty="0" smtClean="0">
                <a:latin typeface="+mj-ea"/>
                <a:ea typeface="+mj-ea"/>
              </a:rPr>
              <a:t>優格做水果沙拉。</a:t>
            </a:r>
          </a:p>
          <a:p>
            <a:endParaRPr lang="zh-TW" altLang="en-US" sz="3600" dirty="0"/>
          </a:p>
        </p:txBody>
      </p:sp>
      <p:pic>
        <p:nvPicPr>
          <p:cNvPr id="4" name="圖片 3" descr="IMG_05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928802"/>
            <a:ext cx="2571736" cy="19288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圖片 5" descr="IMG_05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1571612"/>
            <a:ext cx="2857488" cy="21431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文字方塊 6"/>
          <p:cNvSpPr txBox="1"/>
          <p:nvPr/>
        </p:nvSpPr>
        <p:spPr>
          <a:xfrm>
            <a:off x="571472" y="4071942"/>
            <a:ext cx="564357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 </a:t>
            </a:r>
            <a:r>
              <a:rPr lang="en-US" altLang="zh-TW" sz="3600" dirty="0" smtClean="0">
                <a:latin typeface="+mj-ea"/>
                <a:ea typeface="+mj-ea"/>
              </a:rPr>
              <a:t>※</a:t>
            </a:r>
            <a:r>
              <a:rPr lang="zh-TW" altLang="en-US" sz="3600" dirty="0" smtClean="0">
                <a:latin typeface="+mj-ea"/>
                <a:ea typeface="+mj-ea"/>
              </a:rPr>
              <a:t>也能當早餐</a:t>
            </a:r>
            <a:endParaRPr lang="en-US" altLang="zh-TW" sz="3600" dirty="0" smtClean="0">
              <a:latin typeface="+mj-ea"/>
              <a:ea typeface="+mj-ea"/>
            </a:endParaRPr>
          </a:p>
          <a:p>
            <a:r>
              <a:rPr lang="zh-TW" altLang="en-US" sz="3600" dirty="0" smtClean="0">
                <a:latin typeface="+mj-ea"/>
                <a:ea typeface="+mj-ea"/>
              </a:rPr>
              <a:t>   很營養喔！</a:t>
            </a:r>
            <a:endParaRPr lang="zh-TW" altLang="en-US" sz="3600" dirty="0">
              <a:latin typeface="+mj-ea"/>
              <a:ea typeface="+mj-ea"/>
            </a:endParaRPr>
          </a:p>
        </p:txBody>
      </p:sp>
      <p:pic>
        <p:nvPicPr>
          <p:cNvPr id="8" name="圖片 7" descr="IMG_05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4357694"/>
            <a:ext cx="2857487" cy="21431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>
            <a:normAutofit/>
          </a:bodyPr>
          <a:lstStyle/>
          <a:p>
            <a:r>
              <a:rPr lang="zh-TW" altLang="en-US" sz="4400" dirty="0" smtClean="0"/>
              <a:t>二</a:t>
            </a:r>
            <a:r>
              <a:rPr lang="zh-TW" altLang="en-US" sz="4400" dirty="0" smtClean="0"/>
              <a:t>、時令水果冰</a:t>
            </a:r>
            <a:endParaRPr lang="zh-TW" altLang="en-US" sz="4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5286380" y="1785926"/>
            <a:ext cx="3286148" cy="34163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材料</a:t>
            </a:r>
            <a:r>
              <a:rPr lang="en-US" altLang="zh-TW" sz="3600" dirty="0" smtClean="0"/>
              <a:t>:</a:t>
            </a:r>
          </a:p>
          <a:p>
            <a:r>
              <a:rPr lang="en-US" altLang="zh-TW" sz="3600" dirty="0" smtClean="0"/>
              <a:t>1.</a:t>
            </a:r>
            <a:r>
              <a:rPr lang="zh-TW" altLang="en-US" sz="3600" dirty="0" smtClean="0"/>
              <a:t>清冰一碗</a:t>
            </a:r>
            <a:endParaRPr lang="en-US" altLang="zh-TW" sz="3600" dirty="0" smtClean="0"/>
          </a:p>
          <a:p>
            <a:r>
              <a:rPr lang="en-US" altLang="zh-TW" sz="3600" dirty="0" smtClean="0"/>
              <a:t>2.</a:t>
            </a:r>
            <a:r>
              <a:rPr lang="zh-TW" altLang="en-US" sz="3600" dirty="0" smtClean="0"/>
              <a:t>鳳梨</a:t>
            </a:r>
            <a:endParaRPr lang="en-US" altLang="zh-TW" sz="3600" dirty="0" smtClean="0"/>
          </a:p>
          <a:p>
            <a:r>
              <a:rPr lang="en-US" altLang="zh-TW" sz="3600" dirty="0" smtClean="0"/>
              <a:t>3.</a:t>
            </a:r>
            <a:r>
              <a:rPr lang="zh-TW" altLang="en-US" sz="3600" dirty="0" smtClean="0"/>
              <a:t>芒果</a:t>
            </a:r>
            <a:endParaRPr lang="en-US" altLang="zh-TW" sz="3600" dirty="0" smtClean="0"/>
          </a:p>
          <a:p>
            <a:r>
              <a:rPr lang="en-US" altLang="zh-TW" sz="3600" dirty="0" smtClean="0"/>
              <a:t>4.</a:t>
            </a:r>
            <a:r>
              <a:rPr lang="zh-TW" altLang="en-US" sz="3600" dirty="0" smtClean="0"/>
              <a:t>愛玉</a:t>
            </a:r>
            <a:endParaRPr lang="en-US" altLang="zh-TW" sz="3600" dirty="0" smtClean="0"/>
          </a:p>
          <a:p>
            <a:r>
              <a:rPr lang="en-US" altLang="zh-TW" sz="3600" dirty="0" smtClean="0"/>
              <a:t>5.</a:t>
            </a:r>
            <a:r>
              <a:rPr lang="zh-TW" altLang="en-US" sz="3600" dirty="0" smtClean="0"/>
              <a:t>水梨</a:t>
            </a:r>
            <a:endParaRPr lang="en-US" altLang="zh-TW" sz="3600" dirty="0" smtClean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lvl="5"/>
            <a:endParaRPr lang="zh-TW" altLang="en-US" dirty="0"/>
          </a:p>
        </p:txBody>
      </p:sp>
      <p:pic>
        <p:nvPicPr>
          <p:cNvPr id="6" name="內容版面配置區 5" descr="IMG_067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2000240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4400" dirty="0" smtClean="0"/>
              <a:t>作法</a:t>
            </a:r>
            <a:endParaRPr lang="zh-TW" altLang="en-US" sz="4400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+mj-ea"/>
                <a:ea typeface="+mj-ea"/>
              </a:rPr>
              <a:t>1.</a:t>
            </a:r>
            <a:r>
              <a:rPr lang="zh-TW" altLang="en-US" sz="3200" dirty="0" smtClean="0">
                <a:latin typeface="+mj-ea"/>
                <a:ea typeface="+mj-ea"/>
              </a:rPr>
              <a:t>把</a:t>
            </a:r>
            <a:r>
              <a:rPr lang="zh-TW" altLang="en-US" sz="3200" dirty="0" smtClean="0">
                <a:latin typeface="+mj-ea"/>
                <a:ea typeface="+mj-ea"/>
              </a:rPr>
              <a:t>水果切</a:t>
            </a:r>
            <a:r>
              <a:rPr lang="zh-TW" altLang="en-US" sz="3200" dirty="0" smtClean="0">
                <a:latin typeface="+mj-ea"/>
                <a:ea typeface="+mj-ea"/>
              </a:rPr>
              <a:t>成塊狀。</a:t>
            </a:r>
            <a:endParaRPr lang="en-US" altLang="zh-TW" sz="3200" dirty="0" smtClean="0">
              <a:latin typeface="+mj-ea"/>
              <a:ea typeface="+mj-ea"/>
            </a:endParaRPr>
          </a:p>
          <a:p>
            <a:endParaRPr lang="zh-TW" altLang="en-US" sz="3200" dirty="0"/>
          </a:p>
        </p:txBody>
      </p:sp>
      <p:pic>
        <p:nvPicPr>
          <p:cNvPr id="7" name="圖片 6" descr="IMG_0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000240"/>
            <a:ext cx="3071834" cy="1928826"/>
          </a:xfrm>
          <a:prstGeom prst="rect">
            <a:avLst/>
          </a:prstGeom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文字方塊 7"/>
          <p:cNvSpPr txBox="1"/>
          <p:nvPr/>
        </p:nvSpPr>
        <p:spPr>
          <a:xfrm>
            <a:off x="571472" y="4214818"/>
            <a:ext cx="378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+mj-ea"/>
                <a:ea typeface="+mj-ea"/>
              </a:rPr>
              <a:t>2.</a:t>
            </a:r>
            <a:r>
              <a:rPr lang="zh-TW" altLang="en-US" sz="3200" dirty="0" smtClean="0">
                <a:latin typeface="+mj-ea"/>
                <a:ea typeface="+mj-ea"/>
              </a:rPr>
              <a:t>在盤底鋪</a:t>
            </a:r>
            <a:r>
              <a:rPr lang="zh-TW" altLang="en-US" sz="3200" dirty="0" smtClean="0">
                <a:latin typeface="+mj-ea"/>
                <a:ea typeface="+mj-ea"/>
              </a:rPr>
              <a:t>挫冰。</a:t>
            </a:r>
            <a:endParaRPr lang="zh-TW" altLang="en-US" sz="3200" dirty="0">
              <a:latin typeface="+mj-ea"/>
              <a:ea typeface="+mj-ea"/>
            </a:endParaRPr>
          </a:p>
        </p:txBody>
      </p:sp>
      <p:pic>
        <p:nvPicPr>
          <p:cNvPr id="9" name="圖片 8" descr="IMG_06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4857760"/>
            <a:ext cx="2762237" cy="1785926"/>
          </a:xfrm>
          <a:prstGeom prst="rect">
            <a:avLst/>
          </a:prstGeom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文字方塊 9"/>
          <p:cNvSpPr txBox="1"/>
          <p:nvPr/>
        </p:nvSpPr>
        <p:spPr>
          <a:xfrm>
            <a:off x="4000496" y="500042"/>
            <a:ext cx="5143504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+mj-ea"/>
                <a:ea typeface="+mj-ea"/>
              </a:rPr>
              <a:t>3.</a:t>
            </a:r>
            <a:r>
              <a:rPr lang="zh-TW" altLang="en-US" sz="3200" dirty="0" smtClean="0">
                <a:latin typeface="+mj-ea"/>
                <a:ea typeface="+mj-ea"/>
              </a:rPr>
              <a:t>將</a:t>
            </a:r>
            <a:r>
              <a:rPr lang="zh-TW" altLang="en-US" sz="3200" dirty="0" smtClean="0">
                <a:latin typeface="+mj-ea"/>
                <a:ea typeface="+mj-ea"/>
              </a:rPr>
              <a:t>水果排進盤裡就完成了</a:t>
            </a:r>
            <a:endParaRPr lang="zh-TW" altLang="en-US" sz="3200" dirty="0">
              <a:latin typeface="+mj-ea"/>
              <a:ea typeface="+mj-ea"/>
            </a:endParaRPr>
          </a:p>
        </p:txBody>
      </p:sp>
      <p:pic>
        <p:nvPicPr>
          <p:cNvPr id="12" name="圖片 11" descr="IMG_06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1071546"/>
            <a:ext cx="3047989" cy="2285992"/>
          </a:xfrm>
          <a:prstGeom prst="rect">
            <a:avLst/>
          </a:prstGeom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文字方塊 12"/>
          <p:cNvSpPr txBox="1"/>
          <p:nvPr/>
        </p:nvSpPr>
        <p:spPr>
          <a:xfrm>
            <a:off x="4357686" y="3429000"/>
            <a:ext cx="4643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+mj-ea"/>
                <a:ea typeface="+mj-ea"/>
              </a:rPr>
              <a:t>◎邊</a:t>
            </a:r>
            <a:r>
              <a:rPr lang="zh-TW" altLang="en-US" sz="3200" dirty="0" smtClean="0">
                <a:latin typeface="+mj-ea"/>
                <a:ea typeface="+mj-ea"/>
              </a:rPr>
              <a:t>吃水水果還能吃到冰涼的細冰，十分</a:t>
            </a:r>
            <a:r>
              <a:rPr lang="zh-TW" altLang="en-US" sz="3200" dirty="0" smtClean="0">
                <a:latin typeface="+mj-ea"/>
                <a:ea typeface="+mj-ea"/>
              </a:rPr>
              <a:t>消暑喔！</a:t>
            </a:r>
            <a:endParaRPr lang="zh-TW" altLang="en-US" sz="3200" dirty="0">
              <a:latin typeface="+mj-ea"/>
              <a:ea typeface="+mj-ea"/>
            </a:endParaRPr>
          </a:p>
        </p:txBody>
      </p:sp>
      <p:pic>
        <p:nvPicPr>
          <p:cNvPr id="14" name="圖片 13" descr="IMG_06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4786322"/>
            <a:ext cx="2571736" cy="1928802"/>
          </a:xfrm>
          <a:prstGeom prst="rect">
            <a:avLst/>
          </a:prstGeom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solidFill>
            <a:srgbClr val="CC99FF"/>
          </a:solidFill>
        </p:spPr>
        <p:txBody>
          <a:bodyPr>
            <a:normAutofit/>
          </a:bodyPr>
          <a:lstStyle/>
          <a:p>
            <a:r>
              <a:rPr lang="en-US" altLang="zh-TW" sz="4400" dirty="0" smtClean="0">
                <a:latin typeface="+mj-ea"/>
              </a:rPr>
              <a:t>3.</a:t>
            </a:r>
            <a:r>
              <a:rPr lang="zh-TW" altLang="en-US" sz="4400" dirty="0" smtClean="0">
                <a:latin typeface="+mj-ea"/>
              </a:rPr>
              <a:t>楓糖布丁</a:t>
            </a:r>
            <a:endParaRPr lang="zh-TW" altLang="en-US" sz="4400" dirty="0">
              <a:latin typeface="+mj-ea"/>
            </a:endParaRPr>
          </a:p>
        </p:txBody>
      </p:sp>
      <p:pic>
        <p:nvPicPr>
          <p:cNvPr id="7" name="內容版面配置區 6" descr="IMG_058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72097"/>
            <a:ext cx="4041775" cy="3031331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內容版面配置區 5"/>
          <p:cNvSpPr>
            <a:spLocks noGrp="1"/>
          </p:cNvSpPr>
          <p:nvPr>
            <p:ph sz="quarter" idx="2"/>
          </p:nvPr>
        </p:nvSpPr>
        <p:spPr>
          <a:solidFill>
            <a:srgbClr val="FF99CC"/>
          </a:solidFill>
        </p:spPr>
        <p:txBody>
          <a:bodyPr/>
          <a:lstStyle/>
          <a:p>
            <a:r>
              <a:rPr lang="zh-TW" altLang="en-US" sz="3000" dirty="0" smtClean="0"/>
              <a:t>材料</a:t>
            </a:r>
            <a:r>
              <a:rPr lang="en-US" altLang="zh-TW" sz="3000" dirty="0" smtClean="0"/>
              <a:t>:</a:t>
            </a:r>
          </a:p>
          <a:p>
            <a:r>
              <a:rPr lang="zh-TW" altLang="en-US" sz="3000" dirty="0" smtClean="0"/>
              <a:t>牛奶   </a:t>
            </a:r>
            <a:r>
              <a:rPr lang="en-US" altLang="zh-TW" sz="3000" dirty="0" smtClean="0"/>
              <a:t>400ml</a:t>
            </a:r>
          </a:p>
          <a:p>
            <a:r>
              <a:rPr lang="zh-TW" altLang="en-US" sz="3000" dirty="0" smtClean="0"/>
              <a:t>楓</a:t>
            </a:r>
            <a:r>
              <a:rPr lang="zh-TW" altLang="en-US" sz="3000" dirty="0" smtClean="0"/>
              <a:t>糖漿    </a:t>
            </a:r>
            <a:r>
              <a:rPr lang="en-US" altLang="zh-TW" sz="3000" dirty="0" smtClean="0"/>
              <a:t>80</a:t>
            </a:r>
            <a:r>
              <a:rPr lang="en-US" altLang="zh-TW" sz="3000" dirty="0" smtClean="0"/>
              <a:t>ml</a:t>
            </a:r>
            <a:endParaRPr lang="en-US" altLang="zh-TW" sz="3000" dirty="0" smtClean="0"/>
          </a:p>
          <a:p>
            <a:r>
              <a:rPr lang="zh-TW" altLang="en-US" sz="3000" dirty="0" smtClean="0"/>
              <a:t>蛋    </a:t>
            </a:r>
            <a:r>
              <a:rPr lang="en-US" altLang="zh-TW" sz="3000" dirty="0" smtClean="0"/>
              <a:t>2</a:t>
            </a:r>
            <a:r>
              <a:rPr lang="zh-TW" altLang="en-US" sz="3000" dirty="0" smtClean="0"/>
              <a:t>個</a:t>
            </a:r>
            <a:endParaRPr lang="en-US" altLang="zh-TW" sz="3000" dirty="0" smtClean="0"/>
          </a:p>
          <a:p>
            <a:r>
              <a:rPr lang="zh-TW" altLang="en-US" sz="3000" dirty="0" smtClean="0"/>
              <a:t>蛋黃    </a:t>
            </a:r>
            <a:r>
              <a:rPr lang="en-US" altLang="zh-TW" sz="3000" dirty="0" smtClean="0"/>
              <a:t>2</a:t>
            </a:r>
            <a:r>
              <a:rPr lang="zh-TW" altLang="en-US" sz="3000" dirty="0" smtClean="0"/>
              <a:t>個份</a:t>
            </a:r>
            <a:endParaRPr lang="en-US" altLang="zh-TW" sz="3000" dirty="0" smtClean="0"/>
          </a:p>
          <a:p>
            <a:endParaRPr lang="zh-TW" altLang="en-US" dirty="0"/>
          </a:p>
        </p:txBody>
      </p:sp>
      <p:pic>
        <p:nvPicPr>
          <p:cNvPr id="8" name="圖片 7" descr="IMG_05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4000504"/>
            <a:ext cx="2952739" cy="2214554"/>
          </a:xfrm>
          <a:prstGeom prst="rect">
            <a:avLst/>
          </a:prstGeom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原創">
  <a:themeElements>
    <a:clrScheme name="原創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原創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原創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294</TotalTime>
  <Words>884</Words>
  <Application>Microsoft Office PowerPoint</Application>
  <PresentationFormat>如螢幕大小 (4:3)</PresentationFormat>
  <Paragraphs>182</Paragraphs>
  <Slides>30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1" baseType="lpstr">
      <vt:lpstr>原創</vt:lpstr>
      <vt:lpstr>2016夏日消暑茶點</vt:lpstr>
      <vt:lpstr>我所製作的點心</vt:lpstr>
      <vt:lpstr>一、原味優格</vt:lpstr>
      <vt:lpstr>作法</vt:lpstr>
      <vt:lpstr>作法</vt:lpstr>
      <vt:lpstr>※可以當點心。</vt:lpstr>
      <vt:lpstr>二、時令水果冰</vt:lpstr>
      <vt:lpstr>作法</vt:lpstr>
      <vt:lpstr>3.楓糖布丁</vt:lpstr>
      <vt:lpstr>作法</vt:lpstr>
      <vt:lpstr>作法</vt:lpstr>
      <vt:lpstr>  4.芒果優格</vt:lpstr>
      <vt:lpstr>作法</vt:lpstr>
      <vt:lpstr>5.杏仁酥條</vt:lpstr>
      <vt:lpstr>作法</vt:lpstr>
      <vt:lpstr>作法</vt:lpstr>
      <vt:lpstr>6.葡萄果凍</vt:lpstr>
      <vt:lpstr>做法</vt:lpstr>
      <vt:lpstr>7.新鮮水果茶</vt:lpstr>
      <vt:lpstr>做法</vt:lpstr>
      <vt:lpstr>做法</vt:lpstr>
      <vt:lpstr>8.布丁鮮奶茶</vt:lpstr>
      <vt:lpstr>作法</vt:lpstr>
      <vt:lpstr>製作假日消暑小點的收穫</vt:lpstr>
      <vt:lpstr>製作假日消暑小點的收穫</vt:lpstr>
      <vt:lpstr>投影片 26</vt:lpstr>
      <vt:lpstr>一起品嚐可口的下午茶，度過炎熱的夏日午后</vt:lpstr>
      <vt:lpstr>4.體諒父母親工作的辛勞</vt:lpstr>
      <vt:lpstr>5.自己動手做健康美味的食物</vt:lpstr>
      <vt:lpstr>投影片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2016夏日消暑茶點</dc:title>
  <dc:creator>JH</dc:creator>
  <cp:lastModifiedBy>JH</cp:lastModifiedBy>
  <cp:revision>66</cp:revision>
  <dcterms:created xsi:type="dcterms:W3CDTF">2016-09-11T10:03:54Z</dcterms:created>
  <dcterms:modified xsi:type="dcterms:W3CDTF">2016-09-11T17:16:48Z</dcterms:modified>
</cp:coreProperties>
</file>