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337"/>
  </p:normalViewPr>
  <p:slideViewPr>
    <p:cSldViewPr snapToGrid="0" snapToObjects="1"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AF058-482F-7640-92EF-5FC8720029A7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1B9E-B340-9D4C-807C-9EBD9293A58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694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813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08123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70644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331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71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7739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27943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6067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4515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2944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877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A9DC3-A108-7149-BF2F-118CCC130B3E}" type="datetimeFigureOut">
              <a:rPr kumimoji="1" lang="zh-TW" altLang="en-US" smtClean="0"/>
              <a:t>2023/10/18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4E48-7960-DA4B-9904-36831A1352A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576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xmlns="" id="{A7C1811E-7FC0-3246-B950-3AB4A79CF4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xmlns="" id="{9299A9CB-CF93-C546-8639-1A4819238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F17BD2CB-FB6A-874A-BE9C-AB861C93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6A04D9E3-AAF4-2A40-9AA4-A6BA2213C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604043"/>
            <a:ext cx="7053942" cy="441615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1B81947-A266-4847-A939-DB649AF56FE6}"/>
              </a:ext>
            </a:extLst>
          </p:cNvPr>
          <p:cNvSpPr txBox="1"/>
          <p:nvPr/>
        </p:nvSpPr>
        <p:spPr>
          <a:xfrm>
            <a:off x="1766832" y="5176176"/>
            <a:ext cx="5892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【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安佑</a:t>
            </a:r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】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外表沒有脆脆的口感。</a:t>
            </a:r>
            <a:endParaRPr kumimoji="1" lang="en-US" altLang="zh-TW" sz="28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【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媽媽</a:t>
            </a:r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】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沒有成功，外皮完全不對。</a:t>
            </a:r>
            <a:endParaRPr kumimoji="1" lang="en-US" altLang="zh-TW" sz="28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【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弟弟</a:t>
            </a:r>
            <a:r>
              <a:rPr kumimoji="1" lang="en-US" altLang="zh-TW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】</a:t>
            </a:r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很好吃！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1E4DD3C2-2940-4541-9480-3F55B402EF00}"/>
              </a:ext>
            </a:extLst>
          </p:cNvPr>
          <p:cNvSpPr/>
          <p:nvPr/>
        </p:nvSpPr>
        <p:spPr>
          <a:xfrm>
            <a:off x="801961" y="46432"/>
            <a:ext cx="8027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怪怪的？怎麼糖漿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流成這樣？不是應該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包住水果嗎？</a:t>
            </a:r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58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78CADFE4-031A-C94F-BB8E-ED9CD7AA6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05" b="1862"/>
          <a:stretch/>
        </p:blipFill>
        <p:spPr>
          <a:xfrm>
            <a:off x="1104405" y="813461"/>
            <a:ext cx="7422076" cy="6044539"/>
          </a:xfrm>
          <a:prstGeom prst="round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A255FEB-D19F-F640-9BF5-14FA56A49345}"/>
              </a:ext>
            </a:extLst>
          </p:cNvPr>
          <p:cNvSpPr/>
          <p:nvPr/>
        </p:nvSpPr>
        <p:spPr>
          <a:xfrm>
            <a:off x="6258294" y="3253839"/>
            <a:ext cx="2268187" cy="1163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DB4CAD5-9DDD-A24A-8FA6-E44A0227F6BA}"/>
              </a:ext>
            </a:extLst>
          </p:cNvPr>
          <p:cNvSpPr/>
          <p:nvPr/>
        </p:nvSpPr>
        <p:spPr>
          <a:xfrm>
            <a:off x="983672" y="3253839"/>
            <a:ext cx="2268187" cy="1163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7CAA5F3D-6263-6843-A6C1-7EADC0E3802D}"/>
              </a:ext>
            </a:extLst>
          </p:cNvPr>
          <p:cNvSpPr txBox="1"/>
          <p:nvPr/>
        </p:nvSpPr>
        <p:spPr>
          <a:xfrm>
            <a:off x="2654135" y="228686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7/18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２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75350C96-CCCC-1842-BD81-67339824DE4B}"/>
              </a:ext>
            </a:extLst>
          </p:cNvPr>
          <p:cNvSpPr txBox="1"/>
          <p:nvPr/>
        </p:nvSpPr>
        <p:spPr>
          <a:xfrm>
            <a:off x="30815" y="521073"/>
            <a:ext cx="1814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再次上網找失敗的原因。</a:t>
            </a:r>
          </a:p>
        </p:txBody>
      </p:sp>
      <p:cxnSp>
        <p:nvCxnSpPr>
          <p:cNvPr id="16" name="直線箭頭接點 15">
            <a:extLst>
              <a:ext uri="{FF2B5EF4-FFF2-40B4-BE49-F238E27FC236}">
                <a16:creationId xmlns:a16="http://schemas.microsoft.com/office/drawing/2014/main" xmlns="" id="{CB9C909A-4B7A-5C4C-8D5E-0260398AB187}"/>
              </a:ext>
            </a:extLst>
          </p:cNvPr>
          <p:cNvCxnSpPr>
            <a:cxnSpLocks/>
          </p:cNvCxnSpPr>
          <p:nvPr/>
        </p:nvCxnSpPr>
        <p:spPr>
          <a:xfrm>
            <a:off x="760020" y="1436915"/>
            <a:ext cx="0" cy="135378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xmlns="" id="{E62FAC87-C431-3F4C-B077-308A73F01F74}"/>
              </a:ext>
            </a:extLst>
          </p:cNvPr>
          <p:cNvSpPr txBox="1"/>
          <p:nvPr/>
        </p:nvSpPr>
        <p:spPr>
          <a:xfrm>
            <a:off x="118751" y="3159712"/>
            <a:ext cx="2138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外表不脆，有可能是</a:t>
            </a:r>
            <a:r>
              <a:rPr kumimoji="1" lang="zh-TW" altLang="en-US" sz="2400" dirty="0">
                <a:solidFill>
                  <a:srgbClr val="C00000"/>
                </a:solidFill>
              </a:rPr>
              <a:t>糖的溫度不夠高</a:t>
            </a:r>
            <a:endParaRPr kumimoji="1" lang="en-US" altLang="zh-TW" sz="2400" dirty="0">
              <a:solidFill>
                <a:srgbClr val="C00000"/>
              </a:solidFill>
            </a:endParaRPr>
          </a:p>
          <a:p>
            <a:r>
              <a:rPr kumimoji="1" lang="zh-TW" altLang="en-US" sz="2400" dirty="0"/>
              <a:t>（第一次太快關火了了）</a:t>
            </a:r>
          </a:p>
        </p:txBody>
      </p:sp>
    </p:spTree>
    <p:extLst>
      <p:ext uri="{BB962C8B-B14F-4D97-AF65-F5344CB8AC3E}">
        <p14:creationId xmlns:p14="http://schemas.microsoft.com/office/powerpoint/2010/main" val="40702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0EE1DF63-9C60-0143-913A-748F0DD5D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241" y="212513"/>
            <a:ext cx="5308270" cy="643297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C22916A-3C10-1B4D-8FFC-040D88EB9A30}"/>
              </a:ext>
            </a:extLst>
          </p:cNvPr>
          <p:cNvSpPr txBox="1"/>
          <p:nvPr/>
        </p:nvSpPr>
        <p:spPr>
          <a:xfrm>
            <a:off x="5308269" y="1106354"/>
            <a:ext cx="3835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測試溫度的方法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B53671B2-3913-F943-A277-8A1D68D5A375}"/>
              </a:ext>
            </a:extLst>
          </p:cNvPr>
          <p:cNvSpPr txBox="1"/>
          <p:nvPr/>
        </p:nvSpPr>
        <p:spPr>
          <a:xfrm>
            <a:off x="5902035" y="1691129"/>
            <a:ext cx="2648197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400" dirty="0"/>
              <a:t>使用小湯匙，沾起少許糖漿入冷水中，查看糖漿是否能在水中成形，還要試一下口感，是否會黏牙</a:t>
            </a:r>
            <a:r>
              <a:rPr kumimoji="1" lang="en-US" altLang="zh-TW" sz="2400" dirty="0"/>
              <a:t>…</a:t>
            </a:r>
            <a:r>
              <a:rPr kumimoji="1" lang="zh-TW" altLang="en-US" sz="2400" dirty="0"/>
              <a:t>等。</a:t>
            </a:r>
            <a:endParaRPr kumimoji="1" lang="en-US" altLang="zh-TW" sz="2400" dirty="0"/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solidFill>
                  <a:srgbClr val="C00000"/>
                </a:solidFill>
              </a:rPr>
              <a:t>煮了好久，糖漿才成形又不黏牙！</a:t>
            </a:r>
          </a:p>
        </p:txBody>
      </p:sp>
    </p:spTree>
    <p:extLst>
      <p:ext uri="{BB962C8B-B14F-4D97-AF65-F5344CB8AC3E}">
        <p14:creationId xmlns:p14="http://schemas.microsoft.com/office/powerpoint/2010/main" val="4811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1356F003-EA50-EB42-A0CD-73ACB41F3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8" b="6070"/>
          <a:stretch/>
        </p:blipFill>
        <p:spPr>
          <a:xfrm>
            <a:off x="1724629" y="787077"/>
            <a:ext cx="5011838" cy="5978325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7FF33346-7409-C544-9A55-6BEEF2E822C1}"/>
              </a:ext>
            </a:extLst>
          </p:cNvPr>
          <p:cNvSpPr/>
          <p:nvPr/>
        </p:nvSpPr>
        <p:spPr>
          <a:xfrm>
            <a:off x="1724629" y="208345"/>
            <a:ext cx="9111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快快快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好緊張！趕快</a:t>
            </a:r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裹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糖漿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，完成！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07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95096735-3F1C-EB40-9849-55358911F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7" b="6015"/>
          <a:stretch/>
        </p:blipFill>
        <p:spPr>
          <a:xfrm>
            <a:off x="1202548" y="0"/>
            <a:ext cx="4640879" cy="666521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0978B21E-C75B-CD47-B657-716B17ABEC90}"/>
              </a:ext>
            </a:extLst>
          </p:cNvPr>
          <p:cNvSpPr/>
          <p:nvPr/>
        </p:nvSpPr>
        <p:spPr>
          <a:xfrm>
            <a:off x="6030271" y="1753316"/>
            <a:ext cx="2546569" cy="3351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大家都覺得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有成功耶，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外表很脆很好吃！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但</a:t>
            </a:r>
            <a:r>
              <a:rPr kumimoji="1" lang="en-US" altLang="zh-TW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8662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7B5D4328-C346-1949-9504-403196534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502" y="190982"/>
            <a:ext cx="4444678" cy="666701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19967A4A-7223-834C-8E1B-0496FDA755C6}"/>
              </a:ext>
            </a:extLst>
          </p:cNvPr>
          <p:cNvSpPr/>
          <p:nvPr/>
        </p:nvSpPr>
        <p:spPr>
          <a:xfrm>
            <a:off x="6377651" y="373814"/>
            <a:ext cx="25465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但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外表不好看，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可能糖漿</a:t>
            </a:r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裹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不平均，會「</a:t>
            </a:r>
            <a:r>
              <a:rPr kumimoji="1" lang="zh-TW" altLang="en-US" sz="24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黏盤子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」，糖衣還掉了！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64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03EAE79B-2E0D-7A4C-9EFE-C10E1E67D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846"/>
          <a:stretch/>
        </p:blipFill>
        <p:spPr>
          <a:xfrm>
            <a:off x="904799" y="787898"/>
            <a:ext cx="6099837" cy="6158399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3678EDB-CCEC-D74B-A386-8B89D51BAEDE}"/>
              </a:ext>
            </a:extLst>
          </p:cNvPr>
          <p:cNvSpPr txBox="1"/>
          <p:nvPr/>
        </p:nvSpPr>
        <p:spPr>
          <a:xfrm>
            <a:off x="2654135" y="124514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7/19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３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63CFB331-A251-5145-943C-DAF7BAD8DC6F}"/>
              </a:ext>
            </a:extLst>
          </p:cNvPr>
          <p:cNvSpPr txBox="1"/>
          <p:nvPr/>
        </p:nvSpPr>
        <p:spPr>
          <a:xfrm>
            <a:off x="6886037" y="224225"/>
            <a:ext cx="2138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為了解決黏盤子造成脫糖的情形，再次上網查資料。</a:t>
            </a:r>
            <a:endParaRPr kumimoji="1" lang="en-US" altLang="zh-TW" sz="2400" dirty="0"/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xmlns="" id="{CF894BF8-B527-6945-ABF2-F69181AF729A}"/>
              </a:ext>
            </a:extLst>
          </p:cNvPr>
          <p:cNvCxnSpPr>
            <a:cxnSpLocks/>
          </p:cNvCxnSpPr>
          <p:nvPr/>
        </p:nvCxnSpPr>
        <p:spPr>
          <a:xfrm>
            <a:off x="7955189" y="1793885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F0B3A5F8-A282-164B-BF2C-54A1E732E41D}"/>
              </a:ext>
            </a:extLst>
          </p:cNvPr>
          <p:cNvSpPr txBox="1"/>
          <p:nvPr/>
        </p:nvSpPr>
        <p:spPr>
          <a:xfrm>
            <a:off x="6913098" y="2813212"/>
            <a:ext cx="2138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避免糖衣黏盤子方法有二種：</a:t>
            </a:r>
            <a:endParaRPr kumimoji="1" lang="en-US" altLang="zh-TW" sz="2400" dirty="0"/>
          </a:p>
          <a:p>
            <a:r>
              <a:rPr kumimoji="1" lang="zh-TW" altLang="en-US" sz="2400" dirty="0"/>
              <a:t>盤子抹油和快速放入冰水中。</a:t>
            </a:r>
            <a:endParaRPr kumimoji="1" lang="en-US" altLang="zh-TW" sz="2400" dirty="0"/>
          </a:p>
        </p:txBody>
      </p:sp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xmlns="" id="{EB436DC2-1FC0-FE49-8F99-1A364D9855F7}"/>
              </a:ext>
            </a:extLst>
          </p:cNvPr>
          <p:cNvCxnSpPr>
            <a:cxnSpLocks/>
          </p:cNvCxnSpPr>
          <p:nvPr/>
        </p:nvCxnSpPr>
        <p:spPr>
          <a:xfrm>
            <a:off x="7923847" y="4382872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D3E4691E-7A5E-FF43-9F6F-CC547DAFC438}"/>
              </a:ext>
            </a:extLst>
          </p:cNvPr>
          <p:cNvSpPr/>
          <p:nvPr/>
        </p:nvSpPr>
        <p:spPr>
          <a:xfrm>
            <a:off x="6796292" y="5271239"/>
            <a:ext cx="23391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400" dirty="0"/>
              <a:t>我試了</a:t>
            </a:r>
            <a:endParaRPr kumimoji="1" lang="en-US" altLang="zh-TW" sz="2400" dirty="0"/>
          </a:p>
          <a:p>
            <a:r>
              <a:rPr kumimoji="1" lang="zh-TW" altLang="en-US" sz="2400" dirty="0">
                <a:solidFill>
                  <a:srgbClr val="FF0000"/>
                </a:solidFill>
              </a:rPr>
              <a:t>快速放入冰水中</a:t>
            </a:r>
            <a:endParaRPr kumimoji="1" lang="en-US" altLang="zh-TW" sz="2400" dirty="0">
              <a:solidFill>
                <a:srgbClr val="FF0000"/>
              </a:solidFill>
            </a:endParaRPr>
          </a:p>
          <a:p>
            <a:r>
              <a:rPr kumimoji="1" lang="zh-TW" altLang="en-US" sz="2400" dirty="0"/>
              <a:t>這個方法。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20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8E17BD04-A7C8-0F49-8B7B-70B425186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154A0B5-2C7D-2741-A478-6E5638F61067}"/>
              </a:ext>
            </a:extLst>
          </p:cNvPr>
          <p:cNvSpPr txBox="1"/>
          <p:nvPr/>
        </p:nvSpPr>
        <p:spPr>
          <a:xfrm rot="21299561">
            <a:off x="428262" y="858819"/>
            <a:ext cx="328721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番茄糖葫蘆，成功！</a:t>
            </a:r>
          </a:p>
        </p:txBody>
      </p:sp>
    </p:spTree>
    <p:extLst>
      <p:ext uri="{BB962C8B-B14F-4D97-AF65-F5344CB8AC3E}">
        <p14:creationId xmlns:p14="http://schemas.microsoft.com/office/powerpoint/2010/main" val="9797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357E4CE5-C1D6-0C43-8DC5-E81D6E143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86" b="4390"/>
          <a:stretch/>
        </p:blipFill>
        <p:spPr>
          <a:xfrm>
            <a:off x="89065" y="801565"/>
            <a:ext cx="6535156" cy="605643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18B08509-5FCA-7B49-895C-A3FE6A811557}"/>
              </a:ext>
            </a:extLst>
          </p:cNvPr>
          <p:cNvSpPr txBox="1"/>
          <p:nvPr/>
        </p:nvSpPr>
        <p:spPr>
          <a:xfrm>
            <a:off x="2654135" y="124514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８</a:t>
            </a:r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/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７第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４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88A5CEFD-421C-5441-9F75-9EDF0443FF94}"/>
              </a:ext>
            </a:extLst>
          </p:cNvPr>
          <p:cNvSpPr txBox="1"/>
          <p:nvPr/>
        </p:nvSpPr>
        <p:spPr>
          <a:xfrm rot="21346892">
            <a:off x="6196128" y="841041"/>
            <a:ext cx="219165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番茄糖葫蘆，</a:t>
            </a:r>
            <a:endParaRPr kumimoji="1" lang="en-US" altLang="zh-TW" sz="28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成功！</a:t>
            </a:r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xmlns="" id="{50E641A3-AEA2-A74D-9BB1-4102E08ED054}"/>
              </a:ext>
            </a:extLst>
          </p:cNvPr>
          <p:cNvCxnSpPr>
            <a:cxnSpLocks/>
          </p:cNvCxnSpPr>
          <p:nvPr/>
        </p:nvCxnSpPr>
        <p:spPr>
          <a:xfrm>
            <a:off x="7405852" y="1972837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C9536CEF-E619-6941-826F-2DCB3C6B9A47}"/>
              </a:ext>
            </a:extLst>
          </p:cNvPr>
          <p:cNvSpPr txBox="1"/>
          <p:nvPr/>
        </p:nvSpPr>
        <p:spPr>
          <a:xfrm>
            <a:off x="6281595" y="2947365"/>
            <a:ext cx="2138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至少做出５種不同口味的糖葫蘆。</a:t>
            </a:r>
            <a:endParaRPr kumimoji="1" lang="en-US" altLang="zh-TW" sz="2400" dirty="0"/>
          </a:p>
        </p:txBody>
      </p: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xmlns="" id="{4A0EDAA5-277A-8A45-9EE0-B8812E03ADB0}"/>
              </a:ext>
            </a:extLst>
          </p:cNvPr>
          <p:cNvCxnSpPr>
            <a:cxnSpLocks/>
          </p:cNvCxnSpPr>
          <p:nvPr/>
        </p:nvCxnSpPr>
        <p:spPr>
          <a:xfrm>
            <a:off x="7405852" y="4147694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2CE46F07-C2BE-9C4D-B63D-09A1E7A2945D}"/>
              </a:ext>
            </a:extLst>
          </p:cNvPr>
          <p:cNvSpPr txBox="1"/>
          <p:nvPr/>
        </p:nvSpPr>
        <p:spPr>
          <a:xfrm>
            <a:off x="6489865" y="5220594"/>
            <a:ext cx="2138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這次挑戰「櫻桃」和「蘋果」</a:t>
            </a:r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92971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626348A3-78F7-3945-B50D-0CC96246D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78" b="12732"/>
          <a:stretch/>
        </p:blipFill>
        <p:spPr>
          <a:xfrm>
            <a:off x="330677" y="1519180"/>
            <a:ext cx="8454508" cy="3819641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EEC5213D-DC57-F849-B6A1-4016DAE52AF0}"/>
              </a:ext>
            </a:extLst>
          </p:cNvPr>
          <p:cNvSpPr txBox="1"/>
          <p:nvPr/>
        </p:nvSpPr>
        <p:spPr>
          <a:xfrm>
            <a:off x="267391" y="354291"/>
            <a:ext cx="7403726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櫻桃糖葫蘆外表看起來成功，但我覺得不好吃；媽媽覺得櫻桃酸酸的，加上糖衣，還不錯！</a:t>
            </a:r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xmlns="" id="{6584B5B7-C69C-A241-A26F-BCEFE9F9AE30}"/>
              </a:ext>
            </a:extLst>
          </p:cNvPr>
          <p:cNvCxnSpPr>
            <a:cxnSpLocks/>
          </p:cNvCxnSpPr>
          <p:nvPr/>
        </p:nvCxnSpPr>
        <p:spPr>
          <a:xfrm>
            <a:off x="5148789" y="4905882"/>
            <a:ext cx="0" cy="68469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58D27983-4335-E74A-A18B-C1B2853321BC}"/>
              </a:ext>
            </a:extLst>
          </p:cNvPr>
          <p:cNvSpPr/>
          <p:nvPr/>
        </p:nvSpPr>
        <p:spPr>
          <a:xfrm>
            <a:off x="4261437" y="5567422"/>
            <a:ext cx="4185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400" dirty="0"/>
              <a:t>蘋果</a:t>
            </a:r>
            <a:r>
              <a:rPr kumimoji="1" lang="en-US" altLang="zh-TW" sz="2400" dirty="0"/>
              <a:t>…</a:t>
            </a:r>
            <a:r>
              <a:rPr kumimoji="1" lang="zh-TW" altLang="en-US" sz="2400" dirty="0"/>
              <a:t>完全不行，</a:t>
            </a:r>
            <a:endParaRPr kumimoji="1" lang="en-US" altLang="zh-TW" sz="2400" dirty="0"/>
          </a:p>
          <a:p>
            <a:r>
              <a:rPr kumimoji="1" lang="zh-TW" altLang="en-US" sz="2400" dirty="0"/>
              <a:t>不知是買來的蘋果不好吃，</a:t>
            </a:r>
            <a:endParaRPr kumimoji="1" lang="en-US" altLang="zh-TW" sz="2400" dirty="0"/>
          </a:p>
          <a:p>
            <a:r>
              <a:rPr kumimoji="1" lang="zh-TW" altLang="en-US" sz="2400" dirty="0"/>
              <a:t>還是什麼原因，竟然變苦了！</a:t>
            </a:r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12391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00C7D00-1E9F-8E4E-85E5-DE6305A9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D85D41DD-FC04-B04E-A053-902C59316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94" y="97880"/>
            <a:ext cx="9088906" cy="6046334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43A12DE2-23C7-3247-B710-91A79DA63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12" b="5478"/>
          <a:stretch/>
        </p:blipFill>
        <p:spPr>
          <a:xfrm>
            <a:off x="345990" y="97880"/>
            <a:ext cx="4226010" cy="175739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51090E5-4E13-0D4C-9F11-3D15E7BF0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2" b="45750"/>
          <a:stretch/>
        </p:blipFill>
        <p:spPr>
          <a:xfrm>
            <a:off x="5097674" y="3638215"/>
            <a:ext cx="4046326" cy="217067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34778" y="1704803"/>
            <a:ext cx="7562334" cy="489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從小到大，每次去逛夜市，我一定會買糖葫蘆來吃，我真的很喜歡吃糖葫蘆，所以今年暑假，我想要挑戰自己動手做糖葫蘆來吃。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我打算使用不同的水果製作，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r>
              <a:rPr lang="zh-TW" altLang="en-US" sz="3200" dirty="0"/>
              <a:t>利用暑假上網查資料和學習怎麼做。</a:t>
            </a:r>
            <a:endParaRPr lang="en-US" altLang="zh-TW" sz="3200" dirty="0"/>
          </a:p>
          <a:p>
            <a:pPr>
              <a:lnSpc>
                <a:spcPct val="150000"/>
              </a:lnSpc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422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CD1645C8-1C2F-3A45-A28D-99E574481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594" y="798653"/>
            <a:ext cx="5299258" cy="5934833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9FBF8AF8-3C9D-1B47-A2ED-75F6C8212929}"/>
              </a:ext>
            </a:extLst>
          </p:cNvPr>
          <p:cNvSpPr txBox="1"/>
          <p:nvPr/>
        </p:nvSpPr>
        <p:spPr>
          <a:xfrm>
            <a:off x="2654135" y="124514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8/20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５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CA796178-848B-0B4B-8898-F0FC38002901}"/>
              </a:ext>
            </a:extLst>
          </p:cNvPr>
          <p:cNvSpPr txBox="1"/>
          <p:nvPr/>
        </p:nvSpPr>
        <p:spPr>
          <a:xfrm>
            <a:off x="6573522" y="671787"/>
            <a:ext cx="2138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為了找出</a:t>
            </a:r>
            <a:r>
              <a:rPr kumimoji="1" lang="zh-TW" altLang="en-US" sz="2400" dirty="0">
                <a:solidFill>
                  <a:srgbClr val="C00000"/>
                </a:solidFill>
              </a:rPr>
              <a:t>蘋果</a:t>
            </a:r>
            <a:r>
              <a:rPr kumimoji="1" lang="zh-TW" altLang="en-US" sz="2400" dirty="0"/>
              <a:t>不好吃的原因，再次上網查資料。</a:t>
            </a:r>
            <a:endParaRPr kumimoji="1" lang="en-US" altLang="zh-TW" sz="2400" dirty="0"/>
          </a:p>
        </p:txBody>
      </p:sp>
      <p:cxnSp>
        <p:nvCxnSpPr>
          <p:cNvPr id="8" name="直線箭頭接點 7">
            <a:extLst>
              <a:ext uri="{FF2B5EF4-FFF2-40B4-BE49-F238E27FC236}">
                <a16:creationId xmlns:a16="http://schemas.microsoft.com/office/drawing/2014/main" xmlns="" id="{5848CEE9-35F5-9E46-A945-9A58B62CF193}"/>
              </a:ext>
            </a:extLst>
          </p:cNvPr>
          <p:cNvCxnSpPr>
            <a:cxnSpLocks/>
          </p:cNvCxnSpPr>
          <p:nvPr/>
        </p:nvCxnSpPr>
        <p:spPr>
          <a:xfrm>
            <a:off x="7405852" y="1972837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F0609F98-F93F-CD4F-B174-ADF40790EA7F}"/>
              </a:ext>
            </a:extLst>
          </p:cNvPr>
          <p:cNvSpPr txBox="1"/>
          <p:nvPr/>
        </p:nvSpPr>
        <p:spPr>
          <a:xfrm>
            <a:off x="6489865" y="2921996"/>
            <a:ext cx="2138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可能是把皮全去掉，又擦得不夠乾</a:t>
            </a:r>
            <a:r>
              <a:rPr kumimoji="1" lang="en-US" altLang="zh-TW" sz="2400" dirty="0"/>
              <a:t>…</a:t>
            </a:r>
            <a:r>
              <a:rPr kumimoji="1" lang="zh-TW" altLang="en-US" sz="2400" dirty="0"/>
              <a:t>也可能買的蘋果不好吃！</a:t>
            </a:r>
            <a:endParaRPr kumimoji="1" lang="en-US" altLang="zh-TW" sz="2400" dirty="0"/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xmlns="" id="{8529244A-56A2-BD44-B4C7-FA3629F0A4BF}"/>
              </a:ext>
            </a:extLst>
          </p:cNvPr>
          <p:cNvCxnSpPr>
            <a:cxnSpLocks/>
          </p:cNvCxnSpPr>
          <p:nvPr/>
        </p:nvCxnSpPr>
        <p:spPr>
          <a:xfrm>
            <a:off x="7570420" y="4675659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808BEB1C-B9EF-CD49-A20A-5DE23F8F55D8}"/>
              </a:ext>
            </a:extLst>
          </p:cNvPr>
          <p:cNvSpPr txBox="1"/>
          <p:nvPr/>
        </p:nvSpPr>
        <p:spPr>
          <a:xfrm>
            <a:off x="6452953" y="5541537"/>
            <a:ext cx="2212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重新準備</a:t>
            </a:r>
            <a:endParaRPr kumimoji="1" lang="en-US" altLang="zh-TW" sz="2400" dirty="0"/>
          </a:p>
          <a:p>
            <a:r>
              <a:rPr kumimoji="1" lang="zh-TW" altLang="en-US" sz="2400" dirty="0"/>
              <a:t>（蘋果、葡萄）</a:t>
            </a:r>
            <a:endParaRPr kumimoji="1" lang="en-US" altLang="zh-TW" sz="2400" dirty="0"/>
          </a:p>
          <a:p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9654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20C54E2B-646A-1642-92A6-E86AABEA9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22" y="297394"/>
            <a:ext cx="5058136" cy="6064763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E0020F95-3959-3842-B8F3-3EEB62C28F21}"/>
              </a:ext>
            </a:extLst>
          </p:cNvPr>
          <p:cNvSpPr txBox="1"/>
          <p:nvPr/>
        </p:nvSpPr>
        <p:spPr>
          <a:xfrm>
            <a:off x="6573522" y="671787"/>
            <a:ext cx="213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TW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49022F3F-A98B-0744-9CC0-80CD46C25B1B}"/>
              </a:ext>
            </a:extLst>
          </p:cNvPr>
          <p:cNvSpPr txBox="1"/>
          <p:nvPr/>
        </p:nvSpPr>
        <p:spPr>
          <a:xfrm>
            <a:off x="6330454" y="417144"/>
            <a:ext cx="213830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已經挑戰４四次了，照著原本的方式，</a:t>
            </a:r>
            <a:endParaRPr kumimoji="1" lang="en-US" altLang="zh-TW" sz="2400" dirty="0"/>
          </a:p>
          <a:p>
            <a:r>
              <a:rPr kumimoji="1" lang="zh-TW" altLang="en-US" sz="2400" dirty="0"/>
              <a:t>試糖漿有沒有成形</a:t>
            </a:r>
            <a:r>
              <a:rPr kumimoji="1" lang="en-US" altLang="zh-TW" sz="2400" dirty="0"/>
              <a:t>…</a:t>
            </a:r>
            <a:r>
              <a:rPr kumimoji="1" lang="zh-TW" altLang="en-US" sz="2400" dirty="0"/>
              <a:t>等步驟。應該是可以成功的，</a:t>
            </a:r>
            <a:endParaRPr kumimoji="1" lang="en-US" altLang="zh-TW" sz="2400" dirty="0"/>
          </a:p>
          <a:p>
            <a:endParaRPr kumimoji="1" lang="en-US" altLang="zh-TW" sz="2400" dirty="0"/>
          </a:p>
          <a:p>
            <a:endParaRPr kumimoji="1" lang="en-US" altLang="zh-TW" sz="2400" dirty="0"/>
          </a:p>
          <a:p>
            <a:r>
              <a:rPr kumimoji="1" lang="zh-TW" altLang="en-US" sz="2400" dirty="0"/>
              <a:t>但</a:t>
            </a:r>
            <a:r>
              <a:rPr kumimoji="1" lang="en-US" altLang="zh-TW" sz="2400" dirty="0"/>
              <a:t>…</a:t>
            </a:r>
          </a:p>
          <a:p>
            <a:endParaRPr kumimoji="1" lang="en-US" altLang="zh-TW" sz="2400" dirty="0"/>
          </a:p>
          <a:p>
            <a:endParaRPr kumimoji="1" lang="en-US" altLang="zh-TW" sz="2400" dirty="0"/>
          </a:p>
          <a:p>
            <a:r>
              <a:rPr kumimoji="1" lang="zh-TW" altLang="en-US" sz="4000" dirty="0">
                <a:solidFill>
                  <a:srgbClr val="FF0000"/>
                </a:solidFill>
              </a:rPr>
              <a:t>意外</a:t>
            </a:r>
            <a:endParaRPr kumimoji="1" lang="en-US" altLang="zh-TW" sz="4000" dirty="0">
              <a:solidFill>
                <a:srgbClr val="FF0000"/>
              </a:solidFill>
            </a:endParaRPr>
          </a:p>
          <a:p>
            <a:endParaRPr kumimoji="1" lang="en-US" altLang="zh-TW" sz="4000" dirty="0">
              <a:solidFill>
                <a:srgbClr val="FF0000"/>
              </a:solidFill>
            </a:endParaRPr>
          </a:p>
          <a:p>
            <a:r>
              <a:rPr kumimoji="1" lang="zh-TW" altLang="en-US" sz="2400" dirty="0"/>
              <a:t>發生了</a:t>
            </a:r>
            <a:r>
              <a:rPr kumimoji="1" lang="en-US" altLang="zh-TW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70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DEE48807-FCB1-D044-B0B0-403E644D1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401" y="326985"/>
            <a:ext cx="6204030" cy="6204030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8E8042C-2E6D-0540-9DB7-A1286468F944}"/>
              </a:ext>
            </a:extLst>
          </p:cNvPr>
          <p:cNvSpPr txBox="1"/>
          <p:nvPr/>
        </p:nvSpPr>
        <p:spPr>
          <a:xfrm>
            <a:off x="6632294" y="417144"/>
            <a:ext cx="2138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TW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D22EA6CE-5384-C441-9A57-01317F7E72F4}"/>
              </a:ext>
            </a:extLst>
          </p:cNvPr>
          <p:cNvSpPr txBox="1"/>
          <p:nvPr/>
        </p:nvSpPr>
        <p:spPr>
          <a:xfrm>
            <a:off x="6632294" y="29587"/>
            <a:ext cx="21383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再完成第一串葡萄糖葫蘆之後，原本要接著裹第二串的</a:t>
            </a:r>
            <a:r>
              <a:rPr kumimoji="1" lang="en-US" altLang="zh-TW" sz="2400" dirty="0"/>
              <a:t>…</a:t>
            </a:r>
          </a:p>
          <a:p>
            <a:r>
              <a:rPr kumimoji="1" lang="zh-TW" altLang="en-US" sz="2400" dirty="0"/>
              <a:t>此時，</a:t>
            </a:r>
            <a:endParaRPr kumimoji="1" lang="en-US" altLang="zh-TW" sz="2400" dirty="0"/>
          </a:p>
          <a:p>
            <a:r>
              <a:rPr kumimoji="1" lang="zh-TW" altLang="en-US" sz="2400" dirty="0"/>
              <a:t>鍋子裡的糖漿竟然「</a:t>
            </a:r>
            <a:r>
              <a:rPr kumimoji="1" lang="zh-TW" altLang="en-US" sz="2400" dirty="0">
                <a:solidFill>
                  <a:srgbClr val="C00000"/>
                </a:solidFill>
              </a:rPr>
              <a:t>反沙</a:t>
            </a:r>
            <a:r>
              <a:rPr kumimoji="1" lang="zh-TW" altLang="en-US" sz="2400" dirty="0"/>
              <a:t>」了！</a:t>
            </a:r>
            <a:endParaRPr kumimoji="1" lang="en-US" altLang="zh-TW" sz="2400" dirty="0"/>
          </a:p>
        </p:txBody>
      </p: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xmlns="" id="{A0DE082F-B2F1-464C-92E7-320F55538BF8}"/>
              </a:ext>
            </a:extLst>
          </p:cNvPr>
          <p:cNvCxnSpPr>
            <a:cxnSpLocks/>
          </p:cNvCxnSpPr>
          <p:nvPr/>
        </p:nvCxnSpPr>
        <p:spPr>
          <a:xfrm>
            <a:off x="7701429" y="3174357"/>
            <a:ext cx="0" cy="95817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1466D4D3-6503-6D40-81F4-2B3892CD37B8}"/>
              </a:ext>
            </a:extLst>
          </p:cNvPr>
          <p:cNvSpPr txBox="1"/>
          <p:nvPr/>
        </p:nvSpPr>
        <p:spPr>
          <a:xfrm>
            <a:off x="6713317" y="4132532"/>
            <a:ext cx="2138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糖漿一下子又變回糖了，太神奇了！上網查才知道這種現象叫做「</a:t>
            </a:r>
            <a:r>
              <a:rPr kumimoji="1" lang="zh-TW" altLang="en-US" sz="2400" dirty="0">
                <a:solidFill>
                  <a:srgbClr val="C00000"/>
                </a:solidFill>
              </a:rPr>
              <a:t>反沙</a:t>
            </a:r>
            <a:r>
              <a:rPr kumimoji="1" lang="zh-TW" altLang="en-US" sz="2400" dirty="0"/>
              <a:t>」！</a:t>
            </a:r>
            <a:endParaRPr kumimoji="1" lang="en-US" altLang="zh-TW" sz="24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E315D14F-45AD-EF47-9EB7-5E7D39B30669}"/>
              </a:ext>
            </a:extLst>
          </p:cNvPr>
          <p:cNvSpPr txBox="1"/>
          <p:nvPr/>
        </p:nvSpPr>
        <p:spPr>
          <a:xfrm rot="21353447">
            <a:off x="218513" y="342606"/>
            <a:ext cx="458638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還好，葡萄糖葫蘆，成功！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84A14897-F0DB-7949-8BB7-3DAA5C715F69}"/>
              </a:ext>
            </a:extLst>
          </p:cNvPr>
          <p:cNvSpPr/>
          <p:nvPr/>
        </p:nvSpPr>
        <p:spPr>
          <a:xfrm>
            <a:off x="373401" y="4497271"/>
            <a:ext cx="2126731" cy="2033743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xmlns="" id="{44EA8EF2-7311-074B-AFB6-DEA70A607596}"/>
              </a:ext>
            </a:extLst>
          </p:cNvPr>
          <p:cNvCxnSpPr>
            <a:cxnSpLocks/>
          </p:cNvCxnSpPr>
          <p:nvPr/>
        </p:nvCxnSpPr>
        <p:spPr>
          <a:xfrm flipH="1" flipV="1">
            <a:off x="2554996" y="6367303"/>
            <a:ext cx="4599566" cy="7355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36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396704FB-3221-8245-9372-17B6B0D2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723" y="417144"/>
            <a:ext cx="6582984" cy="6559299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C0FF3BAD-294C-0F41-9329-B8CAD3FC7948}"/>
              </a:ext>
            </a:extLst>
          </p:cNvPr>
          <p:cNvSpPr txBox="1"/>
          <p:nvPr/>
        </p:nvSpPr>
        <p:spPr>
          <a:xfrm>
            <a:off x="1820758" y="541202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8/2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１第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６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C8388D06-C83F-2848-A7EB-8CF75FB5049B}"/>
              </a:ext>
            </a:extLst>
          </p:cNvPr>
          <p:cNvSpPr txBox="1"/>
          <p:nvPr/>
        </p:nvSpPr>
        <p:spPr>
          <a:xfrm>
            <a:off x="6678575" y="172367"/>
            <a:ext cx="2138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會發生「</a:t>
            </a:r>
            <a:r>
              <a:rPr kumimoji="1" lang="zh-TW" altLang="en-US" sz="2400" dirty="0">
                <a:solidFill>
                  <a:srgbClr val="C00000"/>
                </a:solidFill>
              </a:rPr>
              <a:t>反沙</a:t>
            </a:r>
            <a:r>
              <a:rPr kumimoji="1" lang="zh-TW" altLang="en-US" sz="2400" dirty="0"/>
              <a:t>」原因是糖沒有完全融化。</a:t>
            </a:r>
            <a:endParaRPr kumimoji="1" lang="en-US" altLang="zh-TW" sz="2400" dirty="0"/>
          </a:p>
        </p:txBody>
      </p:sp>
      <p:cxnSp>
        <p:nvCxnSpPr>
          <p:cNvPr id="9" name="直線箭頭接點 8">
            <a:extLst>
              <a:ext uri="{FF2B5EF4-FFF2-40B4-BE49-F238E27FC236}">
                <a16:creationId xmlns:a16="http://schemas.microsoft.com/office/drawing/2014/main" xmlns="" id="{9A12E7E7-D07D-644A-9CB2-840FFE965E71}"/>
              </a:ext>
            </a:extLst>
          </p:cNvPr>
          <p:cNvCxnSpPr>
            <a:cxnSpLocks/>
          </p:cNvCxnSpPr>
          <p:nvPr/>
        </p:nvCxnSpPr>
        <p:spPr>
          <a:xfrm>
            <a:off x="7747728" y="1501641"/>
            <a:ext cx="0" cy="86587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C67CB416-3158-F44E-A7EA-01B26ADB9DFA}"/>
              </a:ext>
            </a:extLst>
          </p:cNvPr>
          <p:cNvSpPr txBox="1"/>
          <p:nvPr/>
        </p:nvSpPr>
        <p:spPr>
          <a:xfrm>
            <a:off x="6771191" y="2367519"/>
            <a:ext cx="2138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因為這次想挑戰多種口味，我們這次使用了比較多的糖，竟忽略了融化這點。</a:t>
            </a:r>
            <a:endParaRPr kumimoji="1" lang="en-US" altLang="zh-TW" sz="2400" dirty="0"/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xmlns="" id="{9C4B7EFF-1AFE-F24C-B315-312F482F0C43}"/>
              </a:ext>
            </a:extLst>
          </p:cNvPr>
          <p:cNvCxnSpPr>
            <a:cxnSpLocks/>
          </p:cNvCxnSpPr>
          <p:nvPr/>
        </p:nvCxnSpPr>
        <p:spPr>
          <a:xfrm>
            <a:off x="7747727" y="4501413"/>
            <a:ext cx="0" cy="74191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8E97040D-A76C-574C-852E-7561695D47CC}"/>
              </a:ext>
            </a:extLst>
          </p:cNvPr>
          <p:cNvSpPr txBox="1"/>
          <p:nvPr/>
        </p:nvSpPr>
        <p:spPr>
          <a:xfrm>
            <a:off x="6504972" y="5263227"/>
            <a:ext cx="21383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預防「</a:t>
            </a:r>
            <a:r>
              <a:rPr kumimoji="1" lang="zh-TW" altLang="en-US" sz="2400" dirty="0">
                <a:solidFill>
                  <a:srgbClr val="C00000"/>
                </a:solidFill>
              </a:rPr>
              <a:t>反沙</a:t>
            </a:r>
            <a:r>
              <a:rPr kumimoji="1" lang="zh-TW" altLang="en-US" sz="2400" dirty="0"/>
              <a:t>」的方法是，可以</a:t>
            </a:r>
            <a:r>
              <a:rPr kumimoji="1" lang="zh-TW" altLang="en-US" sz="2400" dirty="0">
                <a:solidFill>
                  <a:srgbClr val="C00000"/>
                </a:solidFill>
              </a:rPr>
              <a:t>先用開水讓糖融化再煮</a:t>
            </a:r>
            <a:r>
              <a:rPr kumimoji="1" lang="zh-TW" altLang="en-US" sz="2400" dirty="0"/>
              <a:t>！</a:t>
            </a:r>
            <a:endParaRPr kumimoji="1"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32930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C74AE890-0F02-FD4D-AF55-418F9E0D3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073" y="1057001"/>
            <a:ext cx="7219056" cy="559452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27C8652C-E962-0C4E-8C6B-739C925C2E21}"/>
              </a:ext>
            </a:extLst>
          </p:cNvPr>
          <p:cNvSpPr txBox="1"/>
          <p:nvPr/>
        </p:nvSpPr>
        <p:spPr>
          <a:xfrm rot="21353447">
            <a:off x="381992" y="410109"/>
            <a:ext cx="34704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蘋果糖葫蘆，成功！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B12CEE11-D9E9-FD44-8F62-6489B1EB1988}"/>
              </a:ext>
            </a:extLst>
          </p:cNvPr>
          <p:cNvSpPr txBox="1"/>
          <p:nvPr/>
        </p:nvSpPr>
        <p:spPr>
          <a:xfrm>
            <a:off x="4013353" y="206475"/>
            <a:ext cx="4348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這次買來的蘋果有先試吃，還沒做成糖葫蘆前，就很好吃，加上糖衣，美味！</a:t>
            </a:r>
          </a:p>
        </p:txBody>
      </p:sp>
    </p:spTree>
    <p:extLst>
      <p:ext uri="{BB962C8B-B14F-4D97-AF65-F5344CB8AC3E}">
        <p14:creationId xmlns:p14="http://schemas.microsoft.com/office/powerpoint/2010/main" val="35387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FA41ECFA-2A43-EB4F-8BCF-642E039D9A85}"/>
              </a:ext>
            </a:extLst>
          </p:cNvPr>
          <p:cNvSpPr txBox="1"/>
          <p:nvPr/>
        </p:nvSpPr>
        <p:spPr>
          <a:xfrm>
            <a:off x="2352099" y="214732"/>
            <a:ext cx="383573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８</a:t>
            </a:r>
            <a:r>
              <a:rPr kumimoji="1" lang="en-US" altLang="zh-TW" sz="3200" dirty="0">
                <a:latin typeface="Heiti SC Medium" pitchFamily="2" charset="-128"/>
                <a:ea typeface="Heiti SC Medium" pitchFamily="2" charset="-128"/>
              </a:rPr>
              <a:t>/30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第</a:t>
            </a:r>
            <a:r>
              <a:rPr kumimoji="1" lang="zh-TW" altLang="en-US" sz="32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７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C1EA6D9-C2BF-1B4F-A84E-20BFF2441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50" b="10270"/>
          <a:stretch/>
        </p:blipFill>
        <p:spPr>
          <a:xfrm>
            <a:off x="135924" y="914400"/>
            <a:ext cx="8625017" cy="594359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0A3E2000-2B48-3D4D-874E-F36B32D9C80D}"/>
              </a:ext>
            </a:extLst>
          </p:cNvPr>
          <p:cNvSpPr txBox="1"/>
          <p:nvPr/>
        </p:nvSpPr>
        <p:spPr>
          <a:xfrm>
            <a:off x="6027192" y="799507"/>
            <a:ext cx="4348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奇異果不好串，</a:t>
            </a:r>
            <a:endParaRPr kumimoji="1" lang="en-US" altLang="zh-TW" sz="2400" dirty="0"/>
          </a:p>
          <a:p>
            <a:r>
              <a:rPr kumimoji="1" lang="zh-TW" altLang="en-US" sz="2400" dirty="0"/>
              <a:t>還是掉了！</a:t>
            </a:r>
            <a:endParaRPr kumimoji="1" lang="en-US" altLang="zh-TW" sz="2400" dirty="0"/>
          </a:p>
          <a:p>
            <a:r>
              <a:rPr kumimoji="1" lang="zh-TW" altLang="en-US" sz="2400" dirty="0"/>
              <a:t>但，很美味</a:t>
            </a:r>
            <a:r>
              <a:rPr kumimoji="1" lang="en-US" altLang="zh-TW" sz="2400" dirty="0"/>
              <a:t>^^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2142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E4110F21-D6F9-044F-A63A-77ED596AA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559" y="0"/>
            <a:ext cx="7662441" cy="5116010"/>
          </a:xfrm>
        </p:spPr>
      </p:pic>
      <p:sp>
        <p:nvSpPr>
          <p:cNvPr id="2" name="文字方塊 1"/>
          <p:cNvSpPr txBox="1"/>
          <p:nvPr/>
        </p:nvSpPr>
        <p:spPr>
          <a:xfrm>
            <a:off x="410437" y="1304938"/>
            <a:ext cx="7662440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/>
              <a:t>暑假期間，我總共做了七次，我覺得很難，沒有想像中的簡單。因為遇到很多「狀況」，例如：裹糖漿的時候會沒辦法裹到後面的水果；有時候糖還會黏到到盤子上面，造成水果上面的糖脫掉；最可怕是怕被火燙到，自己動手做美食，真的不簡單呀！</a:t>
            </a:r>
          </a:p>
        </p:txBody>
      </p:sp>
    </p:spTree>
    <p:extLst>
      <p:ext uri="{BB962C8B-B14F-4D97-AF65-F5344CB8AC3E}">
        <p14:creationId xmlns:p14="http://schemas.microsoft.com/office/powerpoint/2010/main" val="39863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DA8B744-D858-1840-AEEB-43501294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5075E664-4BCD-6A48-B6FA-EC17347F5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56" y="0"/>
            <a:ext cx="8930244" cy="5510151"/>
          </a:xfr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705EDFC3-0CAA-454D-B695-11F400D55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598160"/>
              </p:ext>
            </p:extLst>
          </p:nvPr>
        </p:nvGraphicFramePr>
        <p:xfrm>
          <a:off x="628650" y="1690689"/>
          <a:ext cx="7505946" cy="512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278">
                  <a:extLst>
                    <a:ext uri="{9D8B030D-6E8A-4147-A177-3AD203B41FA5}">
                      <a16:colId xmlns:a16="http://schemas.microsoft.com/office/drawing/2014/main" xmlns="" val="1410930769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2302779959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1170334875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814229260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2020743776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1354427636"/>
                    </a:ext>
                  </a:extLst>
                </a:gridCol>
                <a:gridCol w="1072278">
                  <a:extLst>
                    <a:ext uri="{9D8B030D-6E8A-4147-A177-3AD203B41FA5}">
                      <a16:colId xmlns:a16="http://schemas.microsoft.com/office/drawing/2014/main" xmlns="" val="3467297246"/>
                    </a:ext>
                  </a:extLst>
                </a:gridCol>
              </a:tblGrid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7333750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3143848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</a:t>
                      </a:r>
                      <a:endParaRPr lang="en-US" altLang="zh-TW" sz="1400" dirty="0"/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5784145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１０</a:t>
                      </a:r>
                      <a:endParaRPr lang="en-US" altLang="zh-TW" sz="1400" dirty="0"/>
                    </a:p>
                    <a:p>
                      <a:pPr algn="ctr"/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１１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/>
                        <a:t>１２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１３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１４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１５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7030A0"/>
                          </a:solidFill>
                        </a:rPr>
                        <a:t>準備材料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730358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１６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7030A0"/>
                          </a:solidFill>
                        </a:rPr>
                        <a:t>準備材料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１７</a:t>
                      </a:r>
                      <a:endParaRPr lang="en-US" altLang="zh-TW" sz="1400" dirty="0"/>
                    </a:p>
                    <a:p>
                      <a:pPr algn="ctr"/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第１次挑戰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１８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第２次挑戰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１９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第３次挑戰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zh-TW" alt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番茄成功</a:t>
                      </a: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）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0450722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5254509"/>
                  </a:ext>
                </a:extLst>
              </a:tr>
              <a:tr h="6469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230663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E6D8E582-F6F6-E14F-8885-B716B267C8B6}"/>
              </a:ext>
            </a:extLst>
          </p:cNvPr>
          <p:cNvSpPr txBox="1"/>
          <p:nvPr/>
        </p:nvSpPr>
        <p:spPr>
          <a:xfrm>
            <a:off x="3039410" y="1105914"/>
            <a:ext cx="218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七月</a:t>
            </a:r>
          </a:p>
        </p:txBody>
      </p:sp>
    </p:spTree>
    <p:extLst>
      <p:ext uri="{BB962C8B-B14F-4D97-AF65-F5344CB8AC3E}">
        <p14:creationId xmlns:p14="http://schemas.microsoft.com/office/powerpoint/2010/main" val="21661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DA8B744-D858-1840-AEEB-43501294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5075E664-4BCD-6A48-B6FA-EC17347F5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56" y="0"/>
            <a:ext cx="8930244" cy="5510151"/>
          </a:xfr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705EDFC3-0CAA-454D-B695-11F400D55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61826"/>
              </p:ext>
            </p:extLst>
          </p:nvPr>
        </p:nvGraphicFramePr>
        <p:xfrm>
          <a:off x="628650" y="1393940"/>
          <a:ext cx="7774571" cy="5336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653">
                  <a:extLst>
                    <a:ext uri="{9D8B030D-6E8A-4147-A177-3AD203B41FA5}">
                      <a16:colId xmlns:a16="http://schemas.microsoft.com/office/drawing/2014/main" xmlns="" val="1410930769"/>
                    </a:ext>
                  </a:extLst>
                </a:gridCol>
                <a:gridCol w="1110653">
                  <a:extLst>
                    <a:ext uri="{9D8B030D-6E8A-4147-A177-3AD203B41FA5}">
                      <a16:colId xmlns:a16="http://schemas.microsoft.com/office/drawing/2014/main" xmlns="" val="2302779959"/>
                    </a:ext>
                  </a:extLst>
                </a:gridCol>
                <a:gridCol w="1110653">
                  <a:extLst>
                    <a:ext uri="{9D8B030D-6E8A-4147-A177-3AD203B41FA5}">
                      <a16:colId xmlns:a16="http://schemas.microsoft.com/office/drawing/2014/main" xmlns="" val="1170334875"/>
                    </a:ext>
                  </a:extLst>
                </a:gridCol>
                <a:gridCol w="1224849">
                  <a:extLst>
                    <a:ext uri="{9D8B030D-6E8A-4147-A177-3AD203B41FA5}">
                      <a16:colId xmlns:a16="http://schemas.microsoft.com/office/drawing/2014/main" xmlns="" val="814229260"/>
                    </a:ext>
                  </a:extLst>
                </a:gridCol>
                <a:gridCol w="996457">
                  <a:extLst>
                    <a:ext uri="{9D8B030D-6E8A-4147-A177-3AD203B41FA5}">
                      <a16:colId xmlns:a16="http://schemas.microsoft.com/office/drawing/2014/main" xmlns="" val="2020743776"/>
                    </a:ext>
                  </a:extLst>
                </a:gridCol>
                <a:gridCol w="1110653">
                  <a:extLst>
                    <a:ext uri="{9D8B030D-6E8A-4147-A177-3AD203B41FA5}">
                      <a16:colId xmlns:a16="http://schemas.microsoft.com/office/drawing/2014/main" xmlns="" val="1354427636"/>
                    </a:ext>
                  </a:extLst>
                </a:gridCol>
                <a:gridCol w="1110653">
                  <a:extLst>
                    <a:ext uri="{9D8B030D-6E8A-4147-A177-3AD203B41FA5}">
                      <a16:colId xmlns:a16="http://schemas.microsoft.com/office/drawing/2014/main" xmlns="" val="3467297246"/>
                    </a:ext>
                  </a:extLst>
                </a:gridCol>
              </a:tblGrid>
              <a:tr h="591711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chemeClr val="tx1"/>
                          </a:solidFill>
                        </a:rPr>
                        <a:t>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7333750"/>
                  </a:ext>
                </a:extLst>
              </a:tr>
              <a:tr h="464707"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5784145"/>
                  </a:ext>
                </a:extLst>
              </a:tr>
              <a:tr h="86414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６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7030A0"/>
                          </a:solidFill>
                        </a:rPr>
                        <a:t>準備材料</a:t>
                      </a:r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７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第４次挑戰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zh-TW" alt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櫻桃成功</a:t>
                      </a: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）</a:t>
                      </a:r>
                      <a:endParaRPr lang="zh-TW" altLang="en-US" sz="1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8730358"/>
                  </a:ext>
                </a:extLst>
              </a:tr>
              <a:tr h="5917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１９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0450722"/>
                  </a:ext>
                </a:extLst>
              </a:tr>
              <a:tr h="1059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２０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第５次挑戰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zh-TW" altLang="en-US" sz="1400" b="1" dirty="0">
                          <a:solidFill>
                            <a:srgbClr val="C00000"/>
                          </a:solidFill>
                        </a:rPr>
                        <a:t>葡萄成功</a:t>
                      </a: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）</a:t>
                      </a: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２１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第６次挑戰</a:t>
                      </a:r>
                    </a:p>
                    <a:p>
                      <a:pPr algn="ctr"/>
                      <a:r>
                        <a:rPr lang="zh-TW" altLang="en-US" sz="1400" dirty="0">
                          <a:solidFill>
                            <a:srgbClr val="00B050"/>
                          </a:solidFill>
                        </a:rPr>
                        <a:t>（</a:t>
                      </a:r>
                      <a:r>
                        <a:rPr lang="zh-TW" altLang="en-US" sz="1400" b="1" dirty="0">
                          <a:solidFill>
                            <a:srgbClr val="C00000"/>
                          </a:solidFill>
                        </a:rPr>
                        <a:t>蘋果成功</a:t>
                      </a:r>
                      <a:r>
                        <a:rPr lang="zh-TW" altLang="en-US" sz="1400" dirty="0">
                          <a:solidFill>
                            <a:srgbClr val="00B050"/>
                          </a:solidFill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２２</a:t>
                      </a:r>
                      <a:endParaRPr lang="en-US" altLang="zh-TW" sz="1400" dirty="0"/>
                    </a:p>
                    <a:p>
                      <a:pPr algn="ctr"/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２３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２４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２５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２６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5254509"/>
                  </a:ext>
                </a:extLst>
              </a:tr>
              <a:tr h="144952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２７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２８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２９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３０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solidFill>
                            <a:srgbClr val="FF0000"/>
                          </a:solidFill>
                        </a:rPr>
                        <a:t>上網查資料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50"/>
                          </a:solidFill>
                        </a:rPr>
                        <a:t>第７次挑戰</a:t>
                      </a:r>
                      <a:endParaRPr lang="en-US" altLang="zh-TW" sz="1400" b="1" dirty="0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C00000"/>
                          </a:solidFill>
                        </a:rPr>
                        <a:t>（奇異果成功</a:t>
                      </a:r>
                      <a:r>
                        <a:rPr lang="zh-TW" altLang="en-US" sz="1400" dirty="0">
                          <a:solidFill>
                            <a:srgbClr val="00B050"/>
                          </a:solidFill>
                        </a:rPr>
                        <a:t>）</a:t>
                      </a:r>
                      <a:endParaRPr lang="zh-TW" altLang="en-US" sz="1400" b="1" dirty="0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endParaRPr lang="en-US" altLang="zh-TW" sz="1400" dirty="0"/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３１</a:t>
                      </a:r>
                      <a:endParaRPr lang="en-US" altLang="zh-TW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b="1" dirty="0">
                          <a:solidFill>
                            <a:srgbClr val="00B0F0"/>
                          </a:solidFill>
                        </a:rPr>
                        <a:t>製作成果</a:t>
                      </a:r>
                      <a:r>
                        <a:rPr lang="en-US" altLang="zh-TW" sz="1400" b="1" dirty="0">
                          <a:solidFill>
                            <a:srgbClr val="00B0F0"/>
                          </a:solidFill>
                        </a:rPr>
                        <a:t>ppt</a:t>
                      </a:r>
                      <a:endParaRPr lang="zh-TW" altLang="en-US" sz="1400" b="1" dirty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230663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E6D8E582-F6F6-E14F-8885-B716B267C8B6}"/>
              </a:ext>
            </a:extLst>
          </p:cNvPr>
          <p:cNvSpPr txBox="1"/>
          <p:nvPr/>
        </p:nvSpPr>
        <p:spPr>
          <a:xfrm>
            <a:off x="3108857" y="809165"/>
            <a:ext cx="218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八月</a:t>
            </a:r>
          </a:p>
        </p:txBody>
      </p:sp>
    </p:spTree>
    <p:extLst>
      <p:ext uri="{BB962C8B-B14F-4D97-AF65-F5344CB8AC3E}">
        <p14:creationId xmlns:p14="http://schemas.microsoft.com/office/powerpoint/2010/main" val="21310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0C42DBA5-3551-424B-B000-FD5FD02CE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6641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F5E09DE9-1B62-4945-A6DA-6D543C702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25" t="15547" r="-1145" b="12195"/>
          <a:stretch/>
        </p:blipFill>
        <p:spPr>
          <a:xfrm>
            <a:off x="37164" y="1196352"/>
            <a:ext cx="4591061" cy="5254833"/>
          </a:xfr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78885155-DE92-DB4E-8739-E3901D1DDE2A}"/>
              </a:ext>
            </a:extLst>
          </p:cNvPr>
          <p:cNvSpPr txBox="1"/>
          <p:nvPr/>
        </p:nvSpPr>
        <p:spPr>
          <a:xfrm>
            <a:off x="4011742" y="1520860"/>
            <a:ext cx="281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糖葫蘆的由來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FE8BDE43-CC2C-324E-9B52-9E486BE01E86}"/>
              </a:ext>
            </a:extLst>
          </p:cNvPr>
          <p:cNvSpPr txBox="1"/>
          <p:nvPr/>
        </p:nvSpPr>
        <p:spPr>
          <a:xfrm>
            <a:off x="2770278" y="4007212"/>
            <a:ext cx="3835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製作</a:t>
            </a:r>
            <a:r>
              <a:rPr kumimoji="1" lang="zh-TW" altLang="en-US" sz="3200" dirty="0" smtClean="0">
                <a:latin typeface="Heiti SC Medium" pitchFamily="2" charset="-128"/>
                <a:ea typeface="Heiti SC Medium" pitchFamily="2" charset="-128"/>
              </a:rPr>
              <a:t>糖葫蘆</a:t>
            </a:r>
            <a:r>
              <a:rPr kumimoji="1" lang="zh-TW" altLang="en-US" sz="3200" dirty="0">
                <a:latin typeface="Heiti SC Medium" pitchFamily="2" charset="-128"/>
                <a:ea typeface="Heiti SC Medium" pitchFamily="2" charset="-128"/>
              </a:rPr>
              <a:t>的步驟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xmlns="" id="{970B53BD-02FB-454A-A502-321174AFAD27}"/>
              </a:ext>
            </a:extLst>
          </p:cNvPr>
          <p:cNvSpPr txBox="1"/>
          <p:nvPr/>
        </p:nvSpPr>
        <p:spPr>
          <a:xfrm>
            <a:off x="320634" y="406815"/>
            <a:ext cx="414448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600" dirty="0">
                <a:latin typeface="Heiti SC Medium" pitchFamily="2" charset="-128"/>
                <a:ea typeface="Heiti SC Medium" pitchFamily="2" charset="-128"/>
              </a:rPr>
              <a:t>7/10-16</a:t>
            </a:r>
            <a:r>
              <a:rPr kumimoji="1" lang="zh-TW" altLang="en-US" sz="3600" dirty="0">
                <a:latin typeface="Heiti SC Medium" pitchFamily="2" charset="-128"/>
                <a:ea typeface="Heiti SC Medium" pitchFamily="2" charset="-128"/>
              </a:rPr>
              <a:t>上網查資料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95072D6F-D064-5F48-B0EB-7DD7DC440582}"/>
              </a:ext>
            </a:extLst>
          </p:cNvPr>
          <p:cNvSpPr txBox="1"/>
          <p:nvPr/>
        </p:nvSpPr>
        <p:spPr>
          <a:xfrm>
            <a:off x="4166624" y="2105635"/>
            <a:ext cx="4878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糖葫蘆起源自宋朝，南宋光宗皇帝給他愛妃治病，從民間找來的配方。一個江湖郎中揭榜進宮之後，開出了冰糖水煮山里紅的配方，後來此配方，流傳到民間就變成現在的糖葫蘆。（資源來源：維基百科＿糖葫蘆）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1EC926B5-56C8-FE4F-BE86-BEFF6F685928}"/>
              </a:ext>
            </a:extLst>
          </p:cNvPr>
          <p:cNvSpPr txBox="1"/>
          <p:nvPr/>
        </p:nvSpPr>
        <p:spPr>
          <a:xfrm>
            <a:off x="3090543" y="4596759"/>
            <a:ext cx="60162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+mj-ea"/>
                <a:ea typeface="+mj-ea"/>
              </a:rPr>
              <a:t>1</a:t>
            </a:r>
            <a:r>
              <a:rPr kumimoji="1" lang="zh-TW" altLang="en-US" dirty="0">
                <a:latin typeface="+mj-ea"/>
                <a:ea typeface="+mj-ea"/>
              </a:rPr>
              <a:t>、</a:t>
            </a:r>
            <a:r>
              <a:rPr kumimoji="1" lang="zh-CN" altLang="en-US" dirty="0">
                <a:latin typeface="+mj-ea"/>
                <a:ea typeface="+mj-ea"/>
              </a:rPr>
              <a:t>水果要清洗。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en-US" altLang="zh-TW" dirty="0">
                <a:latin typeface="+mj-ea"/>
                <a:ea typeface="+mj-ea"/>
              </a:rPr>
              <a:t>2</a:t>
            </a:r>
            <a:r>
              <a:rPr kumimoji="1" lang="zh-TW" altLang="en-US" dirty="0">
                <a:latin typeface="+mj-ea"/>
                <a:ea typeface="+mj-ea"/>
              </a:rPr>
              <a:t>、</a:t>
            </a:r>
            <a:r>
              <a:rPr kumimoji="1" lang="zh-CN" altLang="en-US" dirty="0">
                <a:latin typeface="+mj-ea"/>
                <a:ea typeface="+mj-ea"/>
              </a:rPr>
              <a:t>在鍋中加入細砂糖和水開中小火勿攪拌只能搖晃鍋子　　</a:t>
            </a:r>
            <a:r>
              <a:rPr kumimoji="1" lang="zh-CN" altLang="en-US" dirty="0">
                <a:solidFill>
                  <a:srgbClr val="C00000"/>
                </a:solidFill>
                <a:latin typeface="+mj-ea"/>
                <a:ea typeface="+mj-ea"/>
              </a:rPr>
              <a:t>（</a:t>
            </a:r>
            <a:r>
              <a:rPr kumimoji="1" lang="zh-TW" altLang="en-US" dirty="0">
                <a:solidFill>
                  <a:srgbClr val="C00000"/>
                </a:solidFill>
                <a:latin typeface="+mj-ea"/>
                <a:ea typeface="+mj-ea"/>
              </a:rPr>
              <a:t>糖水比例為３：１）</a:t>
            </a:r>
            <a:endParaRPr kumimoji="1" lang="en-US" altLang="zh-CN" dirty="0">
              <a:solidFill>
                <a:srgbClr val="C00000"/>
              </a:solidFill>
              <a:latin typeface="+mj-ea"/>
              <a:ea typeface="+mj-ea"/>
            </a:endParaRPr>
          </a:p>
          <a:p>
            <a:r>
              <a:rPr kumimoji="1" lang="en-US" altLang="zh-TW" dirty="0">
                <a:latin typeface="+mj-ea"/>
                <a:ea typeface="+mj-ea"/>
              </a:rPr>
              <a:t>3</a:t>
            </a:r>
            <a:r>
              <a:rPr kumimoji="1" lang="zh-TW" altLang="en-US" dirty="0">
                <a:latin typeface="+mj-ea"/>
                <a:ea typeface="+mj-ea"/>
              </a:rPr>
              <a:t>、</a:t>
            </a:r>
            <a:r>
              <a:rPr kumimoji="1" lang="zh-CN" altLang="en-US" dirty="0">
                <a:latin typeface="+mj-ea"/>
                <a:ea typeface="+mj-ea"/>
              </a:rPr>
              <a:t>將水果三顆</a:t>
            </a:r>
            <a:r>
              <a:rPr kumimoji="1" lang="zh-TW" altLang="en-US">
                <a:latin typeface="+mj-ea"/>
                <a:ea typeface="+mj-ea"/>
              </a:rPr>
              <a:t>串成一串</a:t>
            </a:r>
            <a:r>
              <a:rPr kumimoji="1" lang="zh-CN" altLang="en-US">
                <a:latin typeface="+mj-ea"/>
                <a:ea typeface="+mj-ea"/>
              </a:rPr>
              <a:t>。</a:t>
            </a:r>
            <a:endParaRPr kumimoji="1" lang="en-US" altLang="zh-CN" dirty="0">
              <a:latin typeface="+mj-ea"/>
              <a:ea typeface="+mj-ea"/>
            </a:endParaRPr>
          </a:p>
          <a:p>
            <a:r>
              <a:rPr kumimoji="1" lang="en-US" altLang="zh-TW" dirty="0">
                <a:latin typeface="+mj-ea"/>
                <a:ea typeface="+mj-ea"/>
              </a:rPr>
              <a:t>4</a:t>
            </a:r>
            <a:r>
              <a:rPr kumimoji="1" lang="zh-TW" altLang="en-US" dirty="0">
                <a:latin typeface="+mj-ea"/>
                <a:ea typeface="+mj-ea"/>
              </a:rPr>
              <a:t>、</a:t>
            </a:r>
            <a:r>
              <a:rPr kumimoji="1" lang="zh-CN" altLang="en-US" dirty="0">
                <a:latin typeface="+mj-ea"/>
                <a:ea typeface="+mj-ea"/>
              </a:rPr>
              <a:t>待糖漿至淺黃色就可以先</a:t>
            </a:r>
            <a:r>
              <a:rPr kumimoji="1" lang="zh-TW" altLang="en-US" dirty="0">
                <a:latin typeface="+mj-ea"/>
                <a:ea typeface="+mj-ea"/>
              </a:rPr>
              <a:t>關</a:t>
            </a:r>
            <a:r>
              <a:rPr kumimoji="1" lang="zh-CN" altLang="en-US" dirty="0">
                <a:latin typeface="+mj-ea"/>
                <a:ea typeface="+mj-ea"/>
              </a:rPr>
              <a:t>火，</a:t>
            </a:r>
            <a:r>
              <a:rPr kumimoji="1" lang="zh-TW" altLang="en-US" dirty="0">
                <a:latin typeface="+mj-ea"/>
                <a:ea typeface="+mj-ea"/>
              </a:rPr>
              <a:t>然後將水果裹上糖漿就完成了！</a:t>
            </a:r>
            <a:endParaRPr kumimoji="1" lang="en-US" altLang="zh-TW" dirty="0">
              <a:latin typeface="+mj-ea"/>
              <a:ea typeface="+mj-ea"/>
            </a:endParaRPr>
          </a:p>
          <a:p>
            <a:r>
              <a:rPr kumimoji="1" lang="zh-TW" altLang="en-US" dirty="0">
                <a:latin typeface="+mj-ea"/>
                <a:ea typeface="+mj-ea"/>
              </a:rPr>
              <a:t>（資源來源：無毒農網頁）</a:t>
            </a:r>
          </a:p>
        </p:txBody>
      </p:sp>
    </p:spTree>
    <p:extLst>
      <p:ext uri="{BB962C8B-B14F-4D97-AF65-F5344CB8AC3E}">
        <p14:creationId xmlns:p14="http://schemas.microsoft.com/office/powerpoint/2010/main" val="21691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9EAD06EF-D369-2B46-BE51-66171E82A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36" t="10433" r="8977" b="9724"/>
          <a:stretch/>
        </p:blipFill>
        <p:spPr>
          <a:xfrm>
            <a:off x="1402229" y="985652"/>
            <a:ext cx="6339542" cy="5643662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1AFA9032-56E6-F548-92FF-6D4AF08F51CF}"/>
              </a:ext>
            </a:extLst>
          </p:cNvPr>
          <p:cNvSpPr txBox="1"/>
          <p:nvPr/>
        </p:nvSpPr>
        <p:spPr>
          <a:xfrm>
            <a:off x="2654134" y="228686"/>
            <a:ext cx="437605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3600" dirty="0">
                <a:latin typeface="Heiti SC Medium" pitchFamily="2" charset="-128"/>
                <a:ea typeface="Heiti SC Medium" pitchFamily="2" charset="-128"/>
              </a:rPr>
              <a:t>7/17</a:t>
            </a:r>
            <a:r>
              <a:rPr kumimoji="1" lang="zh-TW" altLang="en-US" sz="3600" dirty="0">
                <a:latin typeface="Heiti SC Medium" pitchFamily="2" charset="-128"/>
                <a:ea typeface="Heiti SC Medium" pitchFamily="2" charset="-128"/>
              </a:rPr>
              <a:t>第</a:t>
            </a:r>
            <a:r>
              <a:rPr kumimoji="1" lang="zh-TW" altLang="en-US" sz="3600" dirty="0">
                <a:solidFill>
                  <a:srgbClr val="C00000"/>
                </a:solidFill>
                <a:latin typeface="Heiti SC Medium" pitchFamily="2" charset="-128"/>
                <a:ea typeface="Heiti SC Medium" pitchFamily="2" charset="-128"/>
              </a:rPr>
              <a:t>１</a:t>
            </a:r>
            <a:r>
              <a:rPr kumimoji="1" lang="zh-TW" altLang="en-US" sz="3600" dirty="0">
                <a:latin typeface="Heiti SC Medium" pitchFamily="2" charset="-128"/>
                <a:ea typeface="Heiti SC Medium" pitchFamily="2" charset="-128"/>
              </a:rPr>
              <a:t>次挑戰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8D5EDEC7-1A2A-8D44-8B8D-D732488C8134}"/>
              </a:ext>
            </a:extLst>
          </p:cNvPr>
          <p:cNvSpPr txBox="1"/>
          <p:nvPr/>
        </p:nvSpPr>
        <p:spPr>
          <a:xfrm>
            <a:off x="76665" y="228686"/>
            <a:ext cx="242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備好「小番茄」和「砂糖」</a:t>
            </a:r>
          </a:p>
        </p:txBody>
      </p:sp>
    </p:spTree>
    <p:extLst>
      <p:ext uri="{BB962C8B-B14F-4D97-AF65-F5344CB8AC3E}">
        <p14:creationId xmlns:p14="http://schemas.microsoft.com/office/powerpoint/2010/main" val="11854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E24E8E70-EE59-4E43-9FAC-5804D893A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032" y="0"/>
            <a:ext cx="6400800" cy="6858000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EA27774-A551-784B-B99E-C1CBADF545AD}"/>
              </a:ext>
            </a:extLst>
          </p:cNvPr>
          <p:cNvSpPr/>
          <p:nvPr/>
        </p:nvSpPr>
        <p:spPr>
          <a:xfrm>
            <a:off x="189427" y="0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2400" dirty="0"/>
              <a:t>糖水比例（３比１）</a:t>
            </a:r>
          </a:p>
        </p:txBody>
      </p:sp>
    </p:spTree>
    <p:extLst>
      <p:ext uri="{BB962C8B-B14F-4D97-AF65-F5344CB8AC3E}">
        <p14:creationId xmlns:p14="http://schemas.microsoft.com/office/powerpoint/2010/main" val="20474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5DCD14D9-3420-7249-B8EC-77BA00238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37" t="4477" r="7414" b="7068"/>
          <a:stretch/>
        </p:blipFill>
        <p:spPr>
          <a:xfrm>
            <a:off x="358812" y="347241"/>
            <a:ext cx="6342928" cy="634871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65CDCB4-EC86-714E-8186-91208CB99D07}"/>
              </a:ext>
            </a:extLst>
          </p:cNvPr>
          <p:cNvSpPr/>
          <p:nvPr/>
        </p:nvSpPr>
        <p:spPr>
          <a:xfrm>
            <a:off x="3530276" y="0"/>
            <a:ext cx="561372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在鍋中加入細砂糖和水，開中小火，</a:t>
            </a:r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　勿攪拌只能搖晃鍋子。</a:t>
            </a:r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　　　</a:t>
            </a:r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CN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en-US" altLang="zh-CN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CN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　　　（</a:t>
            </a:r>
            <a:r>
              <a:rPr kumimoji="1" lang="zh-TW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我覺得還滿難</a:t>
            </a:r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TW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　　　　的，一直怕被</a:t>
            </a:r>
            <a:endParaRPr kumimoji="1" lang="en-US" altLang="zh-TW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TW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　　　　燙到</a:t>
            </a:r>
            <a:r>
              <a:rPr kumimoji="1" lang="en-US" altLang="zh-TW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solidFill>
                  <a:srgbClr val="C0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）</a:t>
            </a:r>
            <a:endParaRPr kumimoji="1" lang="en-US" altLang="zh-CN" sz="2400" dirty="0">
              <a:solidFill>
                <a:srgbClr val="C0000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kumimoji="1" lang="zh-TW" altLang="en-US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99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72E224C1-8938-7D46-9422-3E0AC67BC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140" y="810228"/>
            <a:ext cx="8027719" cy="539643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BA7587A-5322-0E42-87FA-24301392CB24}"/>
              </a:ext>
            </a:extLst>
          </p:cNvPr>
          <p:cNvSpPr/>
          <p:nvPr/>
        </p:nvSpPr>
        <p:spPr>
          <a:xfrm>
            <a:off x="558140" y="88656"/>
            <a:ext cx="9111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怎麼</a:t>
            </a:r>
            <a:r>
              <a:rPr kumimoji="1" lang="en-US" altLang="zh-TW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感覺好像很簡單的樣子，接下來</a:t>
            </a:r>
            <a:r>
              <a:rPr kumimoji="1" lang="zh-CN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裹</a:t>
            </a:r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糖漿，</a:t>
            </a:r>
            <a:endParaRPr kumimoji="1" lang="en-US" altLang="zh-TW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kumimoji="1"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　　　　　　　第一次挑戰，完成！</a:t>
            </a:r>
            <a:endParaRPr kumimoji="1" lang="en-US" altLang="zh-CN" sz="2400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816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</TotalTime>
  <Words>1027</Words>
  <Application>Microsoft Office PowerPoint</Application>
  <PresentationFormat>如螢幕大小 (4:3)</PresentationFormat>
  <Paragraphs>210</Paragraphs>
  <Slides>26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kk k</cp:lastModifiedBy>
  <cp:revision>74</cp:revision>
  <dcterms:created xsi:type="dcterms:W3CDTF">2023-09-03T06:35:25Z</dcterms:created>
  <dcterms:modified xsi:type="dcterms:W3CDTF">2023-10-18T01:22:41Z</dcterms:modified>
</cp:coreProperties>
</file>