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odec Pro" pitchFamily="2" charset="0"/>
      <p:regular r:id="rId23"/>
    </p:embeddedFont>
    <p:embeddedFont>
      <p:font typeface="Dreaming Outloud Sans"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autoAdjust="0"/>
    <p:restoredTop sz="94609" autoAdjust="0"/>
  </p:normalViewPr>
  <p:slideViewPr>
    <p:cSldViewPr>
      <p:cViewPr varScale="1">
        <p:scale>
          <a:sx n="101" d="100"/>
          <a:sy n="101" d="100"/>
        </p:scale>
        <p:origin x="90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9.png"/><Relationship Id="rId5" Type="http://schemas.openxmlformats.org/officeDocument/2006/relationships/image" Target="../media/image40.png"/><Relationship Id="rId15" Type="http://schemas.openxmlformats.org/officeDocument/2006/relationships/image" Target="../media/image45.sv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50.png"/><Relationship Id="rId5" Type="http://schemas.openxmlformats.org/officeDocument/2006/relationships/image" Target="../media/image40.png"/><Relationship Id="rId15" Type="http://schemas.openxmlformats.org/officeDocument/2006/relationships/image" Target="../media/image45.sv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51.png"/><Relationship Id="rId5" Type="http://schemas.openxmlformats.org/officeDocument/2006/relationships/image" Target="../media/image40.png"/><Relationship Id="rId15" Type="http://schemas.openxmlformats.org/officeDocument/2006/relationships/image" Target="../media/image45.sv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52.png"/><Relationship Id="rId5" Type="http://schemas.openxmlformats.org/officeDocument/2006/relationships/image" Target="../media/image40.png"/><Relationship Id="rId15" Type="http://schemas.openxmlformats.org/officeDocument/2006/relationships/image" Target="../media/image45.sv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57.jpeg"/><Relationship Id="rId3" Type="http://schemas.openxmlformats.org/officeDocument/2006/relationships/image" Target="../media/image2.png"/><Relationship Id="rId7" Type="http://schemas.openxmlformats.org/officeDocument/2006/relationships/image" Target="../media/image40.png"/><Relationship Id="rId12"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5.svg"/><Relationship Id="rId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image" Target="../media/image3.svg"/><Relationship Id="rId9"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5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58.png"/><Relationship Id="rId5" Type="http://schemas.openxmlformats.org/officeDocument/2006/relationships/image" Target="../media/image27.png"/><Relationship Id="rId10" Type="http://schemas.openxmlformats.org/officeDocument/2006/relationships/image" Target="../media/image23.svg"/><Relationship Id="rId4" Type="http://schemas.openxmlformats.org/officeDocument/2006/relationships/image" Target="../media/image3.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pn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61.svg"/><Relationship Id="rId4" Type="http://schemas.openxmlformats.org/officeDocument/2006/relationships/image" Target="../media/image28.svg"/><Relationship Id="rId9" Type="http://schemas.openxmlformats.org/officeDocument/2006/relationships/image" Target="../media/image60.png"/><Relationship Id="rId1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62.pn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64.png"/><Relationship Id="rId10" Type="http://schemas.openxmlformats.org/officeDocument/2006/relationships/image" Target="../media/image61.svg"/><Relationship Id="rId4" Type="http://schemas.openxmlformats.org/officeDocument/2006/relationships/image" Target="../media/image28.svg"/><Relationship Id="rId9" Type="http://schemas.openxmlformats.org/officeDocument/2006/relationships/image" Target="../media/image60.png"/><Relationship Id="rId14"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9.svg"/><Relationship Id="rId4" Type="http://schemas.openxmlformats.org/officeDocument/2006/relationships/image" Target="../media/image17.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8.png"/><Relationship Id="rId5"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media/image25.svg"/><Relationship Id="rId4" Type="http://schemas.openxmlformats.org/officeDocument/2006/relationships/image" Target="../media/image21.svg"/><Relationship Id="rId9" Type="http://schemas.openxmlformats.org/officeDocument/2006/relationships/image" Target="../media/image24.png"/><Relationship Id="rId1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0.svg"/><Relationship Id="rId2" Type="http://schemas.openxmlformats.org/officeDocument/2006/relationships/image" Target="../media/image1.jpe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9.png"/><Relationship Id="rId5" Type="http://schemas.openxmlformats.org/officeDocument/2006/relationships/image" Target="../media/image8.png"/><Relationship Id="rId15" Type="http://schemas.openxmlformats.org/officeDocument/2006/relationships/image" Target="../media/image31.png"/><Relationship Id="rId10" Type="http://schemas.openxmlformats.org/officeDocument/2006/relationships/image" Target="../media/image21.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1.jpe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33.png"/><Relationship Id="rId5" Type="http://schemas.openxmlformats.org/officeDocument/2006/relationships/image" Target="../media/image22.png"/><Relationship Id="rId15" Type="http://schemas.openxmlformats.org/officeDocument/2006/relationships/image" Target="../media/image37.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8.png"/><Relationship Id="rId5" Type="http://schemas.openxmlformats.org/officeDocument/2006/relationships/image" Target="../media/image40.png"/><Relationship Id="rId15" Type="http://schemas.openxmlformats.org/officeDocument/2006/relationships/image" Target="../media/image46.pn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7.png"/><Relationship Id="rId5" Type="http://schemas.openxmlformats.org/officeDocument/2006/relationships/image" Target="../media/image40.png"/><Relationship Id="rId15" Type="http://schemas.openxmlformats.org/officeDocument/2006/relationships/image" Target="../media/image45.sv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8.png"/><Relationship Id="rId5" Type="http://schemas.openxmlformats.org/officeDocument/2006/relationships/image" Target="../media/image40.png"/><Relationship Id="rId15" Type="http://schemas.openxmlformats.org/officeDocument/2006/relationships/image" Target="../media/image45.sv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9.png"/><Relationship Id="rId5" Type="http://schemas.openxmlformats.org/officeDocument/2006/relationships/image" Target="../media/image40.png"/><Relationship Id="rId15" Type="http://schemas.openxmlformats.org/officeDocument/2006/relationships/image" Target="../media/image45.sv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343993" y="6679474"/>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86943">
            <a:off x="2723758" y="975381"/>
            <a:ext cx="13289654" cy="8336237"/>
          </a:xfrm>
          <a:custGeom>
            <a:avLst/>
            <a:gdLst/>
            <a:ahLst/>
            <a:cxnLst/>
            <a:rect l="l" t="t" r="r" b="b"/>
            <a:pathLst>
              <a:path w="13289654" h="8336237">
                <a:moveTo>
                  <a:pt x="0" y="0"/>
                </a:moveTo>
                <a:lnTo>
                  <a:pt x="13289654" y="0"/>
                </a:lnTo>
                <a:lnTo>
                  <a:pt x="13289654" y="8336238"/>
                </a:lnTo>
                <a:lnTo>
                  <a:pt x="0" y="8336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rot="-321291">
            <a:off x="3254120" y="3929165"/>
            <a:ext cx="11278780" cy="2089867"/>
          </a:xfrm>
          <a:prstGeom prst="rect">
            <a:avLst/>
          </a:prstGeom>
        </p:spPr>
        <p:txBody>
          <a:bodyPr lIns="0" tIns="0" rIns="0" bIns="0" rtlCol="0" anchor="t">
            <a:spAutoFit/>
          </a:bodyPr>
          <a:lstStyle/>
          <a:p>
            <a:pPr algn="ctr">
              <a:lnSpc>
                <a:spcPts val="9810"/>
              </a:lnSpc>
            </a:pPr>
            <a:r>
              <a:rPr lang="en-US" sz="9000" dirty="0" err="1">
                <a:solidFill>
                  <a:srgbClr val="000000"/>
                </a:solidFill>
                <a:ea typeface="Dreaming Outloud Sans"/>
              </a:rPr>
              <a:t>創意環保帽</a:t>
            </a:r>
            <a:endParaRPr lang="en-US" sz="9000" dirty="0">
              <a:solidFill>
                <a:srgbClr val="000000"/>
              </a:solidFill>
              <a:ea typeface="Dreaming Outloud Sans"/>
            </a:endParaRPr>
          </a:p>
          <a:p>
            <a:pPr algn="ctr">
              <a:lnSpc>
                <a:spcPts val="6758"/>
              </a:lnSpc>
            </a:pPr>
            <a:r>
              <a:rPr lang="en-US" sz="5400" dirty="0" err="1">
                <a:solidFill>
                  <a:srgbClr val="000000"/>
                </a:solidFill>
                <a:ea typeface="Dreaming Outloud Sans"/>
              </a:rPr>
              <a:t>六年忠班</a:t>
            </a:r>
            <a:r>
              <a:rPr lang="en-US" sz="5400" dirty="0">
                <a:solidFill>
                  <a:srgbClr val="000000"/>
                </a:solidFill>
                <a:ea typeface="Dreaming Outloud Sans"/>
              </a:rPr>
              <a:t> </a:t>
            </a:r>
            <a:r>
              <a:rPr lang="en-US" sz="5400" dirty="0" err="1">
                <a:solidFill>
                  <a:srgbClr val="000000"/>
                </a:solidFill>
                <a:ea typeface="Dreaming Outloud Sans"/>
              </a:rPr>
              <a:t>吳曉玫</a:t>
            </a:r>
            <a:endParaRPr lang="en-US" sz="5400" dirty="0">
              <a:solidFill>
                <a:srgbClr val="000000"/>
              </a:solidFill>
              <a:ea typeface="Dreaming Outloud Sans"/>
            </a:endParaRPr>
          </a:p>
        </p:txBody>
      </p:sp>
      <p:sp>
        <p:nvSpPr>
          <p:cNvPr id="6" name="Freeform 6"/>
          <p:cNvSpPr/>
          <p:nvPr/>
        </p:nvSpPr>
        <p:spPr>
          <a:xfrm rot="-4768867">
            <a:off x="15991206" y="-1382855"/>
            <a:ext cx="2827990" cy="4114800"/>
          </a:xfrm>
          <a:custGeom>
            <a:avLst/>
            <a:gdLst/>
            <a:ahLst/>
            <a:cxnLst/>
            <a:rect l="l" t="t" r="r" b="b"/>
            <a:pathLst>
              <a:path w="2827990" h="4114800">
                <a:moveTo>
                  <a:pt x="0" y="0"/>
                </a:moveTo>
                <a:lnTo>
                  <a:pt x="2827989" y="0"/>
                </a:lnTo>
                <a:lnTo>
                  <a:pt x="282798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5403" y="6679474"/>
            <a:ext cx="693677" cy="760005"/>
          </a:xfrm>
          <a:custGeom>
            <a:avLst/>
            <a:gdLst/>
            <a:ahLst/>
            <a:cxnLst/>
            <a:rect l="l" t="t" r="r" b="b"/>
            <a:pathLst>
              <a:path w="693677" h="760005">
                <a:moveTo>
                  <a:pt x="0" y="0"/>
                </a:moveTo>
                <a:lnTo>
                  <a:pt x="693677" y="0"/>
                </a:lnTo>
                <a:lnTo>
                  <a:pt x="693677" y="760005"/>
                </a:lnTo>
                <a:lnTo>
                  <a:pt x="0" y="7600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6230139" y="2064603"/>
            <a:ext cx="685955" cy="751544"/>
          </a:xfrm>
          <a:custGeom>
            <a:avLst/>
            <a:gdLst/>
            <a:ahLst/>
            <a:cxnLst/>
            <a:rect l="l" t="t" r="r" b="b"/>
            <a:pathLst>
              <a:path w="685955" h="751544">
                <a:moveTo>
                  <a:pt x="0" y="0"/>
                </a:moveTo>
                <a:lnTo>
                  <a:pt x="685954" y="0"/>
                </a:lnTo>
                <a:lnTo>
                  <a:pt x="685954" y="751544"/>
                </a:lnTo>
                <a:lnTo>
                  <a:pt x="0" y="7515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54782">
            <a:off x="13828663" y="674984"/>
            <a:ext cx="1557917" cy="2237218"/>
          </a:xfrm>
          <a:custGeom>
            <a:avLst/>
            <a:gdLst/>
            <a:ahLst/>
            <a:cxnLst/>
            <a:rect l="l" t="t" r="r" b="b"/>
            <a:pathLst>
              <a:path w="1557917" h="2237218">
                <a:moveTo>
                  <a:pt x="0" y="0"/>
                </a:moveTo>
                <a:lnTo>
                  <a:pt x="1557917" y="0"/>
                </a:lnTo>
                <a:lnTo>
                  <a:pt x="1557917" y="2237218"/>
                </a:lnTo>
                <a:lnTo>
                  <a:pt x="0" y="2237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0033080" y="8736874"/>
            <a:ext cx="9475146" cy="2325718"/>
          </a:xfrm>
          <a:custGeom>
            <a:avLst/>
            <a:gdLst/>
            <a:ahLst/>
            <a:cxnLst/>
            <a:rect l="l" t="t" r="r" b="b"/>
            <a:pathLst>
              <a:path w="9475146" h="2325718">
                <a:moveTo>
                  <a:pt x="0" y="0"/>
                </a:moveTo>
                <a:lnTo>
                  <a:pt x="9475147" y="0"/>
                </a:lnTo>
                <a:lnTo>
                  <a:pt x="9475147" y="2325718"/>
                </a:lnTo>
                <a:lnTo>
                  <a:pt x="0" y="23257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435366">
            <a:off x="16490958" y="7614413"/>
            <a:ext cx="1005688" cy="1142827"/>
          </a:xfrm>
          <a:custGeom>
            <a:avLst/>
            <a:gdLst/>
            <a:ahLst/>
            <a:cxnLst/>
            <a:rect l="l" t="t" r="r" b="b"/>
            <a:pathLst>
              <a:path w="1005688" h="1142827">
                <a:moveTo>
                  <a:pt x="0" y="0"/>
                </a:moveTo>
                <a:lnTo>
                  <a:pt x="1005688" y="0"/>
                </a:lnTo>
                <a:lnTo>
                  <a:pt x="1005688" y="1142827"/>
                </a:lnTo>
                <a:lnTo>
                  <a:pt x="0" y="11428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128815" y="1555419"/>
            <a:ext cx="5954409" cy="1130299"/>
          </a:xfrm>
          <a:prstGeom prst="rect">
            <a:avLst/>
          </a:prstGeom>
        </p:spPr>
        <p:txBody>
          <a:bodyPr lIns="0" tIns="0" rIns="0" bIns="0" rtlCol="0" anchor="t">
            <a:spAutoFit/>
          </a:bodyPr>
          <a:lstStyle/>
          <a:p>
            <a:pPr marL="0" lvl="0" indent="0">
              <a:lnSpc>
                <a:spcPts val="8499"/>
              </a:lnSpc>
            </a:pPr>
            <a:r>
              <a:rPr lang="en-US" sz="8499">
                <a:solidFill>
                  <a:srgbClr val="000000"/>
                </a:solidFill>
                <a:ea typeface="Dreaming Outloud Sans"/>
              </a:rPr>
              <a:t>作法四-2</a:t>
            </a:r>
          </a:p>
        </p:txBody>
      </p:sp>
      <p:grpSp>
        <p:nvGrpSpPr>
          <p:cNvPr id="8" name="Group 8"/>
          <p:cNvGrpSpPr>
            <a:grpSpLocks noChangeAspect="1"/>
          </p:cNvGrpSpPr>
          <p:nvPr/>
        </p:nvGrpSpPr>
        <p:grpSpPr>
          <a:xfrm rot="-322117">
            <a:off x="1942820" y="1855269"/>
            <a:ext cx="6892247" cy="8006792"/>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40327" r="-40327"/>
              </a:stretch>
            </a:blipFill>
          </p:spPr>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3" name="Freeform 13"/>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11128815" y="2571419"/>
            <a:ext cx="6130485" cy="3225165"/>
          </a:xfrm>
          <a:prstGeom prst="rect">
            <a:avLst/>
          </a:prstGeom>
        </p:spPr>
        <p:txBody>
          <a:bodyPr lIns="0" tIns="0" rIns="0" bIns="0" rtlCol="0" anchor="t">
            <a:spAutoFit/>
          </a:bodyPr>
          <a:lstStyle/>
          <a:p>
            <a:pPr algn="just">
              <a:lnSpc>
                <a:spcPts val="6240"/>
              </a:lnSpc>
              <a:spcBef>
                <a:spcPct val="0"/>
              </a:spcBef>
            </a:pPr>
            <a:r>
              <a:rPr lang="en-US" sz="4800">
                <a:solidFill>
                  <a:srgbClr val="000000"/>
                </a:solidFill>
                <a:ea typeface="Codec Pro"/>
              </a:rPr>
              <a:t>再交叉回到原來的洞，再像綁鞋帶一樣下去上來下去上來，最後剩下來的線不用剪。</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128815" y="1555419"/>
            <a:ext cx="5954409" cy="1130299"/>
          </a:xfrm>
          <a:prstGeom prst="rect">
            <a:avLst/>
          </a:prstGeom>
        </p:spPr>
        <p:txBody>
          <a:bodyPr lIns="0" tIns="0" rIns="0" bIns="0" rtlCol="0" anchor="t">
            <a:spAutoFit/>
          </a:bodyPr>
          <a:lstStyle/>
          <a:p>
            <a:pPr marL="0" lvl="0" indent="0">
              <a:lnSpc>
                <a:spcPts val="8499"/>
              </a:lnSpc>
            </a:pPr>
            <a:r>
              <a:rPr lang="en-US" sz="8499">
                <a:solidFill>
                  <a:srgbClr val="000000"/>
                </a:solidFill>
                <a:ea typeface="Dreaming Outloud Sans"/>
              </a:rPr>
              <a:t>作法五</a:t>
            </a:r>
          </a:p>
        </p:txBody>
      </p:sp>
      <p:grpSp>
        <p:nvGrpSpPr>
          <p:cNvPr id="8" name="Group 8"/>
          <p:cNvGrpSpPr>
            <a:grpSpLocks noChangeAspect="1"/>
          </p:cNvGrpSpPr>
          <p:nvPr/>
        </p:nvGrpSpPr>
        <p:grpSpPr>
          <a:xfrm rot="-322117">
            <a:off x="1942820" y="1855269"/>
            <a:ext cx="6892247" cy="8006792"/>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31158" r="-31158"/>
              </a:stretch>
            </a:blipFill>
          </p:spPr>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3" name="Freeform 13"/>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11128815" y="2542844"/>
            <a:ext cx="6130485" cy="3225165"/>
          </a:xfrm>
          <a:prstGeom prst="rect">
            <a:avLst/>
          </a:prstGeom>
        </p:spPr>
        <p:txBody>
          <a:bodyPr lIns="0" tIns="0" rIns="0" bIns="0" rtlCol="0" anchor="t">
            <a:spAutoFit/>
          </a:bodyPr>
          <a:lstStyle/>
          <a:p>
            <a:pPr algn="just">
              <a:lnSpc>
                <a:spcPts val="6240"/>
              </a:lnSpc>
              <a:spcBef>
                <a:spcPct val="0"/>
              </a:spcBef>
            </a:pPr>
            <a:r>
              <a:rPr lang="en-US" sz="4800">
                <a:solidFill>
                  <a:srgbClr val="000000"/>
                </a:solidFill>
                <a:ea typeface="Codec Pro"/>
              </a:rPr>
              <a:t>把作法4剩下來的線不用剪掉，接著的作法5和做法4一樣只是要用作法4剩下來的線用。</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128815" y="1555419"/>
            <a:ext cx="5954409" cy="1130299"/>
          </a:xfrm>
          <a:prstGeom prst="rect">
            <a:avLst/>
          </a:prstGeom>
        </p:spPr>
        <p:txBody>
          <a:bodyPr lIns="0" tIns="0" rIns="0" bIns="0" rtlCol="0" anchor="t">
            <a:spAutoFit/>
          </a:bodyPr>
          <a:lstStyle/>
          <a:p>
            <a:pPr marL="0" lvl="0" indent="0">
              <a:lnSpc>
                <a:spcPts val="8499"/>
              </a:lnSpc>
            </a:pPr>
            <a:r>
              <a:rPr lang="en-US" sz="8499">
                <a:solidFill>
                  <a:srgbClr val="000000"/>
                </a:solidFill>
                <a:ea typeface="Dreaming Outloud Sans"/>
              </a:rPr>
              <a:t>作法六</a:t>
            </a:r>
          </a:p>
        </p:txBody>
      </p:sp>
      <p:grpSp>
        <p:nvGrpSpPr>
          <p:cNvPr id="8" name="Group 8"/>
          <p:cNvGrpSpPr>
            <a:grpSpLocks noChangeAspect="1"/>
          </p:cNvGrpSpPr>
          <p:nvPr/>
        </p:nvGrpSpPr>
        <p:grpSpPr>
          <a:xfrm rot="-322117">
            <a:off x="1942820" y="1855269"/>
            <a:ext cx="6892247" cy="8006792"/>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30474" r="-30474"/>
              </a:stretch>
            </a:blipFill>
          </p:spPr>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3" name="Freeform 13"/>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11282314" y="2561894"/>
            <a:ext cx="5948411" cy="4806315"/>
          </a:xfrm>
          <a:prstGeom prst="rect">
            <a:avLst/>
          </a:prstGeom>
        </p:spPr>
        <p:txBody>
          <a:bodyPr lIns="0" tIns="0" rIns="0" bIns="0" rtlCol="0" anchor="t">
            <a:spAutoFit/>
          </a:bodyPr>
          <a:lstStyle/>
          <a:p>
            <a:pPr algn="just">
              <a:lnSpc>
                <a:spcPts val="6240"/>
              </a:lnSpc>
              <a:spcBef>
                <a:spcPct val="0"/>
              </a:spcBef>
            </a:pPr>
            <a:r>
              <a:rPr lang="en-US" sz="4800">
                <a:solidFill>
                  <a:srgbClr val="000000"/>
                </a:solidFill>
                <a:ea typeface="Codec Pro"/>
              </a:rPr>
              <a:t>剪出1條200公分的線在從中間其中的兩個洞下去在交叉回來在像綁鞋帶一樣下去上來下去上來，一直做到底。</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128815" y="1555419"/>
            <a:ext cx="5954409" cy="1130299"/>
          </a:xfrm>
          <a:prstGeom prst="rect">
            <a:avLst/>
          </a:prstGeom>
        </p:spPr>
        <p:txBody>
          <a:bodyPr lIns="0" tIns="0" rIns="0" bIns="0" rtlCol="0" anchor="t">
            <a:spAutoFit/>
          </a:bodyPr>
          <a:lstStyle/>
          <a:p>
            <a:pPr marL="0" lvl="0" indent="0">
              <a:lnSpc>
                <a:spcPts val="8499"/>
              </a:lnSpc>
            </a:pPr>
            <a:r>
              <a:rPr lang="en-US" sz="8499">
                <a:solidFill>
                  <a:srgbClr val="000000"/>
                </a:solidFill>
                <a:ea typeface="Dreaming Outloud Sans"/>
              </a:rPr>
              <a:t>作法七</a:t>
            </a:r>
          </a:p>
        </p:txBody>
      </p:sp>
      <p:grpSp>
        <p:nvGrpSpPr>
          <p:cNvPr id="8" name="Group 8"/>
          <p:cNvGrpSpPr>
            <a:grpSpLocks noChangeAspect="1"/>
          </p:cNvGrpSpPr>
          <p:nvPr/>
        </p:nvGrpSpPr>
        <p:grpSpPr>
          <a:xfrm rot="-322117">
            <a:off x="1942820" y="1855269"/>
            <a:ext cx="6892247" cy="8006792"/>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23119" r="-23119"/>
              </a:stretch>
            </a:blipFill>
          </p:spPr>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3" name="Freeform 13"/>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11207885" y="2533963"/>
            <a:ext cx="6032365" cy="5596890"/>
          </a:xfrm>
          <a:prstGeom prst="rect">
            <a:avLst/>
          </a:prstGeom>
        </p:spPr>
        <p:txBody>
          <a:bodyPr lIns="0" tIns="0" rIns="0" bIns="0" rtlCol="0" anchor="t">
            <a:spAutoFit/>
          </a:bodyPr>
          <a:lstStyle/>
          <a:p>
            <a:pPr algn="just">
              <a:lnSpc>
                <a:spcPts val="6240"/>
              </a:lnSpc>
              <a:spcBef>
                <a:spcPct val="0"/>
              </a:spcBef>
            </a:pPr>
            <a:r>
              <a:rPr lang="en-US" sz="4800">
                <a:solidFill>
                  <a:srgbClr val="000000"/>
                </a:solidFill>
                <a:ea typeface="Codec Pro"/>
              </a:rPr>
              <a:t>把作法4和作法5剩下來的線從左邊上去下面上去在和右邊打結，在換右邊下面上去下面上去在和左邊打結，再把多的線剪掉就完成了。</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617774" y="6562799"/>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9387" y="6226653"/>
            <a:ext cx="953906" cy="1045116"/>
          </a:xfrm>
          <a:custGeom>
            <a:avLst/>
            <a:gdLst/>
            <a:ahLst/>
            <a:cxnLst/>
            <a:rect l="l" t="t" r="r" b="b"/>
            <a:pathLst>
              <a:path w="953906" h="1045116">
                <a:moveTo>
                  <a:pt x="0" y="0"/>
                </a:moveTo>
                <a:lnTo>
                  <a:pt x="953906" y="0"/>
                </a:lnTo>
                <a:lnTo>
                  <a:pt x="953906" y="1045116"/>
                </a:lnTo>
                <a:lnTo>
                  <a:pt x="0" y="10451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7482788" y="6226653"/>
            <a:ext cx="1127780" cy="1235616"/>
          </a:xfrm>
          <a:custGeom>
            <a:avLst/>
            <a:gdLst/>
            <a:ahLst/>
            <a:cxnLst/>
            <a:rect l="l" t="t" r="r" b="b"/>
            <a:pathLst>
              <a:path w="1127780" h="1235616">
                <a:moveTo>
                  <a:pt x="0" y="0"/>
                </a:moveTo>
                <a:lnTo>
                  <a:pt x="1127781" y="0"/>
                </a:lnTo>
                <a:lnTo>
                  <a:pt x="1127781" y="1235616"/>
                </a:lnTo>
                <a:lnTo>
                  <a:pt x="0" y="12356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718255" y="7895272"/>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a:grpSpLocks noChangeAspect="1"/>
          </p:cNvGrpSpPr>
          <p:nvPr/>
        </p:nvGrpSpPr>
        <p:grpSpPr>
          <a:xfrm>
            <a:off x="1600965" y="3568401"/>
            <a:ext cx="4576446" cy="5316504"/>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t="-38857"/>
              </a:stretch>
            </a:blipFill>
          </p:spPr>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2" name="Freeform 12"/>
          <p:cNvSpPr/>
          <p:nvPr/>
        </p:nvSpPr>
        <p:spPr>
          <a:xfrm rot="-886112">
            <a:off x="668762" y="3041169"/>
            <a:ext cx="1384063" cy="1253206"/>
          </a:xfrm>
          <a:custGeom>
            <a:avLst/>
            <a:gdLst/>
            <a:ahLst/>
            <a:cxnLst/>
            <a:rect l="l" t="t" r="r" b="b"/>
            <a:pathLst>
              <a:path w="1384063" h="1253206">
                <a:moveTo>
                  <a:pt x="0" y="0"/>
                </a:moveTo>
                <a:lnTo>
                  <a:pt x="1384063" y="0"/>
                </a:lnTo>
                <a:lnTo>
                  <a:pt x="1384063" y="1253207"/>
                </a:lnTo>
                <a:lnTo>
                  <a:pt x="0" y="12532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3" name="Group 13"/>
          <p:cNvGrpSpPr>
            <a:grpSpLocks noChangeAspect="1"/>
          </p:cNvGrpSpPr>
          <p:nvPr/>
        </p:nvGrpSpPr>
        <p:grpSpPr>
          <a:xfrm>
            <a:off x="6701387" y="3568401"/>
            <a:ext cx="4576446" cy="5316504"/>
            <a:chOff x="0" y="0"/>
            <a:chExt cx="5466080" cy="6350000"/>
          </a:xfrm>
        </p:grpSpPr>
        <p:sp>
          <p:nvSpPr>
            <p:cNvPr id="14" name="Freeform 14"/>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5" name="Freeform 15"/>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2"/>
              <a:stretch>
                <a:fillRect t="-10284"/>
              </a:stretch>
            </a:blipFill>
          </p:spPr>
        </p:sp>
        <p:sp>
          <p:nvSpPr>
            <p:cNvPr id="16" name="Freeform 16"/>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7" name="Freeform 17"/>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grpSp>
        <p:nvGrpSpPr>
          <p:cNvPr id="18" name="Group 18"/>
          <p:cNvGrpSpPr>
            <a:grpSpLocks noChangeAspect="1"/>
          </p:cNvGrpSpPr>
          <p:nvPr/>
        </p:nvGrpSpPr>
        <p:grpSpPr>
          <a:xfrm>
            <a:off x="11989895" y="3568401"/>
            <a:ext cx="4576446" cy="5316504"/>
            <a:chOff x="0" y="0"/>
            <a:chExt cx="5466080" cy="6350000"/>
          </a:xfrm>
        </p:grpSpPr>
        <p:sp>
          <p:nvSpPr>
            <p:cNvPr id="19" name="Freeform 1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20" name="Freeform 2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3"/>
              <a:stretch>
                <a:fillRect t="-54662"/>
              </a:stretch>
            </a:blipFill>
          </p:spPr>
        </p:sp>
        <p:sp>
          <p:nvSpPr>
            <p:cNvPr id="21" name="Freeform 2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22" name="Freeform 2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23" name="Freeform 23"/>
          <p:cNvSpPr/>
          <p:nvPr/>
        </p:nvSpPr>
        <p:spPr>
          <a:xfrm rot="-886112">
            <a:off x="7623068" y="8258301"/>
            <a:ext cx="1384063" cy="1253206"/>
          </a:xfrm>
          <a:custGeom>
            <a:avLst/>
            <a:gdLst/>
            <a:ahLst/>
            <a:cxnLst/>
            <a:rect l="l" t="t" r="r" b="b"/>
            <a:pathLst>
              <a:path w="1384063" h="1253206">
                <a:moveTo>
                  <a:pt x="0" y="0"/>
                </a:moveTo>
                <a:lnTo>
                  <a:pt x="1384064" y="0"/>
                </a:lnTo>
                <a:lnTo>
                  <a:pt x="1384064" y="1253207"/>
                </a:lnTo>
                <a:lnTo>
                  <a:pt x="0" y="12532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886112">
            <a:off x="15683823" y="2941798"/>
            <a:ext cx="1384063" cy="1253206"/>
          </a:xfrm>
          <a:custGeom>
            <a:avLst/>
            <a:gdLst/>
            <a:ahLst/>
            <a:cxnLst/>
            <a:rect l="l" t="t" r="r" b="b"/>
            <a:pathLst>
              <a:path w="1384063" h="1253206">
                <a:moveTo>
                  <a:pt x="0" y="0"/>
                </a:moveTo>
                <a:lnTo>
                  <a:pt x="1384064" y="0"/>
                </a:lnTo>
                <a:lnTo>
                  <a:pt x="1384064" y="1253206"/>
                </a:lnTo>
                <a:lnTo>
                  <a:pt x="0" y="12532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TextBox 25"/>
          <p:cNvSpPr txBox="1"/>
          <p:nvPr/>
        </p:nvSpPr>
        <p:spPr>
          <a:xfrm>
            <a:off x="7093858" y="1205175"/>
            <a:ext cx="4031243" cy="1385572"/>
          </a:xfrm>
          <a:prstGeom prst="rect">
            <a:avLst/>
          </a:prstGeom>
        </p:spPr>
        <p:txBody>
          <a:bodyPr lIns="0" tIns="0" rIns="0" bIns="0" rtlCol="0" anchor="t">
            <a:spAutoFit/>
          </a:bodyPr>
          <a:lstStyle/>
          <a:p>
            <a:pPr algn="ctr">
              <a:lnSpc>
                <a:spcPts val="10269"/>
              </a:lnSpc>
              <a:spcBef>
                <a:spcPct val="0"/>
              </a:spcBef>
            </a:pPr>
            <a:r>
              <a:rPr lang="en-US" sz="7899">
                <a:solidFill>
                  <a:srgbClr val="000000"/>
                </a:solidFill>
                <a:ea typeface="Codec Pro"/>
              </a:rPr>
              <a:t>成果展現</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3568342" y="1821298"/>
            <a:ext cx="5916462" cy="5561474"/>
          </a:xfrm>
          <a:custGeom>
            <a:avLst/>
            <a:gdLst/>
            <a:ahLst/>
            <a:cxnLst/>
            <a:rect l="l" t="t" r="r" b="b"/>
            <a:pathLst>
              <a:path w="5916462" h="5561474">
                <a:moveTo>
                  <a:pt x="0" y="0"/>
                </a:moveTo>
                <a:lnTo>
                  <a:pt x="5916462" y="0"/>
                </a:lnTo>
                <a:lnTo>
                  <a:pt x="5916462" y="5561474"/>
                </a:lnTo>
                <a:lnTo>
                  <a:pt x="0" y="55614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501548">
            <a:off x="14855209" y="3025893"/>
            <a:ext cx="7648297" cy="11652529"/>
          </a:xfrm>
          <a:custGeom>
            <a:avLst/>
            <a:gdLst/>
            <a:ahLst/>
            <a:cxnLst/>
            <a:rect l="l" t="t" r="r" b="b"/>
            <a:pathLst>
              <a:path w="7648297" h="11652529">
                <a:moveTo>
                  <a:pt x="0" y="0"/>
                </a:moveTo>
                <a:lnTo>
                  <a:pt x="7648297" y="0"/>
                </a:lnTo>
                <a:lnTo>
                  <a:pt x="7648297" y="11652529"/>
                </a:lnTo>
                <a:lnTo>
                  <a:pt x="0" y="11652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2501548">
            <a:off x="-2908327" y="-4151937"/>
            <a:ext cx="7648297" cy="11652529"/>
          </a:xfrm>
          <a:custGeom>
            <a:avLst/>
            <a:gdLst/>
            <a:ahLst/>
            <a:cxnLst/>
            <a:rect l="l" t="t" r="r" b="b"/>
            <a:pathLst>
              <a:path w="7648297" h="11652529">
                <a:moveTo>
                  <a:pt x="0" y="0"/>
                </a:moveTo>
                <a:lnTo>
                  <a:pt x="7648297" y="0"/>
                </a:lnTo>
                <a:lnTo>
                  <a:pt x="7648297" y="11652529"/>
                </a:lnTo>
                <a:lnTo>
                  <a:pt x="0" y="11652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63832" y="7578097"/>
            <a:ext cx="903979" cy="990415"/>
          </a:xfrm>
          <a:custGeom>
            <a:avLst/>
            <a:gdLst/>
            <a:ahLst/>
            <a:cxnLst/>
            <a:rect l="l" t="t" r="r" b="b"/>
            <a:pathLst>
              <a:path w="903979" h="990415">
                <a:moveTo>
                  <a:pt x="0" y="0"/>
                </a:moveTo>
                <a:lnTo>
                  <a:pt x="903979" y="0"/>
                </a:lnTo>
                <a:lnTo>
                  <a:pt x="903979" y="990415"/>
                </a:lnTo>
                <a:lnTo>
                  <a:pt x="0" y="990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47819">
            <a:off x="-1487686" y="7939809"/>
            <a:ext cx="7315200" cy="3019183"/>
          </a:xfrm>
          <a:custGeom>
            <a:avLst/>
            <a:gdLst/>
            <a:ahLst/>
            <a:cxnLst/>
            <a:rect l="l" t="t" r="r" b="b"/>
            <a:pathLst>
              <a:path w="7315200" h="3019183">
                <a:moveTo>
                  <a:pt x="0" y="0"/>
                </a:moveTo>
                <a:lnTo>
                  <a:pt x="7315200" y="0"/>
                </a:lnTo>
                <a:lnTo>
                  <a:pt x="7315200" y="3019182"/>
                </a:lnTo>
                <a:lnTo>
                  <a:pt x="0" y="30191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2670232" y="1188617"/>
            <a:ext cx="12947535" cy="7909767"/>
          </a:xfrm>
          <a:custGeom>
            <a:avLst/>
            <a:gdLst/>
            <a:ahLst/>
            <a:cxnLst/>
            <a:rect l="l" t="t" r="r" b="b"/>
            <a:pathLst>
              <a:path w="12947535" h="7909767">
                <a:moveTo>
                  <a:pt x="0" y="0"/>
                </a:moveTo>
                <a:lnTo>
                  <a:pt x="12947536" y="0"/>
                </a:lnTo>
                <a:lnTo>
                  <a:pt x="12947536" y="7909766"/>
                </a:lnTo>
                <a:lnTo>
                  <a:pt x="0" y="79097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4504961" y="1028700"/>
            <a:ext cx="959638" cy="1051397"/>
          </a:xfrm>
          <a:custGeom>
            <a:avLst/>
            <a:gdLst/>
            <a:ahLst/>
            <a:cxnLst/>
            <a:rect l="l" t="t" r="r" b="b"/>
            <a:pathLst>
              <a:path w="959638" h="1051397">
                <a:moveTo>
                  <a:pt x="0" y="0"/>
                </a:moveTo>
                <a:lnTo>
                  <a:pt x="959638" y="0"/>
                </a:lnTo>
                <a:lnTo>
                  <a:pt x="959638" y="1051397"/>
                </a:lnTo>
                <a:lnTo>
                  <a:pt x="0" y="1051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2169914" y="2458480"/>
            <a:ext cx="13294685" cy="1581156"/>
          </a:xfrm>
          <a:prstGeom prst="rect">
            <a:avLst/>
          </a:prstGeom>
        </p:spPr>
        <p:txBody>
          <a:bodyPr lIns="0" tIns="0" rIns="0" bIns="0" rtlCol="0" anchor="t">
            <a:spAutoFit/>
          </a:bodyPr>
          <a:lstStyle/>
          <a:p>
            <a:pPr algn="ctr">
              <a:lnSpc>
                <a:spcPts val="11699"/>
              </a:lnSpc>
              <a:spcBef>
                <a:spcPct val="0"/>
              </a:spcBef>
            </a:pPr>
            <a:r>
              <a:rPr lang="en-US" sz="8999">
                <a:solidFill>
                  <a:srgbClr val="000000"/>
                </a:solidFill>
                <a:ea typeface="Codec Pro"/>
              </a:rPr>
              <a:t>心得</a:t>
            </a:r>
          </a:p>
        </p:txBody>
      </p:sp>
      <p:sp>
        <p:nvSpPr>
          <p:cNvPr id="11" name="TextBox 11"/>
          <p:cNvSpPr txBox="1"/>
          <p:nvPr/>
        </p:nvSpPr>
        <p:spPr>
          <a:xfrm>
            <a:off x="4066511" y="3864292"/>
            <a:ext cx="10438449" cy="3225165"/>
          </a:xfrm>
          <a:prstGeom prst="rect">
            <a:avLst/>
          </a:prstGeom>
        </p:spPr>
        <p:txBody>
          <a:bodyPr lIns="0" tIns="0" rIns="0" bIns="0" rtlCol="0" anchor="t">
            <a:spAutoFit/>
          </a:bodyPr>
          <a:lstStyle/>
          <a:p>
            <a:pPr algn="just">
              <a:lnSpc>
                <a:spcPts val="6240"/>
              </a:lnSpc>
              <a:spcBef>
                <a:spcPct val="0"/>
              </a:spcBef>
            </a:pPr>
            <a:r>
              <a:rPr lang="en-US" sz="4800">
                <a:solidFill>
                  <a:srgbClr val="000000"/>
                </a:solidFill>
                <a:ea typeface="Codec Pro"/>
              </a:rPr>
              <a:t>剛開始做覺得很難做又很花時間，但是熟練後就會很好做也不會花太多時間，而且做出來也很好看，心裡也會有很大的成就感！</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rot="2506797">
            <a:off x="11623810" y="-764701"/>
            <a:ext cx="8324033" cy="12682045"/>
          </a:xfrm>
          <a:custGeom>
            <a:avLst/>
            <a:gdLst/>
            <a:ahLst/>
            <a:cxnLst/>
            <a:rect l="l" t="t" r="r" b="b"/>
            <a:pathLst>
              <a:path w="8324033" h="12682045">
                <a:moveTo>
                  <a:pt x="0" y="0"/>
                </a:moveTo>
                <a:lnTo>
                  <a:pt x="8324033" y="0"/>
                </a:lnTo>
                <a:lnTo>
                  <a:pt x="8324033" y="12682045"/>
                </a:lnTo>
                <a:lnTo>
                  <a:pt x="0" y="126820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891820" y="-886310"/>
            <a:ext cx="5622789" cy="5285422"/>
          </a:xfrm>
          <a:custGeom>
            <a:avLst/>
            <a:gdLst/>
            <a:ahLst/>
            <a:cxnLst/>
            <a:rect l="l" t="t" r="r" b="b"/>
            <a:pathLst>
              <a:path w="5622789" h="5285422">
                <a:moveTo>
                  <a:pt x="0" y="0"/>
                </a:moveTo>
                <a:lnTo>
                  <a:pt x="5622789" y="0"/>
                </a:lnTo>
                <a:lnTo>
                  <a:pt x="5622789" y="5285422"/>
                </a:lnTo>
                <a:lnTo>
                  <a:pt x="0" y="5285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487686" y="7434097"/>
            <a:ext cx="7315200" cy="3019183"/>
          </a:xfrm>
          <a:custGeom>
            <a:avLst/>
            <a:gdLst/>
            <a:ahLst/>
            <a:cxnLst/>
            <a:rect l="l" t="t" r="r" b="b"/>
            <a:pathLst>
              <a:path w="7315200" h="3019183">
                <a:moveTo>
                  <a:pt x="0" y="0"/>
                </a:moveTo>
                <a:lnTo>
                  <a:pt x="7315200" y="0"/>
                </a:lnTo>
                <a:lnTo>
                  <a:pt x="7315200" y="3019182"/>
                </a:lnTo>
                <a:lnTo>
                  <a:pt x="0" y="3019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3174">
            <a:off x="-1179683" y="-4154405"/>
            <a:ext cx="6699194" cy="11064735"/>
          </a:xfrm>
          <a:custGeom>
            <a:avLst/>
            <a:gdLst/>
            <a:ahLst/>
            <a:cxnLst/>
            <a:rect l="l" t="t" r="r" b="b"/>
            <a:pathLst>
              <a:path w="6699194" h="11064735">
                <a:moveTo>
                  <a:pt x="0" y="0"/>
                </a:moveTo>
                <a:lnTo>
                  <a:pt x="6699194" y="0"/>
                </a:lnTo>
                <a:lnTo>
                  <a:pt x="6699194" y="11064735"/>
                </a:lnTo>
                <a:lnTo>
                  <a:pt x="0" y="11064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3008855" y="9696838"/>
            <a:ext cx="903979" cy="990415"/>
          </a:xfrm>
          <a:custGeom>
            <a:avLst/>
            <a:gdLst/>
            <a:ahLst/>
            <a:cxnLst/>
            <a:rect l="l" t="t" r="r" b="b"/>
            <a:pathLst>
              <a:path w="903979" h="990415">
                <a:moveTo>
                  <a:pt x="0" y="0"/>
                </a:moveTo>
                <a:lnTo>
                  <a:pt x="903979" y="0"/>
                </a:lnTo>
                <a:lnTo>
                  <a:pt x="903979" y="990415"/>
                </a:lnTo>
                <a:lnTo>
                  <a:pt x="0" y="9904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27679" y="7349088"/>
            <a:ext cx="903979" cy="990415"/>
          </a:xfrm>
          <a:custGeom>
            <a:avLst/>
            <a:gdLst/>
            <a:ahLst/>
            <a:cxnLst/>
            <a:rect l="l" t="t" r="r" b="b"/>
            <a:pathLst>
              <a:path w="903979" h="990415">
                <a:moveTo>
                  <a:pt x="0" y="0"/>
                </a:moveTo>
                <a:lnTo>
                  <a:pt x="903979" y="0"/>
                </a:lnTo>
                <a:lnTo>
                  <a:pt x="903979" y="990416"/>
                </a:lnTo>
                <a:lnTo>
                  <a:pt x="0" y="9904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84510">
            <a:off x="2648911" y="1227493"/>
            <a:ext cx="13136915" cy="8240429"/>
          </a:xfrm>
          <a:custGeom>
            <a:avLst/>
            <a:gdLst/>
            <a:ahLst/>
            <a:cxnLst/>
            <a:rect l="l" t="t" r="r" b="b"/>
            <a:pathLst>
              <a:path w="13136915" h="8240429">
                <a:moveTo>
                  <a:pt x="0" y="0"/>
                </a:moveTo>
                <a:lnTo>
                  <a:pt x="13136915" y="0"/>
                </a:lnTo>
                <a:lnTo>
                  <a:pt x="13136915" y="8240429"/>
                </a:lnTo>
                <a:lnTo>
                  <a:pt x="0" y="82404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7247483" y="3603362"/>
            <a:ext cx="3326864" cy="995680"/>
          </a:xfrm>
          <a:prstGeom prst="rect">
            <a:avLst/>
          </a:prstGeom>
        </p:spPr>
        <p:txBody>
          <a:bodyPr lIns="0" tIns="0" rIns="0" bIns="0" rtlCol="0" anchor="t">
            <a:spAutoFit/>
          </a:bodyPr>
          <a:lstStyle/>
          <a:p>
            <a:pPr algn="ctr">
              <a:lnSpc>
                <a:spcPts val="7279"/>
              </a:lnSpc>
              <a:spcBef>
                <a:spcPct val="0"/>
              </a:spcBef>
            </a:pPr>
            <a:r>
              <a:rPr lang="en-US" sz="5599">
                <a:solidFill>
                  <a:srgbClr val="000000"/>
                </a:solidFill>
                <a:ea typeface="Codec Pro"/>
              </a:rPr>
              <a:t>參考資料</a:t>
            </a:r>
          </a:p>
        </p:txBody>
      </p:sp>
      <p:sp>
        <p:nvSpPr>
          <p:cNvPr id="11" name="TextBox 11"/>
          <p:cNvSpPr txBox="1"/>
          <p:nvPr/>
        </p:nvSpPr>
        <p:spPr>
          <a:xfrm>
            <a:off x="4845493" y="4494268"/>
            <a:ext cx="7524552" cy="853440"/>
          </a:xfrm>
          <a:prstGeom prst="rect">
            <a:avLst/>
          </a:prstGeom>
        </p:spPr>
        <p:txBody>
          <a:bodyPr lIns="0" tIns="0" rIns="0" bIns="0" rtlCol="0" anchor="t">
            <a:spAutoFit/>
          </a:bodyPr>
          <a:lstStyle/>
          <a:p>
            <a:pPr marL="1036320" lvl="1" indent="-518160" algn="ctr">
              <a:lnSpc>
                <a:spcPts val="6240"/>
              </a:lnSpc>
              <a:buFont typeface="Arial"/>
              <a:buChar char="•"/>
            </a:pPr>
            <a:r>
              <a:rPr lang="en-US" sz="4800">
                <a:solidFill>
                  <a:srgbClr val="000000"/>
                </a:solidFill>
                <a:ea typeface="Codec Pro"/>
              </a:rPr>
              <a:t>再生環保手做–鋁箔包帽</a:t>
            </a:r>
          </a:p>
        </p:txBody>
      </p:sp>
      <p:sp>
        <p:nvSpPr>
          <p:cNvPr id="12" name="TextBox 12"/>
          <p:cNvSpPr txBox="1"/>
          <p:nvPr/>
        </p:nvSpPr>
        <p:spPr>
          <a:xfrm>
            <a:off x="4845493" y="5245024"/>
            <a:ext cx="8743752" cy="853440"/>
          </a:xfrm>
          <a:prstGeom prst="rect">
            <a:avLst/>
          </a:prstGeom>
        </p:spPr>
        <p:txBody>
          <a:bodyPr lIns="0" tIns="0" rIns="0" bIns="0" rtlCol="0" anchor="t">
            <a:spAutoFit/>
          </a:bodyPr>
          <a:lstStyle/>
          <a:p>
            <a:pPr marL="1036320" lvl="1" indent="-518160" algn="ctr">
              <a:lnSpc>
                <a:spcPts val="6240"/>
              </a:lnSpc>
              <a:buFont typeface="Arial"/>
              <a:buChar char="•"/>
            </a:pPr>
            <a:r>
              <a:rPr lang="en-US" sz="4800">
                <a:solidFill>
                  <a:srgbClr val="000000"/>
                </a:solidFill>
                <a:ea typeface="Codec Pro"/>
              </a:rPr>
              <a:t>鋁箔包製作帽子的步驟–影片</a:t>
            </a:r>
          </a:p>
        </p:txBody>
      </p:sp>
      <p:sp>
        <p:nvSpPr>
          <p:cNvPr id="13" name="TextBox 13"/>
          <p:cNvSpPr txBox="1"/>
          <p:nvPr/>
        </p:nvSpPr>
        <p:spPr>
          <a:xfrm>
            <a:off x="4845493" y="5995781"/>
            <a:ext cx="8130844" cy="853440"/>
          </a:xfrm>
          <a:prstGeom prst="rect">
            <a:avLst/>
          </a:prstGeom>
        </p:spPr>
        <p:txBody>
          <a:bodyPr lIns="0" tIns="0" rIns="0" bIns="0" rtlCol="0" anchor="t">
            <a:spAutoFit/>
          </a:bodyPr>
          <a:lstStyle/>
          <a:p>
            <a:pPr marL="1036320" lvl="1" indent="-518160">
              <a:lnSpc>
                <a:spcPts val="6240"/>
              </a:lnSpc>
              <a:buFont typeface="Arial"/>
              <a:buChar char="•"/>
            </a:pPr>
            <a:r>
              <a:rPr lang="en-US" sz="4800">
                <a:solidFill>
                  <a:srgbClr val="000000"/>
                </a:solidFill>
                <a:ea typeface="Codec Pro"/>
              </a:rPr>
              <a:t>環保創意DIY–創意環保帽</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rot="2506797">
            <a:off x="11623810" y="-764701"/>
            <a:ext cx="8324033" cy="12682045"/>
          </a:xfrm>
          <a:custGeom>
            <a:avLst/>
            <a:gdLst/>
            <a:ahLst/>
            <a:cxnLst/>
            <a:rect l="l" t="t" r="r" b="b"/>
            <a:pathLst>
              <a:path w="8324033" h="12682045">
                <a:moveTo>
                  <a:pt x="0" y="0"/>
                </a:moveTo>
                <a:lnTo>
                  <a:pt x="8324033" y="0"/>
                </a:lnTo>
                <a:lnTo>
                  <a:pt x="8324033" y="12682045"/>
                </a:lnTo>
                <a:lnTo>
                  <a:pt x="0" y="126820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891820" y="-886310"/>
            <a:ext cx="5622789" cy="5285422"/>
          </a:xfrm>
          <a:custGeom>
            <a:avLst/>
            <a:gdLst/>
            <a:ahLst/>
            <a:cxnLst/>
            <a:rect l="l" t="t" r="r" b="b"/>
            <a:pathLst>
              <a:path w="5622789" h="5285422">
                <a:moveTo>
                  <a:pt x="0" y="0"/>
                </a:moveTo>
                <a:lnTo>
                  <a:pt x="5622789" y="0"/>
                </a:lnTo>
                <a:lnTo>
                  <a:pt x="5622789" y="5285422"/>
                </a:lnTo>
                <a:lnTo>
                  <a:pt x="0" y="5285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487686" y="7434097"/>
            <a:ext cx="7315200" cy="3019183"/>
          </a:xfrm>
          <a:custGeom>
            <a:avLst/>
            <a:gdLst/>
            <a:ahLst/>
            <a:cxnLst/>
            <a:rect l="l" t="t" r="r" b="b"/>
            <a:pathLst>
              <a:path w="7315200" h="3019183">
                <a:moveTo>
                  <a:pt x="0" y="0"/>
                </a:moveTo>
                <a:lnTo>
                  <a:pt x="7315200" y="0"/>
                </a:lnTo>
                <a:lnTo>
                  <a:pt x="7315200" y="3019182"/>
                </a:lnTo>
                <a:lnTo>
                  <a:pt x="0" y="3019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3174">
            <a:off x="-1179683" y="-4154405"/>
            <a:ext cx="6699194" cy="11064735"/>
          </a:xfrm>
          <a:custGeom>
            <a:avLst/>
            <a:gdLst/>
            <a:ahLst/>
            <a:cxnLst/>
            <a:rect l="l" t="t" r="r" b="b"/>
            <a:pathLst>
              <a:path w="6699194" h="11064735">
                <a:moveTo>
                  <a:pt x="0" y="0"/>
                </a:moveTo>
                <a:lnTo>
                  <a:pt x="6699194" y="0"/>
                </a:lnTo>
                <a:lnTo>
                  <a:pt x="6699194" y="11064735"/>
                </a:lnTo>
                <a:lnTo>
                  <a:pt x="0" y="11064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3008855" y="9696838"/>
            <a:ext cx="903979" cy="990415"/>
          </a:xfrm>
          <a:custGeom>
            <a:avLst/>
            <a:gdLst/>
            <a:ahLst/>
            <a:cxnLst/>
            <a:rect l="l" t="t" r="r" b="b"/>
            <a:pathLst>
              <a:path w="903979" h="990415">
                <a:moveTo>
                  <a:pt x="0" y="0"/>
                </a:moveTo>
                <a:lnTo>
                  <a:pt x="903979" y="0"/>
                </a:lnTo>
                <a:lnTo>
                  <a:pt x="903979" y="990415"/>
                </a:lnTo>
                <a:lnTo>
                  <a:pt x="0" y="9904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27679" y="7349088"/>
            <a:ext cx="903979" cy="990415"/>
          </a:xfrm>
          <a:custGeom>
            <a:avLst/>
            <a:gdLst/>
            <a:ahLst/>
            <a:cxnLst/>
            <a:rect l="l" t="t" r="r" b="b"/>
            <a:pathLst>
              <a:path w="903979" h="990415">
                <a:moveTo>
                  <a:pt x="0" y="0"/>
                </a:moveTo>
                <a:lnTo>
                  <a:pt x="903979" y="0"/>
                </a:lnTo>
                <a:lnTo>
                  <a:pt x="903979" y="990416"/>
                </a:lnTo>
                <a:lnTo>
                  <a:pt x="0" y="9904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100052">
            <a:off x="3324163" y="1927750"/>
            <a:ext cx="11870217" cy="6431499"/>
          </a:xfrm>
          <a:custGeom>
            <a:avLst/>
            <a:gdLst/>
            <a:ahLst/>
            <a:cxnLst/>
            <a:rect l="l" t="t" r="r" b="b"/>
            <a:pathLst>
              <a:path w="11870217" h="6431499">
                <a:moveTo>
                  <a:pt x="0" y="0"/>
                </a:moveTo>
                <a:lnTo>
                  <a:pt x="11870217" y="0"/>
                </a:lnTo>
                <a:lnTo>
                  <a:pt x="11870217" y="6431500"/>
                </a:lnTo>
                <a:lnTo>
                  <a:pt x="0" y="64315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100404">
            <a:off x="7966952" y="1411845"/>
            <a:ext cx="2354912" cy="2354912"/>
          </a:xfrm>
          <a:custGeom>
            <a:avLst/>
            <a:gdLst/>
            <a:ahLst/>
            <a:cxnLst/>
            <a:rect l="l" t="t" r="r" b="b"/>
            <a:pathLst>
              <a:path w="2354912" h="2354912">
                <a:moveTo>
                  <a:pt x="0" y="0"/>
                </a:moveTo>
                <a:lnTo>
                  <a:pt x="2354912" y="0"/>
                </a:lnTo>
                <a:lnTo>
                  <a:pt x="2354912" y="2354912"/>
                </a:lnTo>
                <a:lnTo>
                  <a:pt x="0" y="23549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TextBox 11"/>
          <p:cNvSpPr txBox="1"/>
          <p:nvPr/>
        </p:nvSpPr>
        <p:spPr>
          <a:xfrm rot="-104645">
            <a:off x="7516762" y="4660512"/>
            <a:ext cx="4291602" cy="1010533"/>
          </a:xfrm>
          <a:prstGeom prst="rect">
            <a:avLst/>
          </a:prstGeom>
        </p:spPr>
        <p:txBody>
          <a:bodyPr wrap="square" lIns="0" tIns="0" rIns="0" bIns="0" rtlCol="0" anchor="t">
            <a:spAutoFit/>
          </a:bodyPr>
          <a:lstStyle/>
          <a:p>
            <a:pPr algn="ctr">
              <a:lnSpc>
                <a:spcPts val="8319"/>
              </a:lnSpc>
              <a:spcBef>
                <a:spcPct val="0"/>
              </a:spcBef>
            </a:pPr>
            <a:r>
              <a:rPr lang="en-US" sz="6399" dirty="0" err="1">
                <a:solidFill>
                  <a:srgbClr val="000000"/>
                </a:solidFill>
                <a:ea typeface="Codec Pro"/>
              </a:rPr>
              <a:t>報告結束</a:t>
            </a:r>
            <a:endParaRPr lang="en-US" sz="6399" dirty="0">
              <a:solidFill>
                <a:srgbClr val="000000"/>
              </a:solidFill>
              <a:ea typeface="Codec Pro"/>
            </a:endParaRPr>
          </a:p>
        </p:txBody>
      </p:sp>
      <p:sp>
        <p:nvSpPr>
          <p:cNvPr id="12" name="TextBox 12"/>
          <p:cNvSpPr txBox="1"/>
          <p:nvPr/>
        </p:nvSpPr>
        <p:spPr>
          <a:xfrm rot="-103219">
            <a:off x="6787415" y="5524801"/>
            <a:ext cx="5862163" cy="839397"/>
          </a:xfrm>
          <a:prstGeom prst="rect">
            <a:avLst/>
          </a:prstGeom>
        </p:spPr>
        <p:txBody>
          <a:bodyPr wrap="square" lIns="0" tIns="0" rIns="0" bIns="0" rtlCol="0" anchor="t">
            <a:spAutoFit/>
          </a:bodyPr>
          <a:lstStyle/>
          <a:p>
            <a:pPr algn="ctr">
              <a:lnSpc>
                <a:spcPts val="6889"/>
              </a:lnSpc>
              <a:spcBef>
                <a:spcPct val="0"/>
              </a:spcBef>
            </a:pPr>
            <a:r>
              <a:rPr lang="en-US" sz="5299" dirty="0" err="1">
                <a:solidFill>
                  <a:srgbClr val="000000"/>
                </a:solidFill>
                <a:ea typeface="Codec Pro"/>
              </a:rPr>
              <a:t>謝謝大家的聆聽</a:t>
            </a:r>
            <a:endParaRPr lang="en-US" sz="5299" dirty="0">
              <a:solidFill>
                <a:srgbClr val="000000"/>
              </a:solidFill>
              <a:ea typeface="Codec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rot="-370661">
            <a:off x="2098698" y="-1184935"/>
            <a:ext cx="6940305" cy="13830318"/>
          </a:xfrm>
          <a:custGeom>
            <a:avLst/>
            <a:gdLst/>
            <a:ahLst/>
            <a:cxnLst/>
            <a:rect l="l" t="t" r="r" b="b"/>
            <a:pathLst>
              <a:path w="6940305" h="13830318">
                <a:moveTo>
                  <a:pt x="0" y="0"/>
                </a:moveTo>
                <a:lnTo>
                  <a:pt x="6940305" y="0"/>
                </a:lnTo>
                <a:lnTo>
                  <a:pt x="6940305" y="13830318"/>
                </a:lnTo>
                <a:lnTo>
                  <a:pt x="0" y="13830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58818" y="6342787"/>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0534701" y="0"/>
            <a:ext cx="5849746" cy="1794398"/>
            <a:chOff x="0" y="0"/>
            <a:chExt cx="7799662" cy="2392530"/>
          </a:xfrm>
        </p:grpSpPr>
        <p:sp>
          <p:nvSpPr>
            <p:cNvPr id="6" name="Freeform 6"/>
            <p:cNvSpPr/>
            <p:nvPr/>
          </p:nvSpPr>
          <p:spPr>
            <a:xfrm>
              <a:off x="0" y="0"/>
              <a:ext cx="2198137" cy="2392530"/>
            </a:xfrm>
            <a:custGeom>
              <a:avLst/>
              <a:gdLst/>
              <a:ahLst/>
              <a:cxnLst/>
              <a:rect l="l" t="t" r="r" b="b"/>
              <a:pathLst>
                <a:path w="2198137" h="2392530">
                  <a:moveTo>
                    <a:pt x="0" y="0"/>
                  </a:moveTo>
                  <a:lnTo>
                    <a:pt x="2198137" y="0"/>
                  </a:lnTo>
                  <a:lnTo>
                    <a:pt x="2198137" y="2392530"/>
                  </a:lnTo>
                  <a:lnTo>
                    <a:pt x="0" y="2392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652090" y="650165"/>
              <a:ext cx="1199780" cy="1092200"/>
            </a:xfrm>
            <a:prstGeom prst="rect">
              <a:avLst/>
            </a:prstGeom>
          </p:spPr>
          <p:txBody>
            <a:bodyPr lIns="0" tIns="0" rIns="0" bIns="0" rtlCol="0" anchor="t">
              <a:spAutoFit/>
            </a:bodyPr>
            <a:lstStyle/>
            <a:p>
              <a:pPr marL="0" lvl="0" indent="0" algn="ctr">
                <a:lnSpc>
                  <a:spcPts val="6480"/>
                </a:lnSpc>
                <a:spcBef>
                  <a:spcPct val="0"/>
                </a:spcBef>
              </a:pPr>
              <a:r>
                <a:rPr lang="en-US" sz="5400">
                  <a:solidFill>
                    <a:srgbClr val="FFFFFF"/>
                  </a:solidFill>
                  <a:latin typeface="Dreaming Outloud Sans"/>
                </a:rPr>
                <a:t>01</a:t>
              </a:r>
            </a:p>
          </p:txBody>
        </p:sp>
        <p:sp>
          <p:nvSpPr>
            <p:cNvPr id="8" name="TextBox 8"/>
            <p:cNvSpPr txBox="1"/>
            <p:nvPr/>
          </p:nvSpPr>
          <p:spPr>
            <a:xfrm>
              <a:off x="3169635" y="663432"/>
              <a:ext cx="4630027" cy="1096645"/>
            </a:xfrm>
            <a:prstGeom prst="rect">
              <a:avLst/>
            </a:prstGeom>
          </p:spPr>
          <p:txBody>
            <a:bodyPr lIns="0" tIns="0" rIns="0" bIns="0" rtlCol="0" anchor="t">
              <a:spAutoFit/>
            </a:bodyPr>
            <a:lstStyle/>
            <a:p>
              <a:pPr>
                <a:lnSpc>
                  <a:spcPts val="6240"/>
                </a:lnSpc>
                <a:spcBef>
                  <a:spcPct val="0"/>
                </a:spcBef>
              </a:pPr>
              <a:r>
                <a:rPr lang="en-US" sz="4800">
                  <a:solidFill>
                    <a:srgbClr val="000000"/>
                  </a:solidFill>
                  <a:ea typeface="Codec Pro"/>
                </a:rPr>
                <a:t>動機</a:t>
              </a:r>
            </a:p>
          </p:txBody>
        </p:sp>
      </p:grpSp>
      <p:grpSp>
        <p:nvGrpSpPr>
          <p:cNvPr id="9" name="Group 9"/>
          <p:cNvGrpSpPr/>
          <p:nvPr/>
        </p:nvGrpSpPr>
        <p:grpSpPr>
          <a:xfrm>
            <a:off x="10534701" y="5006306"/>
            <a:ext cx="5849746" cy="1794398"/>
            <a:chOff x="0" y="0"/>
            <a:chExt cx="7799662" cy="2392530"/>
          </a:xfrm>
        </p:grpSpPr>
        <p:sp>
          <p:nvSpPr>
            <p:cNvPr id="10" name="Freeform 10"/>
            <p:cNvSpPr/>
            <p:nvPr/>
          </p:nvSpPr>
          <p:spPr>
            <a:xfrm>
              <a:off x="0" y="0"/>
              <a:ext cx="2198137" cy="2392530"/>
            </a:xfrm>
            <a:custGeom>
              <a:avLst/>
              <a:gdLst/>
              <a:ahLst/>
              <a:cxnLst/>
              <a:rect l="l" t="t" r="r" b="b"/>
              <a:pathLst>
                <a:path w="2198137" h="2392530">
                  <a:moveTo>
                    <a:pt x="0" y="0"/>
                  </a:moveTo>
                  <a:lnTo>
                    <a:pt x="2198137" y="0"/>
                  </a:lnTo>
                  <a:lnTo>
                    <a:pt x="2198137" y="2392530"/>
                  </a:lnTo>
                  <a:lnTo>
                    <a:pt x="0" y="2392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652090" y="650165"/>
              <a:ext cx="1199780" cy="1092200"/>
            </a:xfrm>
            <a:prstGeom prst="rect">
              <a:avLst/>
            </a:prstGeom>
          </p:spPr>
          <p:txBody>
            <a:bodyPr lIns="0" tIns="0" rIns="0" bIns="0" rtlCol="0" anchor="t">
              <a:spAutoFit/>
            </a:bodyPr>
            <a:lstStyle/>
            <a:p>
              <a:pPr marL="0" lvl="0" indent="0" algn="ctr">
                <a:lnSpc>
                  <a:spcPts val="6480"/>
                </a:lnSpc>
                <a:spcBef>
                  <a:spcPct val="0"/>
                </a:spcBef>
              </a:pPr>
              <a:r>
                <a:rPr lang="en-US" sz="5400">
                  <a:solidFill>
                    <a:srgbClr val="FFFFFF"/>
                  </a:solidFill>
                  <a:latin typeface="Dreaming Outloud Sans"/>
                </a:rPr>
                <a:t>04</a:t>
              </a:r>
            </a:p>
          </p:txBody>
        </p:sp>
        <p:sp>
          <p:nvSpPr>
            <p:cNvPr id="12" name="TextBox 12"/>
            <p:cNvSpPr txBox="1"/>
            <p:nvPr/>
          </p:nvSpPr>
          <p:spPr>
            <a:xfrm>
              <a:off x="3169635" y="642713"/>
              <a:ext cx="4630027" cy="1096645"/>
            </a:xfrm>
            <a:prstGeom prst="rect">
              <a:avLst/>
            </a:prstGeom>
          </p:spPr>
          <p:txBody>
            <a:bodyPr lIns="0" tIns="0" rIns="0" bIns="0" rtlCol="0" anchor="t">
              <a:spAutoFit/>
            </a:bodyPr>
            <a:lstStyle/>
            <a:p>
              <a:pPr>
                <a:lnSpc>
                  <a:spcPts val="6240"/>
                </a:lnSpc>
                <a:spcBef>
                  <a:spcPct val="0"/>
                </a:spcBef>
              </a:pPr>
              <a:r>
                <a:rPr lang="en-US" sz="4800">
                  <a:solidFill>
                    <a:srgbClr val="000000"/>
                  </a:solidFill>
                  <a:ea typeface="Codec Pro"/>
                </a:rPr>
                <a:t>成果展現</a:t>
              </a:r>
            </a:p>
          </p:txBody>
        </p:sp>
      </p:grpSp>
      <p:grpSp>
        <p:nvGrpSpPr>
          <p:cNvPr id="13" name="Group 13"/>
          <p:cNvGrpSpPr/>
          <p:nvPr/>
        </p:nvGrpSpPr>
        <p:grpSpPr>
          <a:xfrm>
            <a:off x="10534701" y="6760538"/>
            <a:ext cx="1648603" cy="1794398"/>
            <a:chOff x="0" y="0"/>
            <a:chExt cx="2198137" cy="2392530"/>
          </a:xfrm>
        </p:grpSpPr>
        <p:sp>
          <p:nvSpPr>
            <p:cNvPr id="14" name="Freeform 14"/>
            <p:cNvSpPr/>
            <p:nvPr/>
          </p:nvSpPr>
          <p:spPr>
            <a:xfrm>
              <a:off x="0" y="0"/>
              <a:ext cx="2198137" cy="2392530"/>
            </a:xfrm>
            <a:custGeom>
              <a:avLst/>
              <a:gdLst/>
              <a:ahLst/>
              <a:cxnLst/>
              <a:rect l="l" t="t" r="r" b="b"/>
              <a:pathLst>
                <a:path w="2198137" h="2392530">
                  <a:moveTo>
                    <a:pt x="0" y="0"/>
                  </a:moveTo>
                  <a:lnTo>
                    <a:pt x="2198137" y="0"/>
                  </a:lnTo>
                  <a:lnTo>
                    <a:pt x="2198137" y="2392530"/>
                  </a:lnTo>
                  <a:lnTo>
                    <a:pt x="0" y="2392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652090" y="617795"/>
              <a:ext cx="1199780" cy="1092200"/>
            </a:xfrm>
            <a:prstGeom prst="rect">
              <a:avLst/>
            </a:prstGeom>
          </p:spPr>
          <p:txBody>
            <a:bodyPr lIns="0" tIns="0" rIns="0" bIns="0" rtlCol="0" anchor="t">
              <a:spAutoFit/>
            </a:bodyPr>
            <a:lstStyle/>
            <a:p>
              <a:pPr marL="0" lvl="0" indent="0" algn="ctr">
                <a:lnSpc>
                  <a:spcPts val="6480"/>
                </a:lnSpc>
                <a:spcBef>
                  <a:spcPct val="0"/>
                </a:spcBef>
              </a:pPr>
              <a:r>
                <a:rPr lang="en-US" sz="5400">
                  <a:solidFill>
                    <a:srgbClr val="FFFFFF"/>
                  </a:solidFill>
                  <a:latin typeface="Dreaming Outloud Sans"/>
                </a:rPr>
                <a:t>05</a:t>
              </a:r>
            </a:p>
          </p:txBody>
        </p:sp>
      </p:grpSp>
      <p:sp>
        <p:nvSpPr>
          <p:cNvPr id="16" name="Freeform 16"/>
          <p:cNvSpPr/>
          <p:nvPr/>
        </p:nvSpPr>
        <p:spPr>
          <a:xfrm>
            <a:off x="436229" y="5143500"/>
            <a:ext cx="693677" cy="760005"/>
          </a:xfrm>
          <a:custGeom>
            <a:avLst/>
            <a:gdLst/>
            <a:ahLst/>
            <a:cxnLst/>
            <a:rect l="l" t="t" r="r" b="b"/>
            <a:pathLst>
              <a:path w="693677" h="760005">
                <a:moveTo>
                  <a:pt x="0" y="0"/>
                </a:moveTo>
                <a:lnTo>
                  <a:pt x="693676" y="0"/>
                </a:lnTo>
                <a:lnTo>
                  <a:pt x="693676" y="760005"/>
                </a:lnTo>
                <a:lnTo>
                  <a:pt x="0" y="7600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8624799" y="648698"/>
            <a:ext cx="845440" cy="926279"/>
          </a:xfrm>
          <a:custGeom>
            <a:avLst/>
            <a:gdLst/>
            <a:ahLst/>
            <a:cxnLst/>
            <a:rect l="l" t="t" r="r" b="b"/>
            <a:pathLst>
              <a:path w="845440" h="926279">
                <a:moveTo>
                  <a:pt x="0" y="0"/>
                </a:moveTo>
                <a:lnTo>
                  <a:pt x="845440" y="0"/>
                </a:lnTo>
                <a:lnTo>
                  <a:pt x="845440" y="926278"/>
                </a:lnTo>
                <a:lnTo>
                  <a:pt x="0" y="926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7448909" y="7446165"/>
            <a:ext cx="1114282" cy="1220826"/>
          </a:xfrm>
          <a:custGeom>
            <a:avLst/>
            <a:gdLst/>
            <a:ahLst/>
            <a:cxnLst/>
            <a:rect l="l" t="t" r="r" b="b"/>
            <a:pathLst>
              <a:path w="1114282" h="1220826">
                <a:moveTo>
                  <a:pt x="0" y="0"/>
                </a:moveTo>
                <a:lnTo>
                  <a:pt x="1114282" y="0"/>
                </a:lnTo>
                <a:lnTo>
                  <a:pt x="1114282" y="1220826"/>
                </a:lnTo>
                <a:lnTo>
                  <a:pt x="0" y="12208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rot="-4768867">
            <a:off x="16316036" y="-2249054"/>
            <a:ext cx="2827990" cy="4114800"/>
          </a:xfrm>
          <a:custGeom>
            <a:avLst/>
            <a:gdLst/>
            <a:ahLst/>
            <a:cxnLst/>
            <a:rect l="l" t="t" r="r" b="b"/>
            <a:pathLst>
              <a:path w="2827990" h="4114800">
                <a:moveTo>
                  <a:pt x="0" y="0"/>
                </a:moveTo>
                <a:lnTo>
                  <a:pt x="2827990" y="0"/>
                </a:lnTo>
                <a:lnTo>
                  <a:pt x="282799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rot="-334274">
            <a:off x="2462571" y="4810220"/>
            <a:ext cx="5839657" cy="1328420"/>
          </a:xfrm>
          <a:prstGeom prst="rect">
            <a:avLst/>
          </a:prstGeom>
        </p:spPr>
        <p:txBody>
          <a:bodyPr lIns="0" tIns="0" rIns="0" bIns="0" rtlCol="0" anchor="t">
            <a:spAutoFit/>
          </a:bodyPr>
          <a:lstStyle/>
          <a:p>
            <a:pPr marL="0" lvl="0" indent="0" algn="ctr">
              <a:lnSpc>
                <a:spcPts val="10539"/>
              </a:lnSpc>
            </a:pPr>
            <a:r>
              <a:rPr lang="en-US" sz="8499">
                <a:solidFill>
                  <a:srgbClr val="000000"/>
                </a:solidFill>
                <a:ea typeface="Dreaming Outloud Sans"/>
              </a:rPr>
              <a:t>目錄</a:t>
            </a:r>
          </a:p>
        </p:txBody>
      </p:sp>
      <p:grpSp>
        <p:nvGrpSpPr>
          <p:cNvPr id="21" name="Group 21"/>
          <p:cNvGrpSpPr/>
          <p:nvPr/>
        </p:nvGrpSpPr>
        <p:grpSpPr>
          <a:xfrm>
            <a:off x="10534701" y="1653663"/>
            <a:ext cx="5849746" cy="1794398"/>
            <a:chOff x="0" y="0"/>
            <a:chExt cx="7799662" cy="2392530"/>
          </a:xfrm>
        </p:grpSpPr>
        <p:sp>
          <p:nvSpPr>
            <p:cNvPr id="22" name="Freeform 22"/>
            <p:cNvSpPr/>
            <p:nvPr/>
          </p:nvSpPr>
          <p:spPr>
            <a:xfrm>
              <a:off x="0" y="0"/>
              <a:ext cx="2198137" cy="2392530"/>
            </a:xfrm>
            <a:custGeom>
              <a:avLst/>
              <a:gdLst/>
              <a:ahLst/>
              <a:cxnLst/>
              <a:rect l="l" t="t" r="r" b="b"/>
              <a:pathLst>
                <a:path w="2198137" h="2392530">
                  <a:moveTo>
                    <a:pt x="0" y="0"/>
                  </a:moveTo>
                  <a:lnTo>
                    <a:pt x="2198137" y="0"/>
                  </a:lnTo>
                  <a:lnTo>
                    <a:pt x="2198137" y="2392530"/>
                  </a:lnTo>
                  <a:lnTo>
                    <a:pt x="0" y="2392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TextBox 23"/>
            <p:cNvSpPr txBox="1"/>
            <p:nvPr/>
          </p:nvSpPr>
          <p:spPr>
            <a:xfrm>
              <a:off x="652090" y="650165"/>
              <a:ext cx="1199780" cy="1092200"/>
            </a:xfrm>
            <a:prstGeom prst="rect">
              <a:avLst/>
            </a:prstGeom>
          </p:spPr>
          <p:txBody>
            <a:bodyPr lIns="0" tIns="0" rIns="0" bIns="0" rtlCol="0" anchor="t">
              <a:spAutoFit/>
            </a:bodyPr>
            <a:lstStyle/>
            <a:p>
              <a:pPr marL="0" lvl="0" indent="0" algn="ctr">
                <a:lnSpc>
                  <a:spcPts val="6480"/>
                </a:lnSpc>
                <a:spcBef>
                  <a:spcPct val="0"/>
                </a:spcBef>
              </a:pPr>
              <a:r>
                <a:rPr lang="en-US" sz="5400">
                  <a:solidFill>
                    <a:srgbClr val="FFFFFF"/>
                  </a:solidFill>
                  <a:latin typeface="Dreaming Outloud Sans"/>
                </a:rPr>
                <a:t>02</a:t>
              </a:r>
            </a:p>
          </p:txBody>
        </p:sp>
        <p:sp>
          <p:nvSpPr>
            <p:cNvPr id="24" name="TextBox 24"/>
            <p:cNvSpPr txBox="1"/>
            <p:nvPr/>
          </p:nvSpPr>
          <p:spPr>
            <a:xfrm>
              <a:off x="3169635" y="663432"/>
              <a:ext cx="4630027" cy="1096645"/>
            </a:xfrm>
            <a:prstGeom prst="rect">
              <a:avLst/>
            </a:prstGeom>
          </p:spPr>
          <p:txBody>
            <a:bodyPr lIns="0" tIns="0" rIns="0" bIns="0" rtlCol="0" anchor="t">
              <a:spAutoFit/>
            </a:bodyPr>
            <a:lstStyle/>
            <a:p>
              <a:pPr>
                <a:lnSpc>
                  <a:spcPts val="6240"/>
                </a:lnSpc>
                <a:spcBef>
                  <a:spcPct val="0"/>
                </a:spcBef>
              </a:pPr>
              <a:r>
                <a:rPr lang="en-US" sz="4800">
                  <a:solidFill>
                    <a:srgbClr val="000000"/>
                  </a:solidFill>
                  <a:ea typeface="Codec Pro"/>
                </a:rPr>
                <a:t>目標</a:t>
              </a:r>
            </a:p>
          </p:txBody>
        </p:sp>
      </p:grpSp>
      <p:grpSp>
        <p:nvGrpSpPr>
          <p:cNvPr id="25" name="Group 25"/>
          <p:cNvGrpSpPr/>
          <p:nvPr/>
        </p:nvGrpSpPr>
        <p:grpSpPr>
          <a:xfrm>
            <a:off x="10534701" y="3270690"/>
            <a:ext cx="1648603" cy="1794398"/>
            <a:chOff x="0" y="0"/>
            <a:chExt cx="2198137" cy="2392530"/>
          </a:xfrm>
        </p:grpSpPr>
        <p:sp>
          <p:nvSpPr>
            <p:cNvPr id="26" name="Freeform 26"/>
            <p:cNvSpPr/>
            <p:nvPr/>
          </p:nvSpPr>
          <p:spPr>
            <a:xfrm>
              <a:off x="0" y="0"/>
              <a:ext cx="2198137" cy="2392530"/>
            </a:xfrm>
            <a:custGeom>
              <a:avLst/>
              <a:gdLst/>
              <a:ahLst/>
              <a:cxnLst/>
              <a:rect l="l" t="t" r="r" b="b"/>
              <a:pathLst>
                <a:path w="2198137" h="2392530">
                  <a:moveTo>
                    <a:pt x="0" y="0"/>
                  </a:moveTo>
                  <a:lnTo>
                    <a:pt x="2198137" y="0"/>
                  </a:lnTo>
                  <a:lnTo>
                    <a:pt x="2198137" y="2392530"/>
                  </a:lnTo>
                  <a:lnTo>
                    <a:pt x="0" y="2392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TextBox 27"/>
            <p:cNvSpPr txBox="1"/>
            <p:nvPr/>
          </p:nvSpPr>
          <p:spPr>
            <a:xfrm>
              <a:off x="652090" y="650165"/>
              <a:ext cx="1199780" cy="1092200"/>
            </a:xfrm>
            <a:prstGeom prst="rect">
              <a:avLst/>
            </a:prstGeom>
          </p:spPr>
          <p:txBody>
            <a:bodyPr lIns="0" tIns="0" rIns="0" bIns="0" rtlCol="0" anchor="t">
              <a:spAutoFit/>
            </a:bodyPr>
            <a:lstStyle/>
            <a:p>
              <a:pPr marL="0" lvl="0" indent="0" algn="ctr">
                <a:lnSpc>
                  <a:spcPts val="6480"/>
                </a:lnSpc>
                <a:spcBef>
                  <a:spcPct val="0"/>
                </a:spcBef>
              </a:pPr>
              <a:r>
                <a:rPr lang="en-US" sz="5400">
                  <a:solidFill>
                    <a:srgbClr val="FFFFFF"/>
                  </a:solidFill>
                  <a:latin typeface="Dreaming Outloud Sans"/>
                </a:rPr>
                <a:t>03</a:t>
              </a:r>
            </a:p>
          </p:txBody>
        </p:sp>
      </p:grpSp>
      <p:grpSp>
        <p:nvGrpSpPr>
          <p:cNvPr id="28" name="Group 28"/>
          <p:cNvGrpSpPr/>
          <p:nvPr/>
        </p:nvGrpSpPr>
        <p:grpSpPr>
          <a:xfrm>
            <a:off x="10534701" y="8517845"/>
            <a:ext cx="5849746" cy="1794398"/>
            <a:chOff x="0" y="0"/>
            <a:chExt cx="7799662" cy="2392530"/>
          </a:xfrm>
        </p:grpSpPr>
        <p:sp>
          <p:nvSpPr>
            <p:cNvPr id="29" name="Freeform 29"/>
            <p:cNvSpPr/>
            <p:nvPr/>
          </p:nvSpPr>
          <p:spPr>
            <a:xfrm>
              <a:off x="0" y="0"/>
              <a:ext cx="2198137" cy="2392530"/>
            </a:xfrm>
            <a:custGeom>
              <a:avLst/>
              <a:gdLst/>
              <a:ahLst/>
              <a:cxnLst/>
              <a:rect l="l" t="t" r="r" b="b"/>
              <a:pathLst>
                <a:path w="2198137" h="2392530">
                  <a:moveTo>
                    <a:pt x="0" y="0"/>
                  </a:moveTo>
                  <a:lnTo>
                    <a:pt x="2198137" y="0"/>
                  </a:lnTo>
                  <a:lnTo>
                    <a:pt x="2198137" y="2392530"/>
                  </a:lnTo>
                  <a:lnTo>
                    <a:pt x="0" y="2392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TextBox 30"/>
            <p:cNvSpPr txBox="1"/>
            <p:nvPr/>
          </p:nvSpPr>
          <p:spPr>
            <a:xfrm>
              <a:off x="652090" y="650165"/>
              <a:ext cx="1199780" cy="1092200"/>
            </a:xfrm>
            <a:prstGeom prst="rect">
              <a:avLst/>
            </a:prstGeom>
          </p:spPr>
          <p:txBody>
            <a:bodyPr lIns="0" tIns="0" rIns="0" bIns="0" rtlCol="0" anchor="t">
              <a:spAutoFit/>
            </a:bodyPr>
            <a:lstStyle/>
            <a:p>
              <a:pPr marL="0" lvl="0" indent="0" algn="ctr">
                <a:lnSpc>
                  <a:spcPts val="6480"/>
                </a:lnSpc>
                <a:spcBef>
                  <a:spcPct val="0"/>
                </a:spcBef>
              </a:pPr>
              <a:r>
                <a:rPr lang="en-US" sz="5400">
                  <a:solidFill>
                    <a:srgbClr val="FFFFFF"/>
                  </a:solidFill>
                  <a:latin typeface="Dreaming Outloud Sans"/>
                </a:rPr>
                <a:t>06</a:t>
              </a:r>
            </a:p>
          </p:txBody>
        </p:sp>
        <p:sp>
          <p:nvSpPr>
            <p:cNvPr id="31" name="TextBox 31"/>
            <p:cNvSpPr txBox="1"/>
            <p:nvPr/>
          </p:nvSpPr>
          <p:spPr>
            <a:xfrm>
              <a:off x="3169635" y="642713"/>
              <a:ext cx="4630027" cy="1096645"/>
            </a:xfrm>
            <a:prstGeom prst="rect">
              <a:avLst/>
            </a:prstGeom>
          </p:spPr>
          <p:txBody>
            <a:bodyPr lIns="0" tIns="0" rIns="0" bIns="0" rtlCol="0" anchor="t">
              <a:spAutoFit/>
            </a:bodyPr>
            <a:lstStyle/>
            <a:p>
              <a:pPr>
                <a:lnSpc>
                  <a:spcPts val="6240"/>
                </a:lnSpc>
                <a:spcBef>
                  <a:spcPct val="0"/>
                </a:spcBef>
              </a:pPr>
              <a:r>
                <a:rPr lang="en-US" sz="4800">
                  <a:solidFill>
                    <a:srgbClr val="000000"/>
                  </a:solidFill>
                  <a:ea typeface="Codec Pro"/>
                </a:rPr>
                <a:t>參考資料</a:t>
              </a:r>
            </a:p>
          </p:txBody>
        </p:sp>
      </p:grpSp>
      <p:sp>
        <p:nvSpPr>
          <p:cNvPr id="32" name="TextBox 32"/>
          <p:cNvSpPr txBox="1"/>
          <p:nvPr/>
        </p:nvSpPr>
        <p:spPr>
          <a:xfrm>
            <a:off x="12996358" y="7169105"/>
            <a:ext cx="1253721" cy="853440"/>
          </a:xfrm>
          <a:prstGeom prst="rect">
            <a:avLst/>
          </a:prstGeom>
        </p:spPr>
        <p:txBody>
          <a:bodyPr lIns="0" tIns="0" rIns="0" bIns="0" rtlCol="0" anchor="t">
            <a:spAutoFit/>
          </a:bodyPr>
          <a:lstStyle/>
          <a:p>
            <a:pPr algn="ctr">
              <a:lnSpc>
                <a:spcPts val="6240"/>
              </a:lnSpc>
              <a:spcBef>
                <a:spcPct val="0"/>
              </a:spcBef>
            </a:pPr>
            <a:r>
              <a:rPr lang="en-US" sz="4800">
                <a:solidFill>
                  <a:srgbClr val="000000"/>
                </a:solidFill>
                <a:ea typeface="Codec Pro"/>
              </a:rPr>
              <a:t>心得</a:t>
            </a:r>
          </a:p>
        </p:txBody>
      </p:sp>
      <p:sp>
        <p:nvSpPr>
          <p:cNvPr id="33" name="TextBox 33"/>
          <p:cNvSpPr txBox="1"/>
          <p:nvPr/>
        </p:nvSpPr>
        <p:spPr>
          <a:xfrm>
            <a:off x="12888538" y="3657566"/>
            <a:ext cx="4370762" cy="853440"/>
          </a:xfrm>
          <a:prstGeom prst="rect">
            <a:avLst/>
          </a:prstGeom>
        </p:spPr>
        <p:txBody>
          <a:bodyPr lIns="0" tIns="0" rIns="0" bIns="0" rtlCol="0" anchor="t">
            <a:spAutoFit/>
          </a:bodyPr>
          <a:lstStyle/>
          <a:p>
            <a:pPr algn="ctr">
              <a:lnSpc>
                <a:spcPts val="6240"/>
              </a:lnSpc>
              <a:spcBef>
                <a:spcPct val="0"/>
              </a:spcBef>
            </a:pPr>
            <a:r>
              <a:rPr lang="en-US" sz="4800">
                <a:solidFill>
                  <a:srgbClr val="000000"/>
                </a:solidFill>
                <a:ea typeface="Codec Pro"/>
              </a:rPr>
              <a:t>準備材料、作法</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rot="1416640">
            <a:off x="14504448" y="1695536"/>
            <a:ext cx="8249049" cy="11753826"/>
          </a:xfrm>
          <a:custGeom>
            <a:avLst/>
            <a:gdLst/>
            <a:ahLst/>
            <a:cxnLst/>
            <a:rect l="l" t="t" r="r" b="b"/>
            <a:pathLst>
              <a:path w="8249049" h="11753826">
                <a:moveTo>
                  <a:pt x="0" y="0"/>
                </a:moveTo>
                <a:lnTo>
                  <a:pt x="8249049" y="0"/>
                </a:lnTo>
                <a:lnTo>
                  <a:pt x="8249049" y="11753826"/>
                </a:lnTo>
                <a:lnTo>
                  <a:pt x="0" y="11753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47819">
            <a:off x="8413484" y="8435109"/>
            <a:ext cx="7315200" cy="3019183"/>
          </a:xfrm>
          <a:custGeom>
            <a:avLst/>
            <a:gdLst/>
            <a:ahLst/>
            <a:cxnLst/>
            <a:rect l="l" t="t" r="r" b="b"/>
            <a:pathLst>
              <a:path w="7315200" h="3019183">
                <a:moveTo>
                  <a:pt x="0" y="0"/>
                </a:moveTo>
                <a:lnTo>
                  <a:pt x="7315200" y="0"/>
                </a:lnTo>
                <a:lnTo>
                  <a:pt x="7315200" y="3019182"/>
                </a:lnTo>
                <a:lnTo>
                  <a:pt x="0" y="3019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844857">
            <a:off x="-3582256" y="-2859100"/>
            <a:ext cx="7528270" cy="10726810"/>
          </a:xfrm>
          <a:custGeom>
            <a:avLst/>
            <a:gdLst/>
            <a:ahLst/>
            <a:cxnLst/>
            <a:rect l="l" t="t" r="r" b="b"/>
            <a:pathLst>
              <a:path w="7528270" h="10726810">
                <a:moveTo>
                  <a:pt x="0" y="0"/>
                </a:moveTo>
                <a:lnTo>
                  <a:pt x="7528270" y="0"/>
                </a:lnTo>
                <a:lnTo>
                  <a:pt x="7528270" y="10726810"/>
                </a:lnTo>
                <a:lnTo>
                  <a:pt x="0" y="107268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2618" y="5515049"/>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511962" y="-57150"/>
            <a:ext cx="10934330" cy="3906009"/>
          </a:xfrm>
          <a:custGeom>
            <a:avLst/>
            <a:gdLst/>
            <a:ahLst/>
            <a:cxnLst/>
            <a:rect l="l" t="t" r="r" b="b"/>
            <a:pathLst>
              <a:path w="10934330" h="3906009">
                <a:moveTo>
                  <a:pt x="0" y="0"/>
                </a:moveTo>
                <a:lnTo>
                  <a:pt x="10934330" y="0"/>
                </a:lnTo>
                <a:lnTo>
                  <a:pt x="10934330" y="3906009"/>
                </a:lnTo>
                <a:lnTo>
                  <a:pt x="0" y="3906009"/>
                </a:lnTo>
                <a:lnTo>
                  <a:pt x="0" y="0"/>
                </a:lnTo>
                <a:close/>
              </a:path>
            </a:pathLst>
          </a:custGeom>
          <a:blipFill>
            <a:blip r:embed="rId9">
              <a:extLst>
                <a:ext uri="{96DAC541-7B7A-43D3-8B79-37D633B846F1}">
                  <asvg:svgBlip xmlns:asvg="http://schemas.microsoft.com/office/drawing/2016/SVG/main" r:embed="rId10"/>
                </a:ext>
              </a:extLst>
            </a:blip>
            <a:stretch>
              <a:fillRect t="-115296"/>
            </a:stretch>
          </a:blipFill>
        </p:spPr>
      </p:sp>
      <p:sp>
        <p:nvSpPr>
          <p:cNvPr id="8" name="Freeform 8"/>
          <p:cNvSpPr/>
          <p:nvPr/>
        </p:nvSpPr>
        <p:spPr>
          <a:xfrm>
            <a:off x="15862454" y="2111205"/>
            <a:ext cx="953906" cy="1045116"/>
          </a:xfrm>
          <a:custGeom>
            <a:avLst/>
            <a:gdLst/>
            <a:ahLst/>
            <a:cxnLst/>
            <a:rect l="l" t="t" r="r" b="b"/>
            <a:pathLst>
              <a:path w="953906" h="1045116">
                <a:moveTo>
                  <a:pt x="0" y="0"/>
                </a:moveTo>
                <a:lnTo>
                  <a:pt x="953905" y="0"/>
                </a:lnTo>
                <a:lnTo>
                  <a:pt x="953905" y="1045116"/>
                </a:lnTo>
                <a:lnTo>
                  <a:pt x="0" y="10451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295074" y="4630658"/>
            <a:ext cx="953906" cy="1045116"/>
          </a:xfrm>
          <a:custGeom>
            <a:avLst/>
            <a:gdLst/>
            <a:ahLst/>
            <a:cxnLst/>
            <a:rect l="l" t="t" r="r" b="b"/>
            <a:pathLst>
              <a:path w="953906" h="1045116">
                <a:moveTo>
                  <a:pt x="0" y="0"/>
                </a:moveTo>
                <a:lnTo>
                  <a:pt x="953906" y="0"/>
                </a:lnTo>
                <a:lnTo>
                  <a:pt x="953906" y="1045116"/>
                </a:lnTo>
                <a:lnTo>
                  <a:pt x="0" y="10451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4768867">
            <a:off x="15402365" y="-1331675"/>
            <a:ext cx="2827990" cy="4114800"/>
          </a:xfrm>
          <a:custGeom>
            <a:avLst/>
            <a:gdLst/>
            <a:ahLst/>
            <a:cxnLst/>
            <a:rect l="l" t="t" r="r" b="b"/>
            <a:pathLst>
              <a:path w="2827990" h="4114800">
                <a:moveTo>
                  <a:pt x="0" y="0"/>
                </a:moveTo>
                <a:lnTo>
                  <a:pt x="2827989" y="0"/>
                </a:lnTo>
                <a:lnTo>
                  <a:pt x="282798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1" name="Group 11"/>
          <p:cNvGrpSpPr>
            <a:grpSpLocks noChangeAspect="1"/>
          </p:cNvGrpSpPr>
          <p:nvPr/>
        </p:nvGrpSpPr>
        <p:grpSpPr>
          <a:xfrm rot="-322117">
            <a:off x="327305" y="2865490"/>
            <a:ext cx="5895653" cy="6849039"/>
            <a:chOff x="0" y="0"/>
            <a:chExt cx="5466080" cy="6350000"/>
          </a:xfrm>
        </p:grpSpPr>
        <p:sp>
          <p:nvSpPr>
            <p:cNvPr id="12" name="Freeform 12"/>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3" name="Freeform 13"/>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5"/>
              <a:stretch>
                <a:fillRect l="-35714" r="-35714"/>
              </a:stretch>
            </a:blipFill>
          </p:spPr>
        </p:sp>
        <p:sp>
          <p:nvSpPr>
            <p:cNvPr id="14" name="Freeform 14"/>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5" name="Freeform 15"/>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6" name="TextBox 16"/>
          <p:cNvSpPr txBox="1"/>
          <p:nvPr/>
        </p:nvSpPr>
        <p:spPr>
          <a:xfrm>
            <a:off x="6530436" y="3864292"/>
            <a:ext cx="8692149" cy="4156075"/>
          </a:xfrm>
          <a:prstGeom prst="rect">
            <a:avLst/>
          </a:prstGeom>
        </p:spPr>
        <p:txBody>
          <a:bodyPr lIns="0" tIns="0" rIns="0" bIns="0" rtlCol="0" anchor="t">
            <a:spAutoFit/>
          </a:bodyPr>
          <a:lstStyle/>
          <a:p>
            <a:pPr>
              <a:lnSpc>
                <a:spcPts val="6499"/>
              </a:lnSpc>
              <a:spcBef>
                <a:spcPct val="0"/>
              </a:spcBef>
            </a:pPr>
            <a:r>
              <a:rPr lang="en-US" sz="4999">
                <a:solidFill>
                  <a:srgbClr val="000000"/>
                </a:solidFill>
                <a:ea typeface="Codec Pro"/>
              </a:rPr>
              <a:t>有一次我從新聞上看到一則報導，報導說有一位婦人用鋁箔包做帽子，看完後我覺得很特別又有創意，就決定要自己動手做做看。</a:t>
            </a:r>
          </a:p>
        </p:txBody>
      </p:sp>
      <p:sp>
        <p:nvSpPr>
          <p:cNvPr id="17" name="TextBox 17"/>
          <p:cNvSpPr txBox="1"/>
          <p:nvPr/>
        </p:nvSpPr>
        <p:spPr>
          <a:xfrm>
            <a:off x="7831895" y="1022341"/>
            <a:ext cx="2908024" cy="1230080"/>
          </a:xfrm>
          <a:prstGeom prst="rect">
            <a:avLst/>
          </a:prstGeom>
        </p:spPr>
        <p:txBody>
          <a:bodyPr wrap="square" lIns="0" tIns="0" rIns="0" bIns="0" rtlCol="0" anchor="t">
            <a:spAutoFit/>
          </a:bodyPr>
          <a:lstStyle/>
          <a:p>
            <a:pPr algn="ctr">
              <a:lnSpc>
                <a:spcPts val="10139"/>
              </a:lnSpc>
              <a:spcBef>
                <a:spcPct val="0"/>
              </a:spcBef>
            </a:pPr>
            <a:r>
              <a:rPr lang="en-US" sz="7799" dirty="0" err="1">
                <a:solidFill>
                  <a:srgbClr val="000000"/>
                </a:solidFill>
                <a:ea typeface="Codec Pro"/>
              </a:rPr>
              <a:t>動機</a:t>
            </a:r>
            <a:endParaRPr lang="en-US" sz="7799" dirty="0">
              <a:solidFill>
                <a:srgbClr val="000000"/>
              </a:solidFill>
              <a:ea typeface="Codec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5622615" y="254901"/>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776303" y="898147"/>
            <a:ext cx="693677" cy="760005"/>
          </a:xfrm>
          <a:custGeom>
            <a:avLst/>
            <a:gdLst/>
            <a:ahLst/>
            <a:cxnLst/>
            <a:rect l="l" t="t" r="r" b="b"/>
            <a:pathLst>
              <a:path w="693677" h="760005">
                <a:moveTo>
                  <a:pt x="0" y="0"/>
                </a:moveTo>
                <a:lnTo>
                  <a:pt x="693677" y="0"/>
                </a:lnTo>
                <a:lnTo>
                  <a:pt x="693677" y="760005"/>
                </a:lnTo>
                <a:lnTo>
                  <a:pt x="0" y="7600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63832" y="7578097"/>
            <a:ext cx="903979" cy="990415"/>
          </a:xfrm>
          <a:custGeom>
            <a:avLst/>
            <a:gdLst/>
            <a:ahLst/>
            <a:cxnLst/>
            <a:rect l="l" t="t" r="r" b="b"/>
            <a:pathLst>
              <a:path w="903979" h="990415">
                <a:moveTo>
                  <a:pt x="0" y="0"/>
                </a:moveTo>
                <a:lnTo>
                  <a:pt x="903979" y="0"/>
                </a:lnTo>
                <a:lnTo>
                  <a:pt x="903979" y="990415"/>
                </a:lnTo>
                <a:lnTo>
                  <a:pt x="0" y="990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640967">
            <a:off x="1637615" y="-82117"/>
            <a:ext cx="7608308" cy="11591605"/>
          </a:xfrm>
          <a:custGeom>
            <a:avLst/>
            <a:gdLst/>
            <a:ahLst/>
            <a:cxnLst/>
            <a:rect l="l" t="t" r="r" b="b"/>
            <a:pathLst>
              <a:path w="7608308" h="11591605">
                <a:moveTo>
                  <a:pt x="0" y="0"/>
                </a:moveTo>
                <a:lnTo>
                  <a:pt x="7608308" y="0"/>
                </a:lnTo>
                <a:lnTo>
                  <a:pt x="7608308" y="11591605"/>
                </a:lnTo>
                <a:lnTo>
                  <a:pt x="0" y="11591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416640">
            <a:off x="12916661" y="3710930"/>
            <a:ext cx="6412961" cy="9137639"/>
          </a:xfrm>
          <a:custGeom>
            <a:avLst/>
            <a:gdLst/>
            <a:ahLst/>
            <a:cxnLst/>
            <a:rect l="l" t="t" r="r" b="b"/>
            <a:pathLst>
              <a:path w="6412961" h="9137639">
                <a:moveTo>
                  <a:pt x="0" y="0"/>
                </a:moveTo>
                <a:lnTo>
                  <a:pt x="6412961" y="0"/>
                </a:lnTo>
                <a:lnTo>
                  <a:pt x="6412961" y="9137639"/>
                </a:lnTo>
                <a:lnTo>
                  <a:pt x="0" y="91376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4118131" y="1278150"/>
            <a:ext cx="10051739" cy="7730701"/>
          </a:xfrm>
          <a:custGeom>
            <a:avLst/>
            <a:gdLst/>
            <a:ahLst/>
            <a:cxnLst/>
            <a:rect l="l" t="t" r="r" b="b"/>
            <a:pathLst>
              <a:path w="10051739" h="7730701">
                <a:moveTo>
                  <a:pt x="0" y="0"/>
                </a:moveTo>
                <a:lnTo>
                  <a:pt x="10051738" y="0"/>
                </a:lnTo>
                <a:lnTo>
                  <a:pt x="10051738" y="7730700"/>
                </a:lnTo>
                <a:lnTo>
                  <a:pt x="0" y="77307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47819">
            <a:off x="-1487686" y="7939809"/>
            <a:ext cx="7315200" cy="3019183"/>
          </a:xfrm>
          <a:custGeom>
            <a:avLst/>
            <a:gdLst/>
            <a:ahLst/>
            <a:cxnLst/>
            <a:rect l="l" t="t" r="r" b="b"/>
            <a:pathLst>
              <a:path w="7315200" h="3019183">
                <a:moveTo>
                  <a:pt x="0" y="0"/>
                </a:moveTo>
                <a:lnTo>
                  <a:pt x="7315200" y="0"/>
                </a:lnTo>
                <a:lnTo>
                  <a:pt x="7315200" y="3019182"/>
                </a:lnTo>
                <a:lnTo>
                  <a:pt x="0" y="30191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11871668" y="1958839"/>
            <a:ext cx="2691495" cy="2055324"/>
          </a:xfrm>
          <a:custGeom>
            <a:avLst/>
            <a:gdLst/>
            <a:ahLst/>
            <a:cxnLst/>
            <a:rect l="l" t="t" r="r" b="b"/>
            <a:pathLst>
              <a:path w="2691495" h="2055324">
                <a:moveTo>
                  <a:pt x="0" y="0"/>
                </a:moveTo>
                <a:lnTo>
                  <a:pt x="2691495" y="0"/>
                </a:lnTo>
                <a:lnTo>
                  <a:pt x="2691495" y="2055323"/>
                </a:lnTo>
                <a:lnTo>
                  <a:pt x="0" y="20553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TextBox 11"/>
          <p:cNvSpPr txBox="1"/>
          <p:nvPr/>
        </p:nvSpPr>
        <p:spPr>
          <a:xfrm>
            <a:off x="8284670" y="3565763"/>
            <a:ext cx="1967787" cy="803938"/>
          </a:xfrm>
          <a:prstGeom prst="rect">
            <a:avLst/>
          </a:prstGeom>
        </p:spPr>
        <p:txBody>
          <a:bodyPr wrap="square" lIns="0" tIns="0" rIns="0" bIns="0" rtlCol="0" anchor="t">
            <a:spAutoFit/>
          </a:bodyPr>
          <a:lstStyle/>
          <a:p>
            <a:pPr algn="ctr">
              <a:lnSpc>
                <a:spcPts val="6629"/>
              </a:lnSpc>
              <a:spcBef>
                <a:spcPct val="0"/>
              </a:spcBef>
            </a:pPr>
            <a:r>
              <a:rPr lang="en-US" sz="5099" dirty="0" err="1">
                <a:solidFill>
                  <a:srgbClr val="000000"/>
                </a:solidFill>
                <a:ea typeface="Codec Pro"/>
              </a:rPr>
              <a:t>目標</a:t>
            </a:r>
            <a:endParaRPr lang="en-US" sz="5099" dirty="0">
              <a:solidFill>
                <a:srgbClr val="000000"/>
              </a:solidFill>
              <a:ea typeface="Codec Pro"/>
            </a:endParaRPr>
          </a:p>
        </p:txBody>
      </p:sp>
      <p:sp>
        <p:nvSpPr>
          <p:cNvPr id="12" name="TextBox 12"/>
          <p:cNvSpPr txBox="1"/>
          <p:nvPr/>
        </p:nvSpPr>
        <p:spPr>
          <a:xfrm>
            <a:off x="5021537" y="4420826"/>
            <a:ext cx="8463469" cy="2461895"/>
          </a:xfrm>
          <a:prstGeom prst="rect">
            <a:avLst/>
          </a:prstGeom>
        </p:spPr>
        <p:txBody>
          <a:bodyPr lIns="0" tIns="0" rIns="0" bIns="0" rtlCol="0" anchor="t">
            <a:spAutoFit/>
          </a:bodyPr>
          <a:lstStyle/>
          <a:p>
            <a:pPr algn="just">
              <a:lnSpc>
                <a:spcPts val="6369"/>
              </a:lnSpc>
              <a:spcBef>
                <a:spcPct val="0"/>
              </a:spcBef>
            </a:pPr>
            <a:r>
              <a:rPr lang="en-US" sz="4899">
                <a:solidFill>
                  <a:srgbClr val="000000"/>
                </a:solidFill>
                <a:ea typeface="Codec Pro"/>
              </a:rPr>
              <a:t>讓大家知道喝完的鋁箔包飲料別急著丟掉，還可以做成兼具特色和創意的環保帽。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4404603" y="-1397157"/>
            <a:ext cx="5389088" cy="5065742"/>
          </a:xfrm>
          <a:custGeom>
            <a:avLst/>
            <a:gdLst/>
            <a:ahLst/>
            <a:cxnLst/>
            <a:rect l="l" t="t" r="r" b="b"/>
            <a:pathLst>
              <a:path w="5389088" h="5065742">
                <a:moveTo>
                  <a:pt x="0" y="0"/>
                </a:moveTo>
                <a:lnTo>
                  <a:pt x="5389088" y="0"/>
                </a:lnTo>
                <a:lnTo>
                  <a:pt x="5389088" y="5065742"/>
                </a:lnTo>
                <a:lnTo>
                  <a:pt x="0" y="5065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47819">
            <a:off x="-2273566" y="8077736"/>
            <a:ext cx="7315200" cy="3019183"/>
          </a:xfrm>
          <a:custGeom>
            <a:avLst/>
            <a:gdLst/>
            <a:ahLst/>
            <a:cxnLst/>
            <a:rect l="l" t="t" r="r" b="b"/>
            <a:pathLst>
              <a:path w="7315200" h="3019183">
                <a:moveTo>
                  <a:pt x="0" y="0"/>
                </a:moveTo>
                <a:lnTo>
                  <a:pt x="7315200" y="0"/>
                </a:lnTo>
                <a:lnTo>
                  <a:pt x="7315200" y="3019183"/>
                </a:lnTo>
                <a:lnTo>
                  <a:pt x="0" y="3019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02113" y="7248447"/>
            <a:ext cx="1081921" cy="1185372"/>
          </a:xfrm>
          <a:custGeom>
            <a:avLst/>
            <a:gdLst/>
            <a:ahLst/>
            <a:cxnLst/>
            <a:rect l="l" t="t" r="r" b="b"/>
            <a:pathLst>
              <a:path w="1081921" h="1185372">
                <a:moveTo>
                  <a:pt x="0" y="0"/>
                </a:moveTo>
                <a:lnTo>
                  <a:pt x="1081921" y="0"/>
                </a:lnTo>
                <a:lnTo>
                  <a:pt x="1081921" y="1185372"/>
                </a:lnTo>
                <a:lnTo>
                  <a:pt x="0" y="11853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6973624" y="3224936"/>
            <a:ext cx="1081921" cy="1185372"/>
          </a:xfrm>
          <a:custGeom>
            <a:avLst/>
            <a:gdLst/>
            <a:ahLst/>
            <a:cxnLst/>
            <a:rect l="l" t="t" r="r" b="b"/>
            <a:pathLst>
              <a:path w="1081921" h="1185372">
                <a:moveTo>
                  <a:pt x="0" y="0"/>
                </a:moveTo>
                <a:lnTo>
                  <a:pt x="1081921" y="0"/>
                </a:lnTo>
                <a:lnTo>
                  <a:pt x="1081921" y="1185371"/>
                </a:lnTo>
                <a:lnTo>
                  <a:pt x="0" y="11853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4768867">
            <a:off x="15845305" y="-1628499"/>
            <a:ext cx="2827990" cy="4114800"/>
          </a:xfrm>
          <a:custGeom>
            <a:avLst/>
            <a:gdLst/>
            <a:ahLst/>
            <a:cxnLst/>
            <a:rect l="l" t="t" r="r" b="b"/>
            <a:pathLst>
              <a:path w="2827990" h="4114800">
                <a:moveTo>
                  <a:pt x="0" y="0"/>
                </a:moveTo>
                <a:lnTo>
                  <a:pt x="2827990" y="0"/>
                </a:lnTo>
                <a:lnTo>
                  <a:pt x="282799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787363">
            <a:off x="14907236" y="4735631"/>
            <a:ext cx="6442366" cy="8071301"/>
          </a:xfrm>
          <a:custGeom>
            <a:avLst/>
            <a:gdLst/>
            <a:ahLst/>
            <a:cxnLst/>
            <a:rect l="l" t="t" r="r" b="b"/>
            <a:pathLst>
              <a:path w="6442366" h="8071301">
                <a:moveTo>
                  <a:pt x="0" y="0"/>
                </a:moveTo>
                <a:lnTo>
                  <a:pt x="6442365" y="0"/>
                </a:lnTo>
                <a:lnTo>
                  <a:pt x="6442365" y="8071300"/>
                </a:lnTo>
                <a:lnTo>
                  <a:pt x="0" y="80713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651053" y="0"/>
            <a:ext cx="9636947" cy="9181382"/>
          </a:xfrm>
          <a:custGeom>
            <a:avLst/>
            <a:gdLst/>
            <a:ahLst/>
            <a:cxnLst/>
            <a:rect l="l" t="t" r="r" b="b"/>
            <a:pathLst>
              <a:path w="9636947" h="9181382">
                <a:moveTo>
                  <a:pt x="0" y="0"/>
                </a:moveTo>
                <a:lnTo>
                  <a:pt x="9636947" y="0"/>
                </a:lnTo>
                <a:lnTo>
                  <a:pt x="9636947" y="9181382"/>
                </a:lnTo>
                <a:lnTo>
                  <a:pt x="0" y="91813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1420150">
            <a:off x="16111817" y="6672465"/>
            <a:ext cx="905967" cy="2001132"/>
          </a:xfrm>
          <a:custGeom>
            <a:avLst/>
            <a:gdLst/>
            <a:ahLst/>
            <a:cxnLst/>
            <a:rect l="l" t="t" r="r" b="b"/>
            <a:pathLst>
              <a:path w="905967" h="2001132">
                <a:moveTo>
                  <a:pt x="0" y="0"/>
                </a:moveTo>
                <a:lnTo>
                  <a:pt x="905967" y="0"/>
                </a:lnTo>
                <a:lnTo>
                  <a:pt x="905967" y="2001132"/>
                </a:lnTo>
                <a:lnTo>
                  <a:pt x="0" y="20011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1" name="Group 11"/>
          <p:cNvGrpSpPr>
            <a:grpSpLocks noChangeAspect="1"/>
          </p:cNvGrpSpPr>
          <p:nvPr/>
        </p:nvGrpSpPr>
        <p:grpSpPr>
          <a:xfrm rot="-322117">
            <a:off x="1956547" y="2475011"/>
            <a:ext cx="5660177" cy="6575485"/>
            <a:chOff x="0" y="0"/>
            <a:chExt cx="5466080" cy="6350000"/>
          </a:xfrm>
        </p:grpSpPr>
        <p:sp>
          <p:nvSpPr>
            <p:cNvPr id="12" name="Freeform 12"/>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3" name="Freeform 13"/>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7"/>
              <a:stretch>
                <a:fillRect l="-58968" t="-233" r="-14273" b="-16774"/>
              </a:stretch>
            </a:blipFill>
          </p:spPr>
        </p:sp>
        <p:sp>
          <p:nvSpPr>
            <p:cNvPr id="14" name="Freeform 14"/>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5" name="Freeform 15"/>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6" name="TextBox 16"/>
          <p:cNvSpPr txBox="1"/>
          <p:nvPr/>
        </p:nvSpPr>
        <p:spPr>
          <a:xfrm>
            <a:off x="9083389" y="2891538"/>
            <a:ext cx="6664851" cy="5993170"/>
          </a:xfrm>
          <a:prstGeom prst="rect">
            <a:avLst/>
          </a:prstGeom>
        </p:spPr>
        <p:txBody>
          <a:bodyPr lIns="0" tIns="0" rIns="0" bIns="0" rtlCol="0" anchor="t">
            <a:spAutoFit/>
          </a:bodyPr>
          <a:lstStyle/>
          <a:p>
            <a:pPr marL="1001252" lvl="1" indent="-500626">
              <a:lnSpc>
                <a:spcPts val="9599"/>
              </a:lnSpc>
              <a:buFont typeface="Arial"/>
              <a:buChar char="•"/>
            </a:pPr>
            <a:r>
              <a:rPr lang="en-US" sz="4637" spc="120">
                <a:solidFill>
                  <a:srgbClr val="000000"/>
                </a:solidFill>
                <a:latin typeface="Codec Pro"/>
              </a:rPr>
              <a:t>16個飲料鋁箔盒</a:t>
            </a:r>
          </a:p>
          <a:p>
            <a:pPr marL="1001252" lvl="1" indent="-500626">
              <a:lnSpc>
                <a:spcPts val="9599"/>
              </a:lnSpc>
              <a:buFont typeface="Arial"/>
              <a:buChar char="•"/>
            </a:pPr>
            <a:r>
              <a:rPr lang="en-US" sz="4637" spc="120">
                <a:solidFill>
                  <a:srgbClr val="000000"/>
                </a:solidFill>
                <a:latin typeface="Codec Pro"/>
              </a:rPr>
              <a:t>2個夾子</a:t>
            </a:r>
          </a:p>
          <a:p>
            <a:pPr marL="1001252" lvl="1" indent="-500626">
              <a:lnSpc>
                <a:spcPts val="9599"/>
              </a:lnSpc>
              <a:buFont typeface="Arial"/>
              <a:buChar char="•"/>
            </a:pPr>
            <a:r>
              <a:rPr lang="en-US" sz="4637" spc="120">
                <a:solidFill>
                  <a:srgbClr val="000000"/>
                </a:solidFill>
                <a:ea typeface="Codec Pro"/>
              </a:rPr>
              <a:t>線</a:t>
            </a:r>
          </a:p>
          <a:p>
            <a:pPr marL="1001252" lvl="1" indent="-500626">
              <a:lnSpc>
                <a:spcPts val="9599"/>
              </a:lnSpc>
              <a:buFont typeface="Arial"/>
              <a:buChar char="•"/>
            </a:pPr>
            <a:r>
              <a:rPr lang="en-US" sz="4637" spc="120">
                <a:solidFill>
                  <a:srgbClr val="000000"/>
                </a:solidFill>
                <a:ea typeface="Codec Pro"/>
              </a:rPr>
              <a:t>剪刀</a:t>
            </a:r>
          </a:p>
          <a:p>
            <a:pPr marL="1001252" lvl="1" indent="-500626">
              <a:lnSpc>
                <a:spcPts val="9599"/>
              </a:lnSpc>
              <a:buFont typeface="Arial"/>
              <a:buChar char="•"/>
            </a:pPr>
            <a:r>
              <a:rPr lang="en-US" sz="4637" spc="120">
                <a:solidFill>
                  <a:srgbClr val="000000"/>
                </a:solidFill>
                <a:ea typeface="Codec Pro"/>
              </a:rPr>
              <a:t>打洞機</a:t>
            </a:r>
          </a:p>
        </p:txBody>
      </p:sp>
      <p:sp>
        <p:nvSpPr>
          <p:cNvPr id="17" name="TextBox 17"/>
          <p:cNvSpPr txBox="1"/>
          <p:nvPr/>
        </p:nvSpPr>
        <p:spPr>
          <a:xfrm>
            <a:off x="8265861" y="1533870"/>
            <a:ext cx="6664851" cy="1086572"/>
          </a:xfrm>
          <a:prstGeom prst="rect">
            <a:avLst/>
          </a:prstGeom>
        </p:spPr>
        <p:txBody>
          <a:bodyPr lIns="0" tIns="0" rIns="0" bIns="0" rtlCol="0" anchor="t">
            <a:spAutoFit/>
          </a:bodyPr>
          <a:lstStyle/>
          <a:p>
            <a:pPr marL="0" lvl="0" indent="0" algn="ctr">
              <a:lnSpc>
                <a:spcPts val="8212"/>
              </a:lnSpc>
            </a:pPr>
            <a:r>
              <a:rPr lang="en-US" sz="8212">
                <a:solidFill>
                  <a:srgbClr val="000000"/>
                </a:solidFill>
                <a:ea typeface="Dreaming Outloud Sans"/>
              </a:rPr>
              <a:t>準備材料</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072737" y="1539223"/>
            <a:ext cx="5954409" cy="1130299"/>
          </a:xfrm>
          <a:prstGeom prst="rect">
            <a:avLst/>
          </a:prstGeom>
        </p:spPr>
        <p:txBody>
          <a:bodyPr lIns="0" tIns="0" rIns="0" bIns="0" rtlCol="0" anchor="t">
            <a:spAutoFit/>
          </a:bodyPr>
          <a:lstStyle/>
          <a:p>
            <a:pPr marL="0" lvl="0" indent="0">
              <a:lnSpc>
                <a:spcPts val="8499"/>
              </a:lnSpc>
            </a:pPr>
            <a:r>
              <a:rPr lang="en-US" sz="8499" dirty="0" err="1">
                <a:solidFill>
                  <a:srgbClr val="000000"/>
                </a:solidFill>
                <a:ea typeface="Dreaming Outloud Sans"/>
              </a:rPr>
              <a:t>作法一</a:t>
            </a:r>
            <a:endParaRPr lang="en-US" sz="8499" dirty="0">
              <a:solidFill>
                <a:srgbClr val="000000"/>
              </a:solidFill>
              <a:ea typeface="Dreaming Outloud Sans"/>
            </a:endParaRPr>
          </a:p>
        </p:txBody>
      </p:sp>
      <p:sp>
        <p:nvSpPr>
          <p:cNvPr id="8" name="Freeform 8"/>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1" name="Group 11"/>
          <p:cNvGrpSpPr>
            <a:grpSpLocks noChangeAspect="1"/>
          </p:cNvGrpSpPr>
          <p:nvPr/>
        </p:nvGrpSpPr>
        <p:grpSpPr>
          <a:xfrm rot="-322117">
            <a:off x="1305132" y="2448587"/>
            <a:ext cx="5300370" cy="6157493"/>
            <a:chOff x="0" y="0"/>
            <a:chExt cx="5466080" cy="6350000"/>
          </a:xfrm>
        </p:grpSpPr>
        <p:sp>
          <p:nvSpPr>
            <p:cNvPr id="12" name="Freeform 12"/>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3" name="Freeform 13"/>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5"/>
              <a:stretch>
                <a:fillRect l="-29452" r="-29452"/>
              </a:stretch>
            </a:blipFill>
          </p:spPr>
        </p:sp>
        <p:sp>
          <p:nvSpPr>
            <p:cNvPr id="14" name="Freeform 14"/>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5" name="Freeform 15"/>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6" name="TextBox 16"/>
          <p:cNvSpPr txBox="1"/>
          <p:nvPr/>
        </p:nvSpPr>
        <p:spPr>
          <a:xfrm>
            <a:off x="11128815" y="2545393"/>
            <a:ext cx="5954409" cy="2434590"/>
          </a:xfrm>
          <a:prstGeom prst="rect">
            <a:avLst/>
          </a:prstGeom>
        </p:spPr>
        <p:txBody>
          <a:bodyPr lIns="0" tIns="0" rIns="0" bIns="0" rtlCol="0" anchor="t">
            <a:spAutoFit/>
          </a:bodyPr>
          <a:lstStyle/>
          <a:p>
            <a:pPr algn="just">
              <a:lnSpc>
                <a:spcPts val="6240"/>
              </a:lnSpc>
            </a:pPr>
            <a:r>
              <a:rPr lang="en-US" sz="4800">
                <a:solidFill>
                  <a:srgbClr val="000000"/>
                </a:solidFill>
                <a:ea typeface="Codec Pro"/>
              </a:rPr>
              <a:t>把16個鋁箔罐剪開，再像左邊的照片一樣晒乾。</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115847" y="1470393"/>
            <a:ext cx="5954409" cy="1130299"/>
          </a:xfrm>
          <a:prstGeom prst="rect">
            <a:avLst/>
          </a:prstGeom>
        </p:spPr>
        <p:txBody>
          <a:bodyPr lIns="0" tIns="0" rIns="0" bIns="0" rtlCol="0" anchor="t">
            <a:spAutoFit/>
          </a:bodyPr>
          <a:lstStyle/>
          <a:p>
            <a:pPr marL="0" lvl="0" indent="0">
              <a:lnSpc>
                <a:spcPts val="8499"/>
              </a:lnSpc>
            </a:pPr>
            <a:r>
              <a:rPr lang="en-US" sz="8499" dirty="0" err="1">
                <a:solidFill>
                  <a:srgbClr val="000000"/>
                </a:solidFill>
                <a:ea typeface="Dreaming Outloud Sans"/>
              </a:rPr>
              <a:t>作法二</a:t>
            </a:r>
            <a:endParaRPr lang="en-US" sz="8499" dirty="0">
              <a:solidFill>
                <a:srgbClr val="000000"/>
              </a:solidFill>
              <a:ea typeface="Dreaming Outloud Sans"/>
            </a:endParaRPr>
          </a:p>
        </p:txBody>
      </p:sp>
      <p:grpSp>
        <p:nvGrpSpPr>
          <p:cNvPr id="8" name="Group 8"/>
          <p:cNvGrpSpPr>
            <a:grpSpLocks noChangeAspect="1"/>
          </p:cNvGrpSpPr>
          <p:nvPr/>
        </p:nvGrpSpPr>
        <p:grpSpPr>
          <a:xfrm rot="-322117">
            <a:off x="2126357" y="1796749"/>
            <a:ext cx="6892247" cy="8006792"/>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23200" r="-23200"/>
              </a:stretch>
            </a:blipFill>
          </p:spPr>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3" name="Freeform 13"/>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11174279" y="2552369"/>
            <a:ext cx="5908945" cy="3225165"/>
          </a:xfrm>
          <a:prstGeom prst="rect">
            <a:avLst/>
          </a:prstGeom>
        </p:spPr>
        <p:txBody>
          <a:bodyPr lIns="0" tIns="0" rIns="0" bIns="0" rtlCol="0" anchor="t">
            <a:spAutoFit/>
          </a:bodyPr>
          <a:lstStyle/>
          <a:p>
            <a:pPr algn="just">
              <a:lnSpc>
                <a:spcPts val="6240"/>
              </a:lnSpc>
              <a:spcBef>
                <a:spcPct val="0"/>
              </a:spcBef>
            </a:pPr>
            <a:r>
              <a:rPr lang="en-US" sz="4800">
                <a:solidFill>
                  <a:srgbClr val="000000"/>
                </a:solidFill>
                <a:ea typeface="Codec Pro"/>
              </a:rPr>
              <a:t>把8個剪開的鋁箔包，在上面描像左邊的照片一樣，再用剪刀剪下來然後打洞。</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128815" y="1555419"/>
            <a:ext cx="5954409" cy="1130299"/>
          </a:xfrm>
          <a:prstGeom prst="rect">
            <a:avLst/>
          </a:prstGeom>
        </p:spPr>
        <p:txBody>
          <a:bodyPr lIns="0" tIns="0" rIns="0" bIns="0" rtlCol="0" anchor="t">
            <a:spAutoFit/>
          </a:bodyPr>
          <a:lstStyle/>
          <a:p>
            <a:pPr marL="0" lvl="0" indent="0">
              <a:lnSpc>
                <a:spcPts val="8499"/>
              </a:lnSpc>
            </a:pPr>
            <a:r>
              <a:rPr lang="en-US" sz="8499">
                <a:solidFill>
                  <a:srgbClr val="000000"/>
                </a:solidFill>
                <a:ea typeface="Dreaming Outloud Sans"/>
              </a:rPr>
              <a:t>作法三</a:t>
            </a:r>
          </a:p>
        </p:txBody>
      </p:sp>
      <p:grpSp>
        <p:nvGrpSpPr>
          <p:cNvPr id="8" name="Group 8"/>
          <p:cNvGrpSpPr>
            <a:grpSpLocks noChangeAspect="1"/>
          </p:cNvGrpSpPr>
          <p:nvPr/>
        </p:nvGrpSpPr>
        <p:grpSpPr>
          <a:xfrm rot="-322117">
            <a:off x="1942820" y="1855269"/>
            <a:ext cx="6892247" cy="8006792"/>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13890" r="-13890"/>
              </a:stretch>
            </a:blipFill>
          </p:spPr>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3" name="Freeform 13"/>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11194384" y="2552369"/>
            <a:ext cx="5888840" cy="3225165"/>
          </a:xfrm>
          <a:prstGeom prst="rect">
            <a:avLst/>
          </a:prstGeom>
        </p:spPr>
        <p:txBody>
          <a:bodyPr lIns="0" tIns="0" rIns="0" bIns="0" rtlCol="0" anchor="t">
            <a:spAutoFit/>
          </a:bodyPr>
          <a:lstStyle/>
          <a:p>
            <a:pPr algn="just">
              <a:lnSpc>
                <a:spcPts val="6240"/>
              </a:lnSpc>
            </a:pPr>
            <a:r>
              <a:rPr lang="en-US" sz="4800">
                <a:solidFill>
                  <a:srgbClr val="000000"/>
                </a:solidFill>
                <a:ea typeface="Codec Pro"/>
              </a:rPr>
              <a:t>把8個剪開的鋁箔包，在上面描像左邊的照片一樣，再用剪刀剪下來然後打洞。</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2775434" y="2214133"/>
            <a:ext cx="5742925" cy="5398350"/>
          </a:xfrm>
          <a:custGeom>
            <a:avLst/>
            <a:gdLst/>
            <a:ahLst/>
            <a:cxnLst/>
            <a:rect l="l" t="t" r="r" b="b"/>
            <a:pathLst>
              <a:path w="5742925" h="5398350">
                <a:moveTo>
                  <a:pt x="0" y="0"/>
                </a:moveTo>
                <a:lnTo>
                  <a:pt x="5742926" y="0"/>
                </a:lnTo>
                <a:lnTo>
                  <a:pt x="5742926" y="5398350"/>
                </a:lnTo>
                <a:lnTo>
                  <a:pt x="0" y="5398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28900" y="8721155"/>
            <a:ext cx="7315200" cy="2793076"/>
          </a:xfrm>
          <a:custGeom>
            <a:avLst/>
            <a:gdLst/>
            <a:ahLst/>
            <a:cxnLst/>
            <a:rect l="l" t="t" r="r" b="b"/>
            <a:pathLst>
              <a:path w="7315200" h="2793076">
                <a:moveTo>
                  <a:pt x="0" y="0"/>
                </a:moveTo>
                <a:lnTo>
                  <a:pt x="7315200" y="0"/>
                </a:lnTo>
                <a:lnTo>
                  <a:pt x="7315200" y="2793077"/>
                </a:lnTo>
                <a:lnTo>
                  <a:pt x="0" y="2793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47819">
            <a:off x="-1037168" y="955686"/>
            <a:ext cx="8583665" cy="3542713"/>
          </a:xfrm>
          <a:custGeom>
            <a:avLst/>
            <a:gdLst/>
            <a:ahLst/>
            <a:cxnLst/>
            <a:rect l="l" t="t" r="r" b="b"/>
            <a:pathLst>
              <a:path w="8583665" h="3542713">
                <a:moveTo>
                  <a:pt x="0" y="0"/>
                </a:moveTo>
                <a:lnTo>
                  <a:pt x="8583665" y="0"/>
                </a:lnTo>
                <a:lnTo>
                  <a:pt x="8583665" y="3542713"/>
                </a:lnTo>
                <a:lnTo>
                  <a:pt x="0" y="35427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194521" y="547327"/>
            <a:ext cx="8292066" cy="9561083"/>
          </a:xfrm>
          <a:custGeom>
            <a:avLst/>
            <a:gdLst/>
            <a:ahLst/>
            <a:cxnLst/>
            <a:rect l="l" t="t" r="r" b="b"/>
            <a:pathLst>
              <a:path w="8292066" h="9561083">
                <a:moveTo>
                  <a:pt x="0" y="0"/>
                </a:moveTo>
                <a:lnTo>
                  <a:pt x="8292066" y="0"/>
                </a:lnTo>
                <a:lnTo>
                  <a:pt x="8292066" y="9561083"/>
                </a:lnTo>
                <a:lnTo>
                  <a:pt x="0" y="9561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1128815" y="1555419"/>
            <a:ext cx="5954409" cy="1130299"/>
          </a:xfrm>
          <a:prstGeom prst="rect">
            <a:avLst/>
          </a:prstGeom>
        </p:spPr>
        <p:txBody>
          <a:bodyPr lIns="0" tIns="0" rIns="0" bIns="0" rtlCol="0" anchor="t">
            <a:spAutoFit/>
          </a:bodyPr>
          <a:lstStyle/>
          <a:p>
            <a:pPr marL="0" lvl="0" indent="0">
              <a:lnSpc>
                <a:spcPts val="8499"/>
              </a:lnSpc>
            </a:pPr>
            <a:r>
              <a:rPr lang="en-US" sz="8499">
                <a:solidFill>
                  <a:srgbClr val="000000"/>
                </a:solidFill>
                <a:ea typeface="Dreaming Outloud Sans"/>
              </a:rPr>
              <a:t>作法四-1</a:t>
            </a:r>
          </a:p>
        </p:txBody>
      </p:sp>
      <p:grpSp>
        <p:nvGrpSpPr>
          <p:cNvPr id="8" name="Group 8"/>
          <p:cNvGrpSpPr>
            <a:grpSpLocks noChangeAspect="1"/>
          </p:cNvGrpSpPr>
          <p:nvPr/>
        </p:nvGrpSpPr>
        <p:grpSpPr>
          <a:xfrm rot="-322117">
            <a:off x="1942820" y="1855269"/>
            <a:ext cx="6892247" cy="8006792"/>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40327" r="-40327"/>
              </a:stretch>
            </a:blipFill>
          </p:spPr>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p:spPr>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p:spPr>
        </p:sp>
      </p:grpSp>
      <p:sp>
        <p:nvSpPr>
          <p:cNvPr id="13" name="Freeform 13"/>
          <p:cNvSpPr/>
          <p:nvPr/>
        </p:nvSpPr>
        <p:spPr>
          <a:xfrm>
            <a:off x="17083224" y="1491880"/>
            <a:ext cx="904915" cy="991441"/>
          </a:xfrm>
          <a:custGeom>
            <a:avLst/>
            <a:gdLst/>
            <a:ahLst/>
            <a:cxnLst/>
            <a:rect l="l" t="t" r="r" b="b"/>
            <a:pathLst>
              <a:path w="904915" h="991441">
                <a:moveTo>
                  <a:pt x="0" y="0"/>
                </a:moveTo>
                <a:lnTo>
                  <a:pt x="904916" y="0"/>
                </a:lnTo>
                <a:lnTo>
                  <a:pt x="904916" y="991441"/>
                </a:lnTo>
                <a:lnTo>
                  <a:pt x="0" y="991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875838" y="531253"/>
            <a:ext cx="1099789" cy="1204948"/>
          </a:xfrm>
          <a:custGeom>
            <a:avLst/>
            <a:gdLst/>
            <a:ahLst/>
            <a:cxnLst/>
            <a:rect l="l" t="t" r="r" b="b"/>
            <a:pathLst>
              <a:path w="1099789" h="1204948">
                <a:moveTo>
                  <a:pt x="0" y="0"/>
                </a:moveTo>
                <a:lnTo>
                  <a:pt x="1099789" y="0"/>
                </a:lnTo>
                <a:lnTo>
                  <a:pt x="1099789" y="1204948"/>
                </a:lnTo>
                <a:lnTo>
                  <a:pt x="0" y="1204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640713">
            <a:off x="16000957" y="1819540"/>
            <a:ext cx="784285" cy="1732356"/>
          </a:xfrm>
          <a:custGeom>
            <a:avLst/>
            <a:gdLst/>
            <a:ahLst/>
            <a:cxnLst/>
            <a:rect l="l" t="t" r="r" b="b"/>
            <a:pathLst>
              <a:path w="784285" h="1732356">
                <a:moveTo>
                  <a:pt x="0" y="0"/>
                </a:moveTo>
                <a:lnTo>
                  <a:pt x="784284" y="0"/>
                </a:lnTo>
                <a:lnTo>
                  <a:pt x="784284" y="1732357"/>
                </a:lnTo>
                <a:lnTo>
                  <a:pt x="0" y="1732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11128815" y="2571419"/>
            <a:ext cx="6130485" cy="7178040"/>
          </a:xfrm>
          <a:prstGeom prst="rect">
            <a:avLst/>
          </a:prstGeom>
        </p:spPr>
        <p:txBody>
          <a:bodyPr lIns="0" tIns="0" rIns="0" bIns="0" rtlCol="0" anchor="t">
            <a:spAutoFit/>
          </a:bodyPr>
          <a:lstStyle/>
          <a:p>
            <a:pPr algn="just">
              <a:lnSpc>
                <a:spcPts val="6240"/>
              </a:lnSpc>
              <a:spcBef>
                <a:spcPct val="0"/>
              </a:spcBef>
            </a:pPr>
            <a:r>
              <a:rPr lang="en-US" sz="4800">
                <a:solidFill>
                  <a:srgbClr val="000000"/>
                </a:solidFill>
                <a:ea typeface="Codec Pro"/>
              </a:rPr>
              <a:t>把8個像三角形的圖形拿出來，在剪一條100公分的線接著再線的兩邊尾端各一個夾子夾，然後把兩個三角形左在上右在上的拿著，接著把線從兩個像三角形的最上面的兩個洞下去，</a:t>
            </a:r>
          </a:p>
          <a:p>
            <a:pPr algn="just">
              <a:lnSpc>
                <a:spcPts val="6240"/>
              </a:lnSpc>
              <a:spcBef>
                <a:spcPct val="0"/>
              </a:spcBef>
            </a:pPr>
            <a:endParaRPr lang="en-US" sz="4800">
              <a:solidFill>
                <a:srgbClr val="000000"/>
              </a:solidFill>
              <a:ea typeface="Codec Pr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145</Words>
  <Application>Microsoft Macintosh PowerPoint</Application>
  <PresentationFormat>自訂</PresentationFormat>
  <Paragraphs>50</Paragraphs>
  <Slides>17</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17</vt:i4>
      </vt:variant>
    </vt:vector>
  </HeadingPairs>
  <TitlesOfParts>
    <vt:vector size="22" baseType="lpstr">
      <vt:lpstr>Dreaming Outloud Sans</vt:lpstr>
      <vt:lpstr>Calibri</vt:lpstr>
      <vt:lpstr>Codec Pro</vt:lpstr>
      <vt:lpstr>Arial</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創意帽子</dc:title>
  <cp:lastModifiedBy>Sue Ricketts</cp:lastModifiedBy>
  <cp:revision>2</cp:revision>
  <dcterms:created xsi:type="dcterms:W3CDTF">2006-08-16T00:00:00Z</dcterms:created>
  <dcterms:modified xsi:type="dcterms:W3CDTF">2023-09-30T14:02:11Z</dcterms:modified>
  <dc:identifier>DAFitacrMU4</dc:identifier>
</cp:coreProperties>
</file>