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3">
  <p:sldMasterIdLst>
    <p:sldMasterId id="2147483648" r:id="rId1"/>
  </p:sldMasterIdLst>
  <p:notesMasterIdLst>
    <p:notesMasterId r:id="rId11"/>
  </p:notesMasterIdLst>
  <p:sldIdLst>
    <p:sldId id="286" r:id="rId2"/>
    <p:sldId id="261" r:id="rId3"/>
    <p:sldId id="263" r:id="rId4"/>
    <p:sldId id="281" r:id="rId5"/>
    <p:sldId id="293" r:id="rId6"/>
    <p:sldId id="294" r:id="rId7"/>
    <p:sldId id="277" r:id="rId8"/>
    <p:sldId id="291" r:id="rId9"/>
    <p:sldId id="289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9071"/>
    <a:srgbClr val="F0C6C6"/>
    <a:srgbClr val="01879F"/>
    <a:srgbClr val="FB7C6E"/>
    <a:srgbClr val="F1AA6F"/>
    <a:srgbClr val="D8CE7C"/>
    <a:srgbClr val="F6DEDE"/>
    <a:srgbClr val="BE001D"/>
    <a:srgbClr val="DFDBD4"/>
    <a:srgbClr val="FCE2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27" autoAdjust="0"/>
    <p:restoredTop sz="94660"/>
  </p:normalViewPr>
  <p:slideViewPr>
    <p:cSldViewPr snapToGrid="0">
      <p:cViewPr varScale="1">
        <p:scale>
          <a:sx n="65" d="100"/>
          <a:sy n="65" d="100"/>
        </p:scale>
        <p:origin x="-114" y="-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4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26F34-65B1-42C1-A78D-65F5EDA89499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2348B-5151-457C-B01A-D935089FED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522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2348B-5151-457C-B01A-D935089FED0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9624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2348B-5151-457C-B01A-D935089FED0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258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2348B-5151-457C-B01A-D935089FED0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8654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2348B-5151-457C-B01A-D935089FED0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341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2348B-5151-457C-B01A-D935089FED0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138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p14:dur="10">
        <p15:prstTrans prst="pageCurlDouble"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89316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p14:dur="10">
        <p15:prstTrans prst="pageCurlDouble"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p14:dur="10">
        <p15:prstTrans prst="pageCurlDouble"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群組 19">
            <a:extLst>
              <a:ext uri="{FF2B5EF4-FFF2-40B4-BE49-F238E27FC236}">
                <a16:creationId xmlns:a16="http://schemas.microsoft.com/office/drawing/2014/main" xmlns="" id="{785AAF0A-BA00-12B8-DE22-B3705BAC052D}"/>
              </a:ext>
            </a:extLst>
          </p:cNvPr>
          <p:cNvGrpSpPr/>
          <p:nvPr/>
        </p:nvGrpSpPr>
        <p:grpSpPr>
          <a:xfrm>
            <a:off x="0" y="0"/>
            <a:ext cx="6007423" cy="6858000"/>
            <a:chOff x="0" y="0"/>
            <a:chExt cx="6007423" cy="6858000"/>
          </a:xfrm>
          <a:solidFill>
            <a:srgbClr val="DFDBD4"/>
          </a:solidFill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xmlns="" id="{81BFC22D-1863-A150-D186-D3A124E4A0EC}"/>
                </a:ext>
              </a:extLst>
            </p:cNvPr>
            <p:cNvSpPr/>
            <p:nvPr/>
          </p:nvSpPr>
          <p:spPr>
            <a:xfrm>
              <a:off x="0" y="0"/>
              <a:ext cx="6007423" cy="6858000"/>
            </a:xfrm>
            <a:prstGeom prst="rect">
              <a:avLst/>
            </a:prstGeom>
            <a:grpFill/>
            <a:ln>
              <a:solidFill>
                <a:srgbClr val="DFDBD4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xmlns="" id="{443B327E-6260-7562-D68E-06905C3545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0343"/>
            <a:stretch/>
          </p:blipFill>
          <p:spPr>
            <a:xfrm>
              <a:off x="890913" y="596139"/>
              <a:ext cx="5041955" cy="5640733"/>
            </a:xfrm>
            <a:prstGeom prst="rect">
              <a:avLst/>
            </a:prstGeom>
            <a:grpFill/>
            <a:ln>
              <a:solidFill>
                <a:srgbClr val="DFDBD4"/>
              </a:solidFill>
            </a:ln>
          </p:spPr>
        </p:pic>
      </p:grpSp>
      <p:grpSp>
        <p:nvGrpSpPr>
          <p:cNvPr id="10" name="组合 9"/>
          <p:cNvGrpSpPr/>
          <p:nvPr/>
        </p:nvGrpSpPr>
        <p:grpSpPr>
          <a:xfrm>
            <a:off x="473642" y="406153"/>
            <a:ext cx="10921867" cy="6045693"/>
            <a:chOff x="1002507" y="962025"/>
            <a:chExt cx="10160793" cy="4933950"/>
          </a:xfrm>
        </p:grpSpPr>
        <p:sp>
          <p:nvSpPr>
            <p:cNvPr id="4" name="矩形 3"/>
            <p:cNvSpPr/>
            <p:nvPr/>
          </p:nvSpPr>
          <p:spPr>
            <a:xfrm>
              <a:off x="6081316" y="962025"/>
              <a:ext cx="5081984" cy="493395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图文框 8"/>
            <p:cNvSpPr/>
            <p:nvPr/>
          </p:nvSpPr>
          <p:spPr>
            <a:xfrm>
              <a:off x="1002507" y="962025"/>
              <a:ext cx="5707460" cy="4933950"/>
            </a:xfrm>
            <a:prstGeom prst="frame">
              <a:avLst>
                <a:gd name="adj1" fmla="val 74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5979438" y="596702"/>
            <a:ext cx="3238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600" b="1" dirty="0">
                <a:solidFill>
                  <a:srgbClr val="F2907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走</a:t>
            </a:r>
            <a:r>
              <a:rPr lang="en-US" altLang="zh-CN" sz="9600" b="1" dirty="0">
                <a:solidFill>
                  <a:srgbClr val="F2907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CN" altLang="en-US" sz="11500" b="1" dirty="0">
              <a:solidFill>
                <a:srgbClr val="F2907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288532" y="2235860"/>
            <a:ext cx="582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b="1" dirty="0">
                <a:solidFill>
                  <a:srgbClr val="BE00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一起</a:t>
            </a:r>
            <a:r>
              <a:rPr lang="zh-CN" alt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尬舞</a:t>
            </a:r>
            <a:r>
              <a:rPr lang="zh-CN" altLang="en-US" sz="8000" b="1" dirty="0">
                <a:solidFill>
                  <a:srgbClr val="D8CE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去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569642" y="3965452"/>
            <a:ext cx="2523768" cy="243143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TW" alt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北昌國小</a:t>
            </a:r>
          </a:p>
          <a:p>
            <a:r>
              <a:rPr lang="zh-TW" altLang="en-US" sz="4400" b="1" dirty="0">
                <a:solidFill>
                  <a:srgbClr val="FB7C6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三年愛班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王彥凱</a:t>
            </a:r>
          </a:p>
          <a:p>
            <a:endParaRPr lang="zh-CN" altLang="en-US" sz="2000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-12495"/>
            <a:ext cx="6308016" cy="6857999"/>
          </a:xfrm>
          <a:prstGeom prst="rect">
            <a:avLst/>
          </a:prstGeom>
          <a:gradFill flip="none" rotWithShape="1">
            <a:gsLst>
              <a:gs pos="94000">
                <a:schemeClr val="bg1">
                  <a:alpha val="0"/>
                </a:schemeClr>
              </a:gs>
              <a:gs pos="100000">
                <a:schemeClr val="tx1">
                  <a:lumMod val="50000"/>
                  <a:lumOff val="50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xmlns="" id="{6F2F144F-4136-D9CB-ECB0-BDC01C083099}"/>
              </a:ext>
            </a:extLst>
          </p:cNvPr>
          <p:cNvGrpSpPr/>
          <p:nvPr/>
        </p:nvGrpSpPr>
        <p:grpSpPr>
          <a:xfrm rot="363775">
            <a:off x="9275822" y="622908"/>
            <a:ext cx="1800225" cy="1517247"/>
            <a:chOff x="9180433" y="719091"/>
            <a:chExt cx="1800225" cy="1517247"/>
          </a:xfrm>
        </p:grpSpPr>
        <p:sp>
          <p:nvSpPr>
            <p:cNvPr id="13" name="椭圆 12"/>
            <p:cNvSpPr/>
            <p:nvPr/>
          </p:nvSpPr>
          <p:spPr>
            <a:xfrm>
              <a:off x="9334500" y="796338"/>
              <a:ext cx="1440000" cy="1440000"/>
            </a:xfrm>
            <a:prstGeom prst="ellipse">
              <a:avLst/>
            </a:prstGeom>
            <a:solidFill>
              <a:schemeClr val="accent3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圖片 7">
              <a:extLst>
                <a:ext uri="{FF2B5EF4-FFF2-40B4-BE49-F238E27FC236}">
                  <a16:creationId xmlns:a16="http://schemas.microsoft.com/office/drawing/2014/main" xmlns="" id="{DE7661B3-935B-F6AD-E479-AA9A4CB378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03" b="25371"/>
            <a:stretch/>
          </p:blipFill>
          <p:spPr>
            <a:xfrm rot="846921">
              <a:off x="9180433" y="719091"/>
              <a:ext cx="1800225" cy="14273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58558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p14:dur="10">
        <p15:prstTrans prst="pageCurlDoub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D2583F5B-E949-A97C-247A-D4959D26F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98" y="130629"/>
            <a:ext cx="5840963" cy="659674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470650" y="1290963"/>
            <a:ext cx="5276850" cy="5013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dirty="0">
                <a:latin typeface="方正姚体" panose="02010601030101010101" pitchFamily="2" charset="-122"/>
                <a:ea typeface="方正姚体" panose="02010601030101010101" pitchFamily="2" charset="-122"/>
              </a:rPr>
              <a:t>       我喜歡參加屏東外婆家那裡的廟會活動，</a:t>
            </a:r>
            <a:r>
              <a:rPr lang="zh-TW" altLang="en-US" sz="2400" dirty="0">
                <a:highlight>
                  <a:srgbClr val="F0C6C6"/>
                </a:highlight>
                <a:latin typeface="方正姚体" panose="02010601030101010101" pitchFamily="2" charset="-122"/>
                <a:ea typeface="方正姚体" panose="02010601030101010101" pitchFamily="2" charset="-122"/>
              </a:rPr>
              <a:t>因為花蓮比較少有大型廟會活動</a:t>
            </a:r>
            <a:r>
              <a:rPr lang="zh-TW" altLang="en-US" sz="2400" dirty="0">
                <a:latin typeface="方正姚体" panose="02010601030101010101" pitchFamily="2" charset="-122"/>
                <a:ea typeface="方正姚体" panose="02010601030101010101" pitchFamily="2" charset="-122"/>
              </a:rPr>
              <a:t>，所以我想藉這個築夢計畫，讓更多人認識民俗的傳統文化。</a:t>
            </a:r>
          </a:p>
          <a:p>
            <a:pPr>
              <a:lnSpc>
                <a:spcPct val="150000"/>
              </a:lnSpc>
            </a:pPr>
            <a:r>
              <a:rPr lang="zh-TW" altLang="en-US" sz="2400" dirty="0">
                <a:latin typeface="方正姚体" panose="02010601030101010101" pitchFamily="2" charset="-122"/>
                <a:ea typeface="方正姚体" panose="02010601030101010101" pitchFamily="2" charset="-122"/>
              </a:rPr>
              <a:t>       在幼兒園大班時，自己曾做了一尊三太子</a:t>
            </a:r>
            <a:r>
              <a:rPr lang="en-US" altLang="zh-TW" sz="2400" dirty="0">
                <a:latin typeface="方正姚体" panose="02010601030101010101" pitchFamily="2" charset="-122"/>
                <a:ea typeface="方正姚体" panose="02010601030101010101" pitchFamily="2" charset="-122"/>
              </a:rPr>
              <a:t>1.0</a:t>
            </a:r>
            <a:r>
              <a:rPr lang="zh-TW" altLang="en-US" sz="2400" dirty="0">
                <a:latin typeface="方正姚体" panose="02010601030101010101" pitchFamily="2" charset="-122"/>
                <a:ea typeface="方正姚体" panose="02010601030101010101" pitchFamily="2" charset="-122"/>
              </a:rPr>
              <a:t>版。去年又跟著舅舅一起參加媽祖繞境的活動，</a:t>
            </a:r>
            <a:r>
              <a:rPr lang="zh-TW" altLang="en-US" sz="2400" dirty="0">
                <a:highlight>
                  <a:srgbClr val="D8CE7C"/>
                </a:highlight>
                <a:latin typeface="方正姚体" panose="02010601030101010101" pitchFamily="2" charset="-122"/>
                <a:ea typeface="方正姚体" panose="02010601030101010101" pitchFamily="2" charset="-122"/>
              </a:rPr>
              <a:t>我看到好多陣頭的表演</a:t>
            </a:r>
            <a:r>
              <a:rPr lang="zh-TW" altLang="en-US" sz="2400" dirty="0">
                <a:latin typeface="方正姚体" panose="02010601030101010101" pitchFamily="2" charset="-122"/>
                <a:ea typeface="方正姚体" panose="02010601030101010101" pitchFamily="2" charset="-122"/>
              </a:rPr>
              <a:t>，促使我想要動手做三太子</a:t>
            </a:r>
            <a:r>
              <a:rPr lang="en-US" altLang="zh-TW" sz="2400" dirty="0">
                <a:latin typeface="方正姚体" panose="02010601030101010101" pitchFamily="2" charset="-122"/>
                <a:ea typeface="方正姚体" panose="02010601030101010101" pitchFamily="2" charset="-122"/>
              </a:rPr>
              <a:t>2.0</a:t>
            </a:r>
            <a:r>
              <a:rPr lang="zh-TW" altLang="en-US" sz="2400" dirty="0">
                <a:latin typeface="方正姚体" panose="02010601030101010101" pitchFamily="2" charset="-122"/>
                <a:ea typeface="方正姚体" panose="02010601030101010101" pitchFamily="2" charset="-122"/>
              </a:rPr>
              <a:t>版。</a:t>
            </a:r>
          </a:p>
        </p:txBody>
      </p:sp>
      <p:sp>
        <p:nvSpPr>
          <p:cNvPr id="15" name="矩形 14"/>
          <p:cNvSpPr/>
          <p:nvPr/>
        </p:nvSpPr>
        <p:spPr>
          <a:xfrm>
            <a:off x="6592876" y="343941"/>
            <a:ext cx="3048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製作動機</a:t>
            </a:r>
            <a:endParaRPr lang="zh-CN" altLang="en-US" sz="3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2495" y="0"/>
            <a:ext cx="6215074" cy="6858000"/>
          </a:xfrm>
          <a:prstGeom prst="rect">
            <a:avLst/>
          </a:prstGeom>
          <a:gradFill flip="none" rotWithShape="1">
            <a:gsLst>
              <a:gs pos="94000">
                <a:schemeClr val="bg1">
                  <a:alpha val="0"/>
                </a:schemeClr>
              </a:gs>
              <a:gs pos="100000">
                <a:schemeClr val="tx1">
                  <a:lumMod val="50000"/>
                  <a:lumOff val="50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708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p14:dur="10">
        <p15:prstTrans prst="pageCurlDoub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333375" y="317499"/>
            <a:ext cx="11525250" cy="63627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33375" y="317498"/>
            <a:ext cx="5900788" cy="6362701"/>
          </a:xfrm>
          <a:prstGeom prst="rect">
            <a:avLst/>
          </a:prstGeom>
          <a:gradFill flip="none" rotWithShape="1">
            <a:gsLst>
              <a:gs pos="94000">
                <a:schemeClr val="bg1">
                  <a:alpha val="0"/>
                </a:schemeClr>
              </a:gs>
              <a:gs pos="100000">
                <a:schemeClr val="tx1">
                  <a:lumMod val="50000"/>
                  <a:lumOff val="50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823395" y="3428999"/>
            <a:ext cx="4761128" cy="280352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highlight>
                  <a:srgbClr val="D8CE7C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令旗是用日曆紙剪裁</a:t>
            </a:r>
            <a:r>
              <a:rPr lang="zh-TW" altLang="en-US" sz="2400" b="1" dirty="0">
                <a:latin typeface="+mj-ea"/>
                <a:ea typeface="+mj-ea"/>
              </a:rPr>
              <a:t>，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頭飾是把紙揉成一團再加上一根捲筒</a:t>
            </a:r>
            <a:r>
              <a:rPr lang="zh-TW" altLang="en-US" sz="2400" b="1" dirty="0">
                <a:latin typeface="+mn-ea"/>
              </a:rPr>
              <a:t>，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眉毛是浮貼日曆紙再用黑筆塗黑</a:t>
            </a:r>
            <a:r>
              <a:rPr lang="zh-TW" altLang="en-US" sz="2400" b="1" dirty="0">
                <a:latin typeface="+mj-ea"/>
                <a:ea typeface="+mj-ea"/>
              </a:rPr>
              <a:t>，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眼睛用紙揉成一團圓球靠二側黑頭髪</a:t>
            </a:r>
            <a:r>
              <a:rPr lang="zh-TW" altLang="en-US" sz="2400" b="1" dirty="0">
                <a:latin typeface="+mn-ea"/>
              </a:rPr>
              <a:t>（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黑線</a:t>
            </a:r>
            <a:r>
              <a:rPr lang="en-US" altLang="zh-TW" sz="2400" b="1" dirty="0">
                <a:latin typeface="+mn-ea"/>
              </a:rPr>
              <a:t>)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去拉扯活動</a:t>
            </a:r>
            <a:r>
              <a:rPr lang="zh-TW" altLang="en-US" sz="2400" b="1" dirty="0">
                <a:latin typeface="+mj-ea"/>
                <a:ea typeface="+mj-ea"/>
              </a:rPr>
              <a:t>。</a:t>
            </a:r>
            <a:endParaRPr lang="zh-CN" altLang="en-US" sz="2400" b="1" dirty="0">
              <a:latin typeface="+mj-ea"/>
              <a:ea typeface="+mj-ea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2786209A-CDF3-6E2D-EA78-F03A1EBD7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3802" y="363401"/>
            <a:ext cx="3788738" cy="30655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矩形 10"/>
          <p:cNvSpPr/>
          <p:nvPr/>
        </p:nvSpPr>
        <p:spPr>
          <a:xfrm>
            <a:off x="823395" y="1693060"/>
            <a:ext cx="4761139" cy="1889895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除了紙箱</a:t>
            </a:r>
            <a:r>
              <a:rPr lang="zh-TW" altLang="en-US" sz="2400" b="1" dirty="0">
                <a:highlight>
                  <a:srgbClr val="F0C6C6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大洞是爸爸幫忙切割外</a:t>
            </a:r>
            <a:r>
              <a:rPr lang="zh-TW" altLang="en-US" sz="2400" b="1" dirty="0">
                <a:latin typeface="+mn-ea"/>
              </a:rPr>
              <a:t>，</a:t>
            </a:r>
            <a:r>
              <a:rPr lang="zh-TW" altLang="en-US" sz="2400" b="1" dirty="0">
                <a:highlight>
                  <a:srgbClr val="F29071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其它部份都是我一個人設計製作完成的</a:t>
            </a:r>
            <a:r>
              <a:rPr lang="zh-TW" altLang="en-US" sz="2400" b="1" dirty="0">
                <a:highlight>
                  <a:srgbClr val="F29071"/>
                </a:highlight>
                <a:latin typeface="+mn-ea"/>
              </a:rPr>
              <a:t>。</a:t>
            </a:r>
            <a:endParaRPr lang="zh-CN" altLang="en-US" sz="2400" b="1" dirty="0">
              <a:highlight>
                <a:srgbClr val="F29071"/>
              </a:highlight>
              <a:latin typeface="+mn-ea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452CD6F9-1891-40B8-BDC4-16DB9AA2A0D1}"/>
              </a:ext>
            </a:extLst>
          </p:cNvPr>
          <p:cNvSpPr/>
          <p:nvPr/>
        </p:nvSpPr>
        <p:spPr>
          <a:xfrm>
            <a:off x="482042" y="532703"/>
            <a:ext cx="40623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1AA6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幼稚園的三太子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1AA6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1.0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1AA6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版</a:t>
            </a:r>
            <a:endParaRPr lang="zh-TW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1AA6F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D0CE30B6-EAD6-4AF4-8B97-0AAE3DA3F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802" y="3576260"/>
            <a:ext cx="3788738" cy="28868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08112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p14:dur="10">
        <p15:prstTrans prst="pageCurlDoub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18">
            <a:extLst>
              <a:ext uri="{FF2B5EF4-FFF2-40B4-BE49-F238E27FC236}">
                <a16:creationId xmlns:a16="http://schemas.microsoft.com/office/drawing/2014/main" xmlns="" id="{15327FE7-8E79-3025-27B3-8211A6D1DB5B}"/>
              </a:ext>
            </a:extLst>
          </p:cNvPr>
          <p:cNvSpPr/>
          <p:nvPr/>
        </p:nvSpPr>
        <p:spPr>
          <a:xfrm>
            <a:off x="7163420" y="366933"/>
            <a:ext cx="1268508" cy="1173900"/>
          </a:xfrm>
          <a:prstGeom prst="ellipse">
            <a:avLst/>
          </a:prstGeom>
          <a:solidFill>
            <a:srgbClr val="01879F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3C65294B-3DC9-D56C-9B7E-ACDA8CCA7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50" y="233258"/>
            <a:ext cx="5631472" cy="639148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-486079" y="0"/>
            <a:ext cx="6582079" cy="6858000"/>
          </a:xfrm>
          <a:prstGeom prst="rect">
            <a:avLst/>
          </a:prstGeom>
          <a:gradFill flip="none" rotWithShape="1">
            <a:gsLst>
              <a:gs pos="94000">
                <a:schemeClr val="bg1">
                  <a:alpha val="0"/>
                </a:schemeClr>
              </a:gs>
              <a:gs pos="100000">
                <a:schemeClr val="tx1">
                  <a:lumMod val="50000"/>
                  <a:lumOff val="50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6920758" y="1948230"/>
            <a:ext cx="4968997" cy="324762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去年，四年一次的媽祖繞境</a:t>
            </a:r>
            <a:r>
              <a:rPr lang="zh-TW" altLang="en-US" sz="2800" b="1" dirty="0">
                <a:latin typeface="細明體" panose="02020509000000000000" pitchFamily="49" charset="-120"/>
                <a:ea typeface="細明體" panose="02020509000000000000" pitchFamily="49" charset="-120"/>
              </a:rPr>
              <a:t>，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我從早上就跟著舅舅推著神轎一路走到晚上</a:t>
            </a:r>
            <a:r>
              <a:rPr lang="zh-TW" altLang="en-US" sz="2800" b="1" dirty="0">
                <a:latin typeface="細明體" panose="02020509000000000000" pitchFamily="49" charset="-120"/>
                <a:ea typeface="細明體" panose="02020509000000000000" pitchFamily="49" charset="-120"/>
              </a:rPr>
              <a:t>，</a:t>
            </a:r>
            <a:r>
              <a:rPr lang="zh-TW" altLang="en-US" sz="2800" b="1" dirty="0">
                <a:highlight>
                  <a:srgbClr val="D8CE7C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這是一項神聖又特別的任務</a:t>
            </a:r>
            <a:r>
              <a:rPr lang="zh-TW" altLang="en-US" sz="2800" b="1" dirty="0">
                <a:latin typeface="細明體" panose="02020509000000000000" pitchFamily="49" charset="-120"/>
                <a:ea typeface="細明體" panose="02020509000000000000" pitchFamily="49" charset="-120"/>
              </a:rPr>
              <a:t>，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期待四年後再去參加</a:t>
            </a:r>
            <a:r>
              <a:rPr lang="zh-TW" altLang="en-US" sz="2800" b="1" dirty="0">
                <a:latin typeface="細明體" panose="02020509000000000000" pitchFamily="49" charset="-120"/>
                <a:ea typeface="細明體" panose="02020509000000000000" pitchFamily="49" charset="-120"/>
              </a:rPr>
              <a:t>。</a:t>
            </a:r>
            <a:endParaRPr lang="zh-CN" altLang="en-US" sz="28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263440" y="333981"/>
            <a:ext cx="5928560" cy="1173900"/>
            <a:chOff x="7000016" y="1436914"/>
            <a:chExt cx="5928560" cy="1173900"/>
          </a:xfrm>
        </p:grpSpPr>
        <p:sp>
          <p:nvSpPr>
            <p:cNvPr id="19" name="椭圆 18"/>
            <p:cNvSpPr/>
            <p:nvPr/>
          </p:nvSpPr>
          <p:spPr>
            <a:xfrm>
              <a:off x="10685305" y="1436914"/>
              <a:ext cx="1268508" cy="1173900"/>
            </a:xfrm>
            <a:prstGeom prst="ellipse">
              <a:avLst/>
            </a:prstGeom>
            <a:solidFill>
              <a:schemeClr val="accent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矩形 16"/>
            <p:cNvSpPr/>
            <p:nvPr/>
          </p:nvSpPr>
          <p:spPr>
            <a:xfrm>
              <a:off x="7000016" y="1469866"/>
              <a:ext cx="5928560" cy="1107996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algn="ctr"/>
              <a:r>
                <a:rPr lang="zh-CN" altLang="en-US" sz="6600" b="1" spc="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屏東萬丹</a:t>
              </a:r>
            </a:p>
          </p:txBody>
        </p:sp>
      </p:grp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F86B37A2-7231-C275-4198-3F26731AD2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534" y="4488022"/>
            <a:ext cx="2558143" cy="22766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30158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p14:dur="10">
        <p15:prstTrans prst="pageCurlDoub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xmlns="" id="{6820B5EE-AF4A-DDA3-02B1-C3C9A1AE15F6}"/>
              </a:ext>
            </a:extLst>
          </p:cNvPr>
          <p:cNvGrpSpPr/>
          <p:nvPr/>
        </p:nvGrpSpPr>
        <p:grpSpPr>
          <a:xfrm>
            <a:off x="93306" y="136729"/>
            <a:ext cx="11943183" cy="830997"/>
            <a:chOff x="-741095" y="217364"/>
            <a:chExt cx="9707527" cy="830997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664D71D6-FB65-5587-252B-1DB1157211B8}"/>
                </a:ext>
              </a:extLst>
            </p:cNvPr>
            <p:cNvSpPr/>
            <p:nvPr/>
          </p:nvSpPr>
          <p:spPr>
            <a:xfrm>
              <a:off x="-741095" y="217364"/>
              <a:ext cx="3386703" cy="830997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r>
                <a:rPr lang="zh-CN" altLang="en-US" sz="4800" b="1" spc="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F6DEDE"/>
                  </a:highligh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築夢日誌</a:t>
              </a:r>
            </a:p>
          </p:txBody>
        </p: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xmlns="" id="{ABC777EF-C529-1B5D-06EE-B07E2A121A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13142" y="438810"/>
              <a:ext cx="7253290" cy="346028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2E77302F-EF5A-CC22-1605-6226235E906B}"/>
              </a:ext>
            </a:extLst>
          </p:cNvPr>
          <p:cNvSpPr/>
          <p:nvPr/>
        </p:nvSpPr>
        <p:spPr>
          <a:xfrm>
            <a:off x="215936" y="1038973"/>
            <a:ext cx="20794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D8CE7C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7/4~7/10</a:t>
            </a:r>
            <a:endParaRPr lang="zh-CN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D8CE7C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xmlns="" id="{D77E562D-F718-23D8-626F-8C24EB27C7C8}"/>
              </a:ext>
            </a:extLst>
          </p:cNvPr>
          <p:cNvSpPr txBox="1"/>
          <p:nvPr/>
        </p:nvSpPr>
        <p:spPr>
          <a:xfrm>
            <a:off x="215936" y="1597437"/>
            <a:ext cx="12027158" cy="874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製作五支令旗</a:t>
            </a:r>
            <a:r>
              <a:rPr lang="zh-TW" altLang="en-US" sz="1800" b="1" dirty="0">
                <a:latin typeface="細明體" panose="02020509000000000000" pitchFamily="49" charset="-120"/>
                <a:ea typeface="細明體" panose="02020509000000000000" pitchFamily="49" charset="-120"/>
              </a:rPr>
              <a:t>，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我覺最難的地方是黏上面的葫蘆，因為葫蘆在黏時會動來動去，不好固定</a:t>
            </a:r>
            <a:r>
              <a:rPr lang="zh-TW" altLang="en-US" sz="1800" b="1" dirty="0">
                <a:latin typeface="細明體" panose="02020509000000000000" pitchFamily="49" charset="-120"/>
                <a:ea typeface="細明體" panose="02020509000000000000" pitchFamily="49" charset="-120"/>
              </a:rPr>
              <a:t>，</a:t>
            </a:r>
            <a:r>
              <a:rPr lang="zh-TW" altLang="en-US" sz="1800" b="1" dirty="0">
                <a:highlight>
                  <a:srgbClr val="F29071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令旗的特色是有五個顏色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（綠、紅、白、黑、黃）</a:t>
            </a:r>
            <a:r>
              <a:rPr lang="zh-TW" altLang="en-US" sz="1800" b="1" dirty="0">
                <a:latin typeface="細明體" panose="02020509000000000000" pitchFamily="49" charset="-120"/>
                <a:ea typeface="細明體" panose="02020509000000000000" pitchFamily="49" charset="-120"/>
              </a:rPr>
              <a:t>，</a:t>
            </a:r>
            <a:r>
              <a:rPr lang="zh-TW" altLang="en-US" sz="1800" b="1" dirty="0">
                <a:highlight>
                  <a:srgbClr val="F29071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最耗時間的是黏令旗的鬚鬚</a:t>
            </a:r>
            <a:r>
              <a:rPr lang="zh-TW" altLang="en-US" sz="1800" b="1" dirty="0">
                <a:latin typeface="細明體" panose="02020509000000000000" pitchFamily="49" charset="-120"/>
                <a:ea typeface="細明體" panose="02020509000000000000" pitchFamily="49" charset="-120"/>
              </a:rPr>
              <a:t>。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xmlns="" id="{05013407-769E-3A1A-C98A-0AD5198EC6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515" y="2043404"/>
            <a:ext cx="2324675" cy="23044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DAC1CA79-6921-5433-E96E-54B077537710}"/>
              </a:ext>
            </a:extLst>
          </p:cNvPr>
          <p:cNvSpPr/>
          <p:nvPr/>
        </p:nvSpPr>
        <p:spPr>
          <a:xfrm>
            <a:off x="215936" y="3476553"/>
            <a:ext cx="2324675" cy="740524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TW" sz="3200" b="1" dirty="0">
                <a:solidFill>
                  <a:prstClr val="black"/>
                </a:solidFill>
                <a:highlight>
                  <a:srgbClr val="D8CE7C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7/11~7/15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xmlns="" id="{6A47423E-521B-6914-FFBF-321EC36961E4}"/>
              </a:ext>
            </a:extLst>
          </p:cNvPr>
          <p:cNvSpPr txBox="1"/>
          <p:nvPr/>
        </p:nvSpPr>
        <p:spPr>
          <a:xfrm>
            <a:off x="215936" y="4347893"/>
            <a:ext cx="11448660" cy="874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zh-TW" altLang="en-US" sz="1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製作三太子的頭</a:t>
            </a:r>
            <a:r>
              <a:rPr lang="zh-TW" altLang="en-US" sz="1800" b="1" dirty="0">
                <a:solidFill>
                  <a:prstClr val="black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，</a:t>
            </a:r>
            <a:r>
              <a:rPr lang="zh-TW" altLang="en-US" sz="1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我覺得</a:t>
            </a:r>
            <a:r>
              <a:rPr lang="zh-TW" altLang="en-US" sz="1800" b="1" dirty="0">
                <a:solidFill>
                  <a:prstClr val="black"/>
                </a:solidFill>
                <a:highlight>
                  <a:srgbClr val="F1AA6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製作過程中最耗時間的是</a:t>
            </a:r>
            <a:r>
              <a:rPr lang="zh-TW" altLang="en-US" sz="1800" b="1" dirty="0">
                <a:solidFill>
                  <a:prstClr val="black"/>
                </a:solidFill>
                <a:highlight>
                  <a:srgbClr val="F1AA6F"/>
                </a:highlight>
                <a:latin typeface="細明體" panose="02020509000000000000" pitchFamily="49" charset="-120"/>
                <a:ea typeface="細明體" panose="02020509000000000000" pitchFamily="49" charset="-120"/>
              </a:rPr>
              <a:t>：</a:t>
            </a:r>
            <a:r>
              <a:rPr lang="zh-TW" altLang="en-US" sz="1800" b="1" dirty="0">
                <a:solidFill>
                  <a:prstClr val="black"/>
                </a:solidFill>
                <a:highlight>
                  <a:srgbClr val="F1AA6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用毛線一根一根的黏成頭髪</a:t>
            </a:r>
            <a:r>
              <a:rPr lang="zh-TW" altLang="en-US" sz="1800" b="1" dirty="0">
                <a:solidFill>
                  <a:prstClr val="black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，</a:t>
            </a:r>
            <a:r>
              <a:rPr lang="zh-TW" altLang="en-US" sz="1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再編</a:t>
            </a:r>
            <a:r>
              <a:rPr lang="zh-TW" altLang="en-US" sz="1800" b="1" dirty="0">
                <a:solidFill>
                  <a:prstClr val="black"/>
                </a:solidFill>
                <a:highlight>
                  <a:srgbClr val="F0C6C6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辮子</a:t>
            </a:r>
            <a:r>
              <a:rPr lang="zh-TW" altLang="en-US" sz="1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來增加立體感</a:t>
            </a:r>
            <a:r>
              <a:rPr lang="zh-TW" altLang="en-US" sz="1800" b="1" dirty="0">
                <a:solidFill>
                  <a:prstClr val="black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。</a:t>
            </a:r>
            <a:r>
              <a:rPr lang="zh-TW" altLang="en-US" sz="1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眼睛部份</a:t>
            </a:r>
            <a:r>
              <a:rPr lang="zh-TW" altLang="en-US" sz="1800" b="1" dirty="0">
                <a:solidFill>
                  <a:prstClr val="black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，</a:t>
            </a:r>
            <a:r>
              <a:rPr lang="zh-TW" altLang="en-US" sz="1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是挖空放置圓球讓它能上下晃動</a:t>
            </a:r>
            <a:r>
              <a:rPr lang="zh-TW" altLang="en-US" sz="1800" b="1" dirty="0">
                <a:solidFill>
                  <a:prstClr val="black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；</a:t>
            </a:r>
            <a:r>
              <a:rPr lang="zh-TW" altLang="en-US" sz="1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再製作皇冠點綴頭部</a:t>
            </a:r>
            <a:r>
              <a:rPr lang="zh-TW" altLang="en-US" sz="1800" b="1" dirty="0">
                <a:solidFill>
                  <a:prstClr val="black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。</a:t>
            </a:r>
            <a:endParaRPr lang="en-US" altLang="zh-TW" sz="1800" b="1" dirty="0">
              <a:solidFill>
                <a:prstClr val="black"/>
              </a:solidFill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xmlns="" id="{8D7AC5BF-1F6B-295B-246C-6E9CDC424C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74928" y="4755461"/>
            <a:ext cx="2073032" cy="21320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xmlns="" id="{6CC8F717-52CA-5249-CE7C-D230BB9E8D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927" y="4782645"/>
            <a:ext cx="2276669" cy="20730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16182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p14:dur="10">
        <p15:prstTrans prst="pageCurlDoub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FC4D08CE-D27A-878C-073E-C9EC2C1EF3B4}"/>
              </a:ext>
            </a:extLst>
          </p:cNvPr>
          <p:cNvSpPr/>
          <p:nvPr/>
        </p:nvSpPr>
        <p:spPr>
          <a:xfrm>
            <a:off x="314013" y="0"/>
            <a:ext cx="2079415" cy="740524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TW" sz="3200" b="1" dirty="0">
                <a:solidFill>
                  <a:prstClr val="black"/>
                </a:solidFill>
                <a:highlight>
                  <a:srgbClr val="D8CE7C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7/18~8/7</a:t>
            </a:r>
            <a:endParaRPr lang="en-US" altLang="zh-TW" sz="2800" b="1" dirty="0">
              <a:solidFill>
                <a:prstClr val="black"/>
              </a:solidFill>
              <a:highlight>
                <a:srgbClr val="D8CE7C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5410F432-2C5F-860F-9F3F-A649267D213E}"/>
              </a:ext>
            </a:extLst>
          </p:cNvPr>
          <p:cNvSpPr txBox="1"/>
          <p:nvPr/>
        </p:nvSpPr>
        <p:spPr>
          <a:xfrm>
            <a:off x="253423" y="747676"/>
            <a:ext cx="11685153" cy="458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1800" b="1" dirty="0">
                <a:highlight>
                  <a:srgbClr val="F29071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自己畫衣服上所有的龍圖案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腹部上的龍頭更顯出霸氣十足</a:t>
            </a:r>
            <a:r>
              <a:rPr lang="zh-TW" altLang="en-US" sz="1800" b="1" dirty="0">
                <a:latin typeface="細明體" panose="02020509000000000000" pitchFamily="49" charset="-120"/>
                <a:ea typeface="細明體" panose="02020509000000000000" pitchFamily="49" charset="-120"/>
              </a:rPr>
              <a:t>，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再用亮粉</a:t>
            </a:r>
            <a:r>
              <a:rPr lang="zh-TW" altLang="en-US" sz="1800" b="1" dirty="0">
                <a:latin typeface="細明體" panose="02020509000000000000" pitchFamily="49" charset="-120"/>
                <a:ea typeface="細明體" panose="02020509000000000000" pitchFamily="49" charset="-120"/>
              </a:rPr>
              <a:t>、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金蔥條</a:t>
            </a:r>
            <a:r>
              <a:rPr lang="zh-TW" altLang="en-US" sz="1800" b="1" dirty="0">
                <a:latin typeface="細明體" panose="02020509000000000000" pitchFamily="49" charset="-120"/>
                <a:ea typeface="細明體" panose="02020509000000000000" pitchFamily="49" charset="-120"/>
              </a:rPr>
              <a:t>、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毛線</a:t>
            </a:r>
            <a:r>
              <a:rPr lang="zh-TW" altLang="en-US" sz="1800" b="1" dirty="0">
                <a:latin typeface="細明體" panose="02020509000000000000" pitchFamily="49" charset="-120"/>
                <a:ea typeface="細明體" panose="02020509000000000000" pitchFamily="49" charset="-120"/>
              </a:rPr>
              <a:t>、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鱗片</a:t>
            </a: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……..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等裝飾衣服</a:t>
            </a:r>
            <a:r>
              <a:rPr lang="zh-TW" altLang="en-US" sz="1800" b="1" dirty="0">
                <a:latin typeface="細明體" panose="02020509000000000000" pitchFamily="49" charset="-120"/>
                <a:ea typeface="細明體" panose="02020509000000000000" pitchFamily="49" charset="-120"/>
              </a:rPr>
              <a:t>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D67A93DD-205D-64F3-9030-9D293A7CD6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33" t="25713" r="55357" b="36085"/>
          <a:stretch/>
        </p:blipFill>
        <p:spPr>
          <a:xfrm>
            <a:off x="4089860" y="1283229"/>
            <a:ext cx="2724539" cy="24351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3E268CAC-5879-F69C-2756-B019F07EDC64}"/>
              </a:ext>
            </a:extLst>
          </p:cNvPr>
          <p:cNvSpPr/>
          <p:nvPr/>
        </p:nvSpPr>
        <p:spPr>
          <a:xfrm>
            <a:off x="314013" y="3637874"/>
            <a:ext cx="4944473" cy="740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b="1" dirty="0">
                <a:highlight>
                  <a:srgbClr val="D8CE7C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8/8~8/12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3A4E8F7D-0886-6C4F-B4DF-41732C31BC80}"/>
              </a:ext>
            </a:extLst>
          </p:cNvPr>
          <p:cNvSpPr txBox="1"/>
          <p:nvPr/>
        </p:nvSpPr>
        <p:spPr>
          <a:xfrm>
            <a:off x="314013" y="4415567"/>
            <a:ext cx="11470550" cy="458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完成最後的組合</a:t>
            </a:r>
            <a:r>
              <a:rPr lang="zh-TW" altLang="en-US" sz="1800" b="1" dirty="0">
                <a:latin typeface="細明體" panose="02020509000000000000" pitchFamily="49" charset="-120"/>
                <a:ea typeface="細明體" panose="02020509000000000000" pitchFamily="49" charset="-120"/>
              </a:rPr>
              <a:t>，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再用</a:t>
            </a:r>
            <a:r>
              <a:rPr lang="en-US" altLang="zh-TW" sz="1800" b="1" dirty="0">
                <a:highlight>
                  <a:srgbClr val="F1AA6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LED</a:t>
            </a:r>
            <a:r>
              <a:rPr lang="zh-TW" altLang="en-US" sz="1800" b="1" dirty="0">
                <a:highlight>
                  <a:srgbClr val="F1AA6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燈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裝飾</a:t>
            </a:r>
            <a:r>
              <a:rPr lang="zh-TW" altLang="en-US" sz="1800" b="1" dirty="0">
                <a:latin typeface="細明體" panose="02020509000000000000" pitchFamily="49" charset="-120"/>
                <a:ea typeface="細明體" panose="02020509000000000000" pitchFamily="49" charset="-120"/>
              </a:rPr>
              <a:t>，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讓整體更有</a:t>
            </a:r>
            <a:r>
              <a:rPr lang="zh-TW" altLang="en-US" sz="1800" b="1" dirty="0">
                <a:highlight>
                  <a:srgbClr val="F29071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電音三太子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的感覺</a:t>
            </a:r>
            <a:r>
              <a:rPr lang="zh-TW" altLang="en-US" sz="1800" b="1" dirty="0">
                <a:latin typeface="細明體" panose="02020509000000000000" pitchFamily="49" charset="-120"/>
                <a:ea typeface="細明體" panose="02020509000000000000" pitchFamily="49" charset="-120"/>
              </a:rPr>
              <a:t>。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997FFBEF-8529-8B3C-1E65-0160AB5D7B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46395" y="4175415"/>
            <a:ext cx="2398039" cy="27245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2B291DFD-AB17-EF4C-11E5-A4AD4BFFF1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917" y="1320312"/>
            <a:ext cx="2901820" cy="23980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65893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p14:dur="10">
        <p15:prstTrans prst="pageCurlDoub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104428" y="0"/>
            <a:ext cx="6096000" cy="6858000"/>
          </a:xfrm>
          <a:prstGeom prst="rect">
            <a:avLst/>
          </a:prstGeom>
          <a:gradFill flip="none" rotWithShape="1">
            <a:gsLst>
              <a:gs pos="94000">
                <a:schemeClr val="bg1">
                  <a:alpha val="0"/>
                </a:schemeClr>
              </a:gs>
              <a:gs pos="100000">
                <a:schemeClr val="tx1">
                  <a:lumMod val="50000"/>
                  <a:lumOff val="50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9525" y="1015068"/>
            <a:ext cx="6096000" cy="300548"/>
          </a:xfrm>
          <a:prstGeom prst="rect">
            <a:avLst/>
          </a:prstGeom>
          <a:solidFill>
            <a:srgbClr val="F1A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89961" y="1342903"/>
            <a:ext cx="5551708" cy="4456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五令旗一開始用</a:t>
            </a:r>
            <a:r>
              <a:rPr lang="zh-TW" altLang="en-US" sz="2400" b="1" dirty="0">
                <a:highlight>
                  <a:srgbClr val="F0C6C6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一根氣球棒當旗桿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，結果很快就因</a:t>
            </a:r>
            <a:r>
              <a:rPr lang="zh-TW" altLang="en-US" sz="2400" b="1" dirty="0">
                <a:highlight>
                  <a:srgbClr val="F0C6C6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搖晃太用力而斷掉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2.LED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燈飾因為搖晃拉扯導致</a:t>
            </a:r>
            <a:r>
              <a:rPr lang="zh-TW" altLang="en-US" sz="2400" b="1" dirty="0">
                <a:highlight>
                  <a:srgbClr val="F29071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線路斷掉。</a:t>
            </a:r>
            <a:endParaRPr lang="en-US" altLang="zh-TW" sz="2400" b="1" dirty="0">
              <a:highlight>
                <a:srgbClr val="F29071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zh-CN" altLang="en-US" sz="2400" b="1" dirty="0">
              <a:highlight>
                <a:srgbClr val="F29071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89961" y="218340"/>
            <a:ext cx="30059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遇到</a:t>
            </a:r>
            <a:r>
              <a:rPr lang="zh-TW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4400" b="1" dirty="0">
                <a:solidFill>
                  <a:srgbClr val="F290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問題</a:t>
            </a:r>
            <a:endParaRPr lang="zh-CN" altLang="en-US" sz="4400" dirty="0">
              <a:solidFill>
                <a:srgbClr val="F2907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200428" y="1427051"/>
            <a:ext cx="5619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highlight>
                  <a:srgbClr val="F0C6C6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→變成二根氣球棒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，因為要考慮黏在紙箱上是否能牢固和過重的問題。</a:t>
            </a:r>
            <a:endParaRPr lang="zh-CN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285961" y="4766221"/>
            <a:ext cx="3153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highlight>
                  <a:srgbClr val="F29071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→我和爸爸一起焊接。</a:t>
            </a:r>
            <a:endParaRPr lang="zh-CN" altLang="en-US" sz="2400" dirty="0">
              <a:highlight>
                <a:srgbClr val="F29071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5673B47F-FF64-9D44-0175-8176114237C7}"/>
              </a:ext>
            </a:extLst>
          </p:cNvPr>
          <p:cNvSpPr/>
          <p:nvPr/>
        </p:nvSpPr>
        <p:spPr>
          <a:xfrm>
            <a:off x="6323904" y="201042"/>
            <a:ext cx="30059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解決</a:t>
            </a:r>
            <a:r>
              <a:rPr lang="zh-TW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4400" b="1" dirty="0">
                <a:solidFill>
                  <a:srgbClr val="F290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方法</a:t>
            </a:r>
            <a:endParaRPr lang="zh-CN" altLang="en-US" sz="4400" dirty="0">
              <a:solidFill>
                <a:srgbClr val="F2907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F6912B9B-6278-E0F7-47CA-0A22911812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282" y="2553031"/>
            <a:ext cx="2142180" cy="20992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33C19BCE-0954-300F-6E74-63A19C64094A}"/>
              </a:ext>
            </a:extLst>
          </p:cNvPr>
          <p:cNvSpPr/>
          <p:nvPr/>
        </p:nvSpPr>
        <p:spPr>
          <a:xfrm>
            <a:off x="6295330" y="1015068"/>
            <a:ext cx="5887145" cy="300548"/>
          </a:xfrm>
          <a:prstGeom prst="rect">
            <a:avLst/>
          </a:prstGeom>
          <a:solidFill>
            <a:srgbClr val="D8CE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B43C069A-095E-3C0A-9006-F812AAF3C3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245" y="2553031"/>
            <a:ext cx="2240173" cy="20530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C6DCC655-FA26-0BAD-820A-E112849AC0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243" y="4329404"/>
            <a:ext cx="2530686" cy="24632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07226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p14:dur="10">
        <p15:prstTrans prst="pageCurlDouble"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341190" y="-9935"/>
            <a:ext cx="2251871" cy="6858000"/>
          </a:xfrm>
          <a:prstGeom prst="rect">
            <a:avLst/>
          </a:prstGeom>
          <a:gradFill flip="none" rotWithShape="1">
            <a:gsLst>
              <a:gs pos="94000">
                <a:schemeClr val="bg1">
                  <a:alpha val="0"/>
                </a:schemeClr>
              </a:gs>
              <a:gs pos="100000">
                <a:schemeClr val="tx1">
                  <a:lumMod val="50000"/>
                  <a:lumOff val="50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746170" y="855143"/>
            <a:ext cx="7445829" cy="558755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ts val="3600"/>
              </a:lnSpc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媽媽想不到</a:t>
            </a:r>
            <a:r>
              <a:rPr lang="zh-TW" altLang="en-US" sz="2400" b="1" dirty="0">
                <a:highlight>
                  <a:srgbClr val="F1AA6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日曆紙竟然可以變成一件作品，讓我覺得我有為環保盡一份心力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。後來，媽媽問我今年的麥哲倫想要挑戰什麼，我說：「那就來做三太子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2.0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版吧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600"/>
              </a:lnSpc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在</a:t>
            </a:r>
            <a:r>
              <a:rPr lang="zh-TW" altLang="en-US" sz="2400" b="1" dirty="0">
                <a:highlight>
                  <a:srgbClr val="F1AA6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製作的過程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中我都</a:t>
            </a:r>
            <a:r>
              <a:rPr lang="zh-TW" altLang="en-US" sz="2400" b="1" dirty="0">
                <a:highlight>
                  <a:srgbClr val="F1AA6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要很有耐心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的去黏貼所有的毛線，要很專心的去畫每一隻龍，還有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LED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燈要全神灌注的小心纏繞，不然線就很容易被扯斷掉。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600"/>
              </a:lnSpc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en-US" sz="2400" b="1" dirty="0">
                <a:highlight>
                  <a:srgbClr val="FB7C6E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三太子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在神明界中的精神</a:t>
            </a:r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是不屈不撓、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正義的化身，是</a:t>
            </a:r>
            <a:r>
              <a:rPr lang="zh-TW" altLang="en-US" sz="2400" b="1" dirty="0">
                <a:highlight>
                  <a:srgbClr val="FB7C6E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值得我們去學習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，這也是我喜歡三太子的原因。我想透過這個築夢計劃讓大家知道</a:t>
            </a:r>
            <a:r>
              <a:rPr lang="zh-TW" altLang="en-US" sz="2400" b="1" dirty="0">
                <a:highlight>
                  <a:srgbClr val="F0C6C6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民俗技藝是需要傳承及推廣的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，而不是提起陣頭就聯想到是愛打架、不讀書的小孩才會加入的團體。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278625" y="147257"/>
            <a:ext cx="5928560" cy="707886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zh-TW" altLang="en-US" sz="4000" b="1" spc="600" dirty="0">
                <a:highlight>
                  <a:srgbClr val="D8CE7C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心得</a:t>
            </a:r>
            <a:endParaRPr lang="zh-CN" altLang="en-US" sz="4000" b="1" spc="600" dirty="0">
              <a:highlight>
                <a:srgbClr val="D8CE7C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D55AEA9D-F4FD-4F13-956C-AA29045FB4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3" y="147257"/>
            <a:ext cx="4312656" cy="6524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xmlns="" id="{FF581747-007F-41CA-BC5B-AD87E60108D7}"/>
              </a:ext>
            </a:extLst>
          </p:cNvPr>
          <p:cNvGrpSpPr/>
          <p:nvPr/>
        </p:nvGrpSpPr>
        <p:grpSpPr>
          <a:xfrm rot="363775">
            <a:off x="8436734" y="5846911"/>
            <a:ext cx="1104658" cy="955425"/>
            <a:chOff x="9180433" y="719091"/>
            <a:chExt cx="1800225" cy="1517247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xmlns="" id="{F934B6DD-926B-4BBD-A8B5-8EB8E040ACB9}"/>
                </a:ext>
              </a:extLst>
            </p:cNvPr>
            <p:cNvSpPr/>
            <p:nvPr/>
          </p:nvSpPr>
          <p:spPr>
            <a:xfrm>
              <a:off x="9334500" y="796338"/>
              <a:ext cx="1440000" cy="1440000"/>
            </a:xfrm>
            <a:prstGeom prst="ellipse">
              <a:avLst/>
            </a:prstGeom>
            <a:solidFill>
              <a:schemeClr val="accent3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xmlns="" id="{CAEAAB78-3176-437B-9D40-AFFC6877F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03" b="25371"/>
            <a:stretch/>
          </p:blipFill>
          <p:spPr>
            <a:xfrm rot="846921">
              <a:off x="9180433" y="719091"/>
              <a:ext cx="1800225" cy="14273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24677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p14:dur="10">
        <p15:prstTrans prst="pageCurlDoub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xmlns="" id="{0D441F32-8220-6DD7-B940-C2F251A11B04}"/>
              </a:ext>
            </a:extLst>
          </p:cNvPr>
          <p:cNvSpPr/>
          <p:nvPr/>
        </p:nvSpPr>
        <p:spPr>
          <a:xfrm>
            <a:off x="7262" y="0"/>
            <a:ext cx="6007423" cy="6858000"/>
          </a:xfrm>
          <a:prstGeom prst="rect">
            <a:avLst/>
          </a:prstGeom>
          <a:solidFill>
            <a:srgbClr val="DFDBD4"/>
          </a:solidFill>
          <a:ln>
            <a:solidFill>
              <a:srgbClr val="DFDBD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705059" y="998738"/>
            <a:ext cx="11357633" cy="5851532"/>
            <a:chOff x="1017191" y="962025"/>
            <a:chExt cx="11089110" cy="5851532"/>
          </a:xfrm>
        </p:grpSpPr>
        <p:sp>
          <p:nvSpPr>
            <p:cNvPr id="9" name="图文框 8"/>
            <p:cNvSpPr/>
            <p:nvPr/>
          </p:nvSpPr>
          <p:spPr>
            <a:xfrm>
              <a:off x="1017191" y="962025"/>
              <a:ext cx="5707459" cy="4933950"/>
            </a:xfrm>
            <a:prstGeom prst="frame">
              <a:avLst>
                <a:gd name="adj1" fmla="val 74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096000" y="1060609"/>
              <a:ext cx="3238500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600" b="1" dirty="0">
                  <a:solidFill>
                    <a:srgbClr val="F0C6C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謝</a:t>
              </a:r>
              <a:endParaRPr lang="zh-CN" altLang="en-US" sz="16600" b="1" dirty="0">
                <a:solidFill>
                  <a:srgbClr val="F0C6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6245">
              <a:off x="10786850" y="5531187"/>
              <a:ext cx="1319451" cy="1282370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8169012" y="3815548"/>
              <a:ext cx="3238500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600" b="1" dirty="0">
                  <a:solidFill>
                    <a:srgbClr val="D8CE7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謝</a:t>
              </a:r>
              <a:endParaRPr lang="zh-CN" altLang="en-US" sz="16600" b="1" dirty="0">
                <a:solidFill>
                  <a:srgbClr val="D8CE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F72B30DB-7411-EB41-04EC-20326E203E3E}"/>
              </a:ext>
            </a:extLst>
          </p:cNvPr>
          <p:cNvSpPr/>
          <p:nvPr/>
        </p:nvSpPr>
        <p:spPr>
          <a:xfrm>
            <a:off x="476566" y="8324"/>
            <a:ext cx="5983721" cy="6849675"/>
          </a:xfrm>
          <a:prstGeom prst="rect">
            <a:avLst/>
          </a:prstGeom>
          <a:gradFill flip="none" rotWithShape="1">
            <a:gsLst>
              <a:gs pos="94000">
                <a:schemeClr val="bg1">
                  <a:alpha val="0"/>
                </a:schemeClr>
              </a:gs>
              <a:gs pos="100000">
                <a:schemeClr val="tx1">
                  <a:lumMod val="50000"/>
                  <a:lumOff val="50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101600" dist="38100" sx="101000" sy="101000" algn="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xmlns="" id="{2F8B64BB-A493-4F4B-B978-5A86FB133940}"/>
              </a:ext>
            </a:extLst>
          </p:cNvPr>
          <p:cNvGrpSpPr/>
          <p:nvPr/>
        </p:nvGrpSpPr>
        <p:grpSpPr>
          <a:xfrm rot="363775">
            <a:off x="8841146" y="163693"/>
            <a:ext cx="3337561" cy="2678140"/>
            <a:chOff x="9180433" y="719091"/>
            <a:chExt cx="1800225" cy="1517247"/>
          </a:xfrm>
        </p:grpSpPr>
        <p:sp>
          <p:nvSpPr>
            <p:cNvPr id="16" name="椭圆 12">
              <a:extLst>
                <a:ext uri="{FF2B5EF4-FFF2-40B4-BE49-F238E27FC236}">
                  <a16:creationId xmlns:a16="http://schemas.microsoft.com/office/drawing/2014/main" xmlns="" id="{76418CCF-EFC7-434B-A6BC-21D42F6E7FAC}"/>
                </a:ext>
              </a:extLst>
            </p:cNvPr>
            <p:cNvSpPr/>
            <p:nvPr/>
          </p:nvSpPr>
          <p:spPr>
            <a:xfrm>
              <a:off x="9334500" y="796338"/>
              <a:ext cx="1440000" cy="1440000"/>
            </a:xfrm>
            <a:prstGeom prst="ellipse">
              <a:avLst/>
            </a:prstGeom>
            <a:solidFill>
              <a:schemeClr val="accent3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xmlns="" id="{A34B6C8B-F5BC-43D4-A3B5-695693F0D7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03" b="25371"/>
            <a:stretch/>
          </p:blipFill>
          <p:spPr>
            <a:xfrm rot="846921">
              <a:off x="9180433" y="719091"/>
              <a:ext cx="1800225" cy="1427368"/>
            </a:xfrm>
            <a:prstGeom prst="rect">
              <a:avLst/>
            </a:prstGeom>
          </p:spPr>
        </p:pic>
      </p:grpSp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3D974737-2CFE-D17E-8A65-0BBD706A0E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075" y="1502763"/>
            <a:ext cx="4570780" cy="38993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43307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p14:dur="10">
        <p15:prstTrans prst="pageCurlDoub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1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BE001D"/>
      </a:accent1>
      <a:accent2>
        <a:srgbClr val="64000E"/>
      </a:accent2>
      <a:accent3>
        <a:srgbClr val="01879F"/>
      </a:accent3>
      <a:accent4>
        <a:srgbClr val="003E48"/>
      </a:accent4>
      <a:accent5>
        <a:srgbClr val="F1AA6F"/>
      </a:accent5>
      <a:accent6>
        <a:srgbClr val="85430D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1606</TotalTime>
  <Words>655</Words>
  <Application>Microsoft Office PowerPoint</Application>
  <PresentationFormat>自訂</PresentationFormat>
  <Paragraphs>42</Paragraphs>
  <Slides>9</Slides>
  <Notes>5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10" baseType="lpstr"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dc:description>http://www.ypppt.com/</dc:description>
  <cp:lastModifiedBy>kk k</cp:lastModifiedBy>
  <cp:revision>129</cp:revision>
  <dcterms:created xsi:type="dcterms:W3CDTF">2017-08-18T03:02:00Z</dcterms:created>
  <dcterms:modified xsi:type="dcterms:W3CDTF">2022-10-12T00:05:31Z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