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73" r:id="rId7"/>
    <p:sldId id="261" r:id="rId8"/>
    <p:sldId id="262" r:id="rId9"/>
    <p:sldId id="263" r:id="rId10"/>
    <p:sldId id="264" r:id="rId11"/>
    <p:sldId id="274" r:id="rId12"/>
    <p:sldId id="265" r:id="rId13"/>
    <p:sldId id="266" r:id="rId14"/>
    <p:sldId id="271" r:id="rId15"/>
    <p:sldId id="267" r:id="rId16"/>
    <p:sldId id="269" r:id="rId17"/>
    <p:sldId id="270" r:id="rId18"/>
    <p:sldId id="268" r:id="rId19"/>
    <p:sldId id="272" r:id="rId20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8AE1"/>
    <a:srgbClr val="FFFF00"/>
    <a:srgbClr val="FFFF99"/>
    <a:srgbClr val="FFFF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620"/>
    <p:restoredTop sz="50058" autoAdjust="0"/>
  </p:normalViewPr>
  <p:slideViewPr>
    <p:cSldViewPr>
      <p:cViewPr varScale="1">
        <p:scale>
          <a:sx n="105" d="100"/>
          <a:sy n="105" d="100"/>
        </p:scale>
        <p:origin x="-14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7" name="副標題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30" name="日期版面配置區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BEEF7-9285-472A-B0D5-F96A7D2CD2BF}" type="datetimeFigureOut">
              <a:rPr lang="zh-TW" altLang="en-US" smtClean="0"/>
              <a:pPr/>
              <a:t>2017/9/30</a:t>
            </a:fld>
            <a:endParaRPr lang="zh-TW" altLang="en-US"/>
          </a:p>
        </p:txBody>
      </p:sp>
      <p:sp>
        <p:nvSpPr>
          <p:cNvPr id="19" name="頁尾版面配置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27" name="投影片編號版面配置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27E8B-CCCD-4D84-A9A0-7940E383335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BEEF7-9285-472A-B0D5-F96A7D2CD2BF}" type="datetimeFigureOut">
              <a:rPr lang="zh-TW" altLang="en-US" smtClean="0"/>
              <a:pPr/>
              <a:t>2017/9/30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27E8B-CCCD-4D84-A9A0-7940E383335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BEEF7-9285-472A-B0D5-F96A7D2CD2BF}" type="datetimeFigureOut">
              <a:rPr lang="zh-TW" altLang="en-US" smtClean="0"/>
              <a:pPr/>
              <a:t>2017/9/30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27E8B-CCCD-4D84-A9A0-7940E383335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BEEF7-9285-472A-B0D5-F96A7D2CD2BF}" type="datetimeFigureOut">
              <a:rPr lang="zh-TW" altLang="en-US" smtClean="0"/>
              <a:pPr/>
              <a:t>2017/9/30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27E8B-CCCD-4D84-A9A0-7940E383335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BEEF7-9285-472A-B0D5-F96A7D2CD2BF}" type="datetimeFigureOut">
              <a:rPr lang="zh-TW" altLang="en-US" smtClean="0"/>
              <a:pPr/>
              <a:t>2017/9/30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27E8B-CCCD-4D84-A9A0-7940E383335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BEEF7-9285-472A-B0D5-F96A7D2CD2BF}" type="datetimeFigureOut">
              <a:rPr lang="zh-TW" altLang="en-US" smtClean="0"/>
              <a:pPr/>
              <a:t>2017/9/30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27E8B-CCCD-4D84-A9A0-7940E383335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BEEF7-9285-472A-B0D5-F96A7D2CD2BF}" type="datetimeFigureOut">
              <a:rPr lang="zh-TW" altLang="en-US" smtClean="0"/>
              <a:pPr/>
              <a:t>2017/9/30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27E8B-CCCD-4D84-A9A0-7940E383335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BEEF7-9285-472A-B0D5-F96A7D2CD2BF}" type="datetimeFigureOut">
              <a:rPr lang="zh-TW" altLang="en-US" smtClean="0"/>
              <a:pPr/>
              <a:t>2017/9/30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27E8B-CCCD-4D84-A9A0-7940E383335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BEEF7-9285-472A-B0D5-F96A7D2CD2BF}" type="datetimeFigureOut">
              <a:rPr lang="zh-TW" altLang="en-US" smtClean="0"/>
              <a:pPr/>
              <a:t>2017/9/30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27E8B-CCCD-4D84-A9A0-7940E383335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BEEF7-9285-472A-B0D5-F96A7D2CD2BF}" type="datetimeFigureOut">
              <a:rPr lang="zh-TW" altLang="en-US" smtClean="0"/>
              <a:pPr/>
              <a:t>2017/9/30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27E8B-CCCD-4D84-A9A0-7940E383335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剪去並圓角化單一角落矩形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直角三角形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BEEF7-9285-472A-B0D5-F96A7D2CD2BF}" type="datetimeFigureOut">
              <a:rPr lang="zh-TW" altLang="en-US" smtClean="0"/>
              <a:pPr/>
              <a:t>2017/9/30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D3027E8B-CCCD-4D84-A9A0-7940E3833358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  <p:sp>
        <p:nvSpPr>
          <p:cNvPr id="10" name="手繪多邊形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手繪多邊形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手繪多邊形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手繪多邊形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標題版面配置區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0" name="文字版面配置區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0" name="日期版面配置區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C8BEEF7-9285-472A-B0D5-F96A7D2CD2BF}" type="datetimeFigureOut">
              <a:rPr lang="zh-TW" altLang="en-US" smtClean="0"/>
              <a:pPr/>
              <a:t>2017/9/30</a:t>
            </a:fld>
            <a:endParaRPr lang="zh-TW" altLang="en-US"/>
          </a:p>
        </p:txBody>
      </p:sp>
      <p:sp>
        <p:nvSpPr>
          <p:cNvPr id="22" name="頁尾版面配置區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18" name="投影片編號版面配置區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3027E8B-CCCD-4D84-A9A0-7940E3833358}" type="slidenum">
              <a:rPr lang="zh-TW" altLang="en-US" smtClean="0"/>
              <a:pPr/>
              <a:t>‹#›</a:t>
            </a:fld>
            <a:endParaRPr lang="zh-TW" altLang="en-US"/>
          </a:p>
        </p:txBody>
      </p:sp>
      <p:grpSp>
        <p:nvGrpSpPr>
          <p:cNvPr id="2" name="群組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手繪多邊形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手繪多邊形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428728" y="1428736"/>
            <a:ext cx="6286544" cy="1828800"/>
          </a:xfrm>
        </p:spPr>
        <p:txBody>
          <a:bodyPr>
            <a:noAutofit/>
          </a:bodyPr>
          <a:lstStyle/>
          <a:p>
            <a:pPr algn="ctr"/>
            <a:r>
              <a:rPr lang="en-US" altLang="zh-TW" sz="15000" dirty="0" smtClean="0">
                <a:solidFill>
                  <a:srgbClr val="FFFF00"/>
                </a:solidFill>
              </a:rPr>
              <a:t/>
            </a:r>
            <a:br>
              <a:rPr lang="en-US" altLang="zh-TW" sz="15000" dirty="0" smtClean="0">
                <a:solidFill>
                  <a:srgbClr val="FFFF00"/>
                </a:solidFill>
              </a:rPr>
            </a:br>
            <a:r>
              <a:rPr lang="en-US" altLang="zh-TW" sz="15000" dirty="0" smtClean="0">
                <a:solidFill>
                  <a:srgbClr val="FFFF00"/>
                </a:solidFill>
              </a:rPr>
              <a:t/>
            </a:r>
            <a:br>
              <a:rPr lang="en-US" altLang="zh-TW" sz="15000" dirty="0" smtClean="0">
                <a:solidFill>
                  <a:srgbClr val="FFFF00"/>
                </a:solidFill>
              </a:rPr>
            </a:br>
            <a:r>
              <a:rPr lang="en-US" altLang="zh-TW" sz="15000" dirty="0" smtClean="0">
                <a:solidFill>
                  <a:srgbClr val="FFFF00"/>
                </a:solidFill>
              </a:rPr>
              <a:t/>
            </a:r>
            <a:br>
              <a:rPr lang="en-US" altLang="zh-TW" sz="15000" dirty="0" smtClean="0">
                <a:solidFill>
                  <a:srgbClr val="FFFF00"/>
                </a:solidFill>
              </a:rPr>
            </a:br>
            <a:r>
              <a:rPr lang="en-US" altLang="zh-TW" sz="15000" dirty="0" smtClean="0">
                <a:solidFill>
                  <a:srgbClr val="FFFF00"/>
                </a:solidFill>
              </a:rPr>
              <a:t/>
            </a:r>
            <a:br>
              <a:rPr lang="en-US" altLang="zh-TW" sz="15000" dirty="0" smtClean="0">
                <a:solidFill>
                  <a:srgbClr val="FFFF00"/>
                </a:solidFill>
              </a:rPr>
            </a:br>
            <a:r>
              <a:rPr lang="en-US" altLang="zh-TW" sz="15000" dirty="0" smtClean="0">
                <a:solidFill>
                  <a:srgbClr val="FFFF00"/>
                </a:solidFill>
              </a:rPr>
              <a:t/>
            </a:r>
            <a:br>
              <a:rPr lang="en-US" altLang="zh-TW" sz="15000" dirty="0" smtClean="0">
                <a:solidFill>
                  <a:srgbClr val="FFFF00"/>
                </a:solidFill>
              </a:rPr>
            </a:br>
            <a:r>
              <a:rPr lang="en-US" altLang="zh-TW" sz="15000" dirty="0" smtClean="0">
                <a:solidFill>
                  <a:srgbClr val="FFFF00"/>
                </a:solidFill>
              </a:rPr>
              <a:t>   </a:t>
            </a:r>
            <a:r>
              <a:rPr lang="zh-TW" altLang="en-US" sz="15000" dirty="0" smtClean="0">
                <a:solidFill>
                  <a:srgbClr val="FFFF00"/>
                </a:solidFill>
              </a:rPr>
              <a:t>        </a:t>
            </a:r>
            <a:r>
              <a:rPr lang="en-US" altLang="zh-TW" sz="16000" dirty="0" smtClean="0">
                <a:gradFill flip="none" rotWithShape="1">
                  <a:gsLst>
                    <a:gs pos="0">
                      <a:srgbClr val="00B050"/>
                    </a:gs>
                    <a:gs pos="17999">
                      <a:srgbClr val="92D050"/>
                    </a:gs>
                    <a:gs pos="36000">
                      <a:schemeClr val="accent5">
                        <a:lumMod val="60000"/>
                        <a:lumOff val="40000"/>
                      </a:schemeClr>
                    </a:gs>
                    <a:gs pos="61000">
                      <a:srgbClr val="FFFF66"/>
                    </a:gs>
                    <a:gs pos="82001">
                      <a:srgbClr val="FFFF99"/>
                    </a:gs>
                    <a:gs pos="100000">
                      <a:srgbClr val="FFFF99"/>
                    </a:gs>
                  </a:gsLst>
                  <a:lin ang="8100000" scaled="1"/>
                  <a:tileRect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show</a:t>
            </a:r>
            <a:endParaRPr lang="zh-TW" altLang="en-US" sz="16000" dirty="0">
              <a:gradFill flip="none" rotWithShape="1">
                <a:gsLst>
                  <a:gs pos="0">
                    <a:srgbClr val="00B050"/>
                  </a:gs>
                  <a:gs pos="17999">
                    <a:srgbClr val="92D050"/>
                  </a:gs>
                  <a:gs pos="36000">
                    <a:schemeClr val="accent5">
                      <a:lumMod val="60000"/>
                      <a:lumOff val="40000"/>
                    </a:schemeClr>
                  </a:gs>
                  <a:gs pos="61000">
                    <a:srgbClr val="FFFF66"/>
                  </a:gs>
                  <a:gs pos="82001">
                    <a:srgbClr val="FFFF99"/>
                  </a:gs>
                  <a:gs pos="100000">
                    <a:srgbClr val="FFFF99"/>
                  </a:gs>
                </a:gsLst>
                <a:lin ang="8100000" scaled="1"/>
                <a:tileRect/>
              </a:gra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Segoe UI Black" pitchFamily="34" charset="0"/>
              <a:cs typeface="Segoe UI Black" pitchFamily="34" charset="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643042" y="4572008"/>
            <a:ext cx="5929354" cy="1000132"/>
          </a:xfrm>
        </p:spPr>
        <p:txBody>
          <a:bodyPr>
            <a:noAutofit/>
          </a:bodyPr>
          <a:lstStyle/>
          <a:p>
            <a:pPr algn="ctr"/>
            <a:r>
              <a:rPr lang="zh-TW" altLang="en-US" sz="5400" dirty="0" smtClean="0">
                <a:solidFill>
                  <a:srgbClr val="F68AE1"/>
                </a:solidFill>
                <a:latin typeface="微軟正黑體" pitchFamily="34" charset="-120"/>
                <a:ea typeface="微軟正黑體" pitchFamily="34" charset="-120"/>
              </a:rPr>
              <a:t>製作人</a:t>
            </a:r>
            <a:r>
              <a:rPr lang="en-US" altLang="zh-TW" sz="5400" dirty="0" smtClean="0">
                <a:solidFill>
                  <a:srgbClr val="F68AE1"/>
                </a:solidFill>
                <a:latin typeface="微軟正黑體" pitchFamily="34" charset="-120"/>
                <a:ea typeface="微軟正黑體" pitchFamily="34" charset="-120"/>
              </a:rPr>
              <a:t>:</a:t>
            </a:r>
            <a:r>
              <a:rPr lang="zh-TW" altLang="en-US" sz="5400" dirty="0" smtClean="0">
                <a:solidFill>
                  <a:srgbClr val="F68AE1"/>
                </a:solidFill>
                <a:latin typeface="微軟正黑體" pitchFamily="34" charset="-120"/>
                <a:ea typeface="微軟正黑體" pitchFamily="34" charset="-120"/>
              </a:rPr>
              <a:t>六愛 呂苡希</a:t>
            </a:r>
            <a:endParaRPr lang="en-US" altLang="zh-TW" sz="5400" dirty="0" smtClean="0">
              <a:solidFill>
                <a:srgbClr val="F68AE1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4000" dirty="0" smtClean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0694" y="1357298"/>
            <a:ext cx="3143272" cy="4690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14282" y="285728"/>
            <a:ext cx="4857784" cy="628654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zh-TW" altLang="en-US" sz="9600" dirty="0" smtClean="0"/>
              <a:t>　</a:t>
            </a:r>
            <a:r>
              <a:rPr lang="zh-TW" altLang="en-US" sz="4000" dirty="0" smtClean="0">
                <a:solidFill>
                  <a:schemeClr val="accent2">
                    <a:lumMod val="75000"/>
                  </a:schemeClr>
                </a:solidFill>
              </a:rPr>
              <a:t>注意</a:t>
            </a:r>
            <a:r>
              <a:rPr lang="zh-TW" altLang="en-US" sz="4300" dirty="0" smtClean="0">
                <a:solidFill>
                  <a:schemeClr val="accent2">
                    <a:lumMod val="75000"/>
                  </a:schemeClr>
                </a:solidFill>
              </a:rPr>
              <a:t>事項</a:t>
            </a:r>
            <a:endParaRPr lang="en-US" altLang="zh-TW" sz="43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fontAlgn="t"/>
            <a:r>
              <a:rPr lang="zh-TW" altLang="en-US" sz="3200" dirty="0" smtClean="0">
                <a:solidFill>
                  <a:srgbClr val="0070C0"/>
                </a:solidFill>
              </a:rPr>
              <a:t>刺繡方向一定要一致</a:t>
            </a:r>
            <a:r>
              <a:rPr lang="zh-TW" altLang="en-US" sz="3200" dirty="0" smtClean="0"/>
              <a:t>，在繡十字繡時，一定要注意其刺繡的方向一定要一致</a:t>
            </a:r>
          </a:p>
          <a:p>
            <a:pPr fontAlgn="t">
              <a:buNone/>
            </a:pPr>
            <a:endParaRPr lang="en-US" altLang="zh-TW" sz="2400" dirty="0" smtClean="0"/>
          </a:p>
          <a:p>
            <a:pPr fontAlgn="t"/>
            <a:r>
              <a:rPr lang="zh-TW" altLang="en-US" sz="3200" dirty="0" smtClean="0"/>
              <a:t>十字繡的</a:t>
            </a:r>
            <a:r>
              <a:rPr lang="zh-TW" altLang="en-US" sz="3200" dirty="0" smtClean="0">
                <a:solidFill>
                  <a:srgbClr val="0070C0"/>
                </a:solidFill>
              </a:rPr>
              <a:t>起針</a:t>
            </a:r>
            <a:r>
              <a:rPr lang="zh-TW" altLang="en-US" sz="3200" dirty="0" smtClean="0"/>
              <a:t>與</a:t>
            </a:r>
            <a:r>
              <a:rPr lang="zh-TW" altLang="en-US" sz="3200" dirty="0" smtClean="0">
                <a:solidFill>
                  <a:srgbClr val="0070C0"/>
                </a:solidFill>
              </a:rPr>
              <a:t>收針</a:t>
            </a:r>
            <a:r>
              <a:rPr lang="zh-TW" altLang="en-US" sz="3200" dirty="0" smtClean="0"/>
              <a:t>都是</a:t>
            </a:r>
            <a:r>
              <a:rPr lang="zh-TW" altLang="en-US" sz="3200" dirty="0" smtClean="0">
                <a:solidFill>
                  <a:srgbClr val="0070C0"/>
                </a:solidFill>
              </a:rPr>
              <a:t>不打結的</a:t>
            </a:r>
          </a:p>
          <a:p>
            <a:pPr fontAlgn="t">
              <a:buNone/>
            </a:pPr>
            <a:r>
              <a:rPr lang="zh-TW" altLang="en-US" sz="2400" dirty="0" smtClean="0"/>
              <a:t> </a:t>
            </a:r>
          </a:p>
          <a:p>
            <a:pPr>
              <a:buNone/>
            </a:pPr>
            <a:endParaRPr lang="zh-TW" altLang="en-US" sz="4000" dirty="0"/>
          </a:p>
        </p:txBody>
      </p:sp>
      <p:pic>
        <p:nvPicPr>
          <p:cNvPr id="23555" name="Picture 3" descr="http://images.missyuan.com/attachments/day_090428/20090428_fd913d53a2312815b6abEJlSN8Ej8FY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928670"/>
            <a:ext cx="943773" cy="7858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786182" y="5572140"/>
            <a:ext cx="428628" cy="285752"/>
          </a:xfrm>
        </p:spPr>
        <p:txBody>
          <a:bodyPr>
            <a:normAutofit/>
          </a:bodyPr>
          <a:lstStyle/>
          <a:p>
            <a:r>
              <a:rPr lang="en-US" altLang="zh-TW" sz="800" dirty="0" smtClean="0"/>
              <a:t>1</a:t>
            </a:r>
            <a:endParaRPr lang="zh-TW" altLang="en-US" sz="8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158" y="1071546"/>
            <a:ext cx="8229600" cy="3286148"/>
          </a:xfrm>
        </p:spPr>
        <p:txBody>
          <a:bodyPr>
            <a:normAutofit/>
          </a:bodyPr>
          <a:lstStyle/>
          <a:p>
            <a:r>
              <a:rPr lang="zh-TW" altLang="en-US" sz="4000" dirty="0" smtClean="0">
                <a:solidFill>
                  <a:srgbClr val="7030A0"/>
                </a:solidFill>
              </a:rPr>
              <a:t>起針： 將線對折後，穿入針眼拉出不打結，</a:t>
            </a:r>
            <a:r>
              <a:rPr lang="zh-TW" altLang="en-US" sz="4000" dirty="0" smtClean="0"/>
              <a:t/>
            </a:r>
            <a:br>
              <a:rPr lang="zh-TW" altLang="en-US" sz="4000" dirty="0" smtClean="0"/>
            </a:br>
            <a:r>
              <a:rPr lang="zh-TW" altLang="en-US" sz="4000" dirty="0" smtClean="0"/>
              <a:t>從布的背面將針挑起穿入對折處，產生一個無線頭之起針。</a:t>
            </a:r>
            <a:br>
              <a:rPr lang="zh-TW" altLang="en-US" sz="4000" dirty="0" smtClean="0"/>
            </a:br>
            <a:r>
              <a:rPr lang="zh-TW" altLang="en-US" sz="4000" dirty="0" smtClean="0">
                <a:solidFill>
                  <a:srgbClr val="7030A0"/>
                </a:solidFill>
              </a:rPr>
              <a:t>收線： 預留線尾壓在背面取代打結</a:t>
            </a:r>
            <a:r>
              <a:rPr lang="zh-TW" altLang="en-US" sz="4000" dirty="0" smtClean="0"/>
              <a:t>。</a:t>
            </a:r>
            <a:endParaRPr lang="zh-TW" altLang="en-US" sz="4000" dirty="0"/>
          </a:p>
        </p:txBody>
      </p:sp>
      <p:pic>
        <p:nvPicPr>
          <p:cNvPr id="4" name="圖片 3" descr="tumblr_n10y1oM10o1s7clxco1_400.gif"/>
          <p:cNvPicPr>
            <a:picLocks noChangeAspect="1"/>
          </p:cNvPicPr>
          <p:nvPr/>
        </p:nvPicPr>
        <p:blipFill>
          <a:blip r:embed="rId2">
            <a:clrChange>
              <a:clrFrom>
                <a:srgbClr val="FEF2E6"/>
              </a:clrFrom>
              <a:clrTo>
                <a:srgbClr val="FEF2E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14546" y="4071942"/>
            <a:ext cx="3429024" cy="29391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00034" y="1142984"/>
            <a:ext cx="8229600" cy="5032062"/>
          </a:xfrm>
        </p:spPr>
        <p:txBody>
          <a:bodyPr>
            <a:normAutofit/>
          </a:bodyPr>
          <a:lstStyle/>
          <a:p>
            <a:r>
              <a:rPr lang="zh-TW" altLang="en-US" sz="4000" dirty="0" smtClean="0">
                <a:solidFill>
                  <a:srgbClr val="7030A0"/>
                </a:solidFill>
              </a:rPr>
              <a:t>完成作品後，要記得清理衣服上的油汙喔～</a:t>
            </a:r>
            <a:endParaRPr lang="en-US" altLang="zh-TW" sz="4000" dirty="0" smtClean="0">
              <a:solidFill>
                <a:srgbClr val="7030A0"/>
              </a:solidFill>
            </a:endParaRPr>
          </a:p>
          <a:p>
            <a:pPr>
              <a:buNone/>
            </a:pPr>
            <a:endParaRPr lang="en-US" altLang="zh-TW" sz="4000" dirty="0" smtClean="0">
              <a:solidFill>
                <a:srgbClr val="7030A0"/>
              </a:solidFill>
            </a:endParaRPr>
          </a:p>
          <a:p>
            <a:endParaRPr lang="en-US" altLang="zh-TW" sz="4000" dirty="0" smtClean="0">
              <a:solidFill>
                <a:srgbClr val="7030A0"/>
              </a:solidFill>
            </a:endParaRPr>
          </a:p>
          <a:p>
            <a:pPr>
              <a:buNone/>
            </a:pPr>
            <a:endParaRPr lang="zh-TW" altLang="en-US" sz="4000" dirty="0">
              <a:solidFill>
                <a:srgbClr val="7030A0"/>
              </a:solidFill>
            </a:endParaRPr>
          </a:p>
        </p:txBody>
      </p:sp>
      <p:pic>
        <p:nvPicPr>
          <p:cNvPr id="24580" name="Picture 4" descr="http://pic.pimg.tw/dunghsin/1188477044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3571876"/>
            <a:ext cx="2857520" cy="2865426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2000240"/>
            <a:ext cx="3286148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雲朵形圖說文字 3"/>
          <p:cNvSpPr/>
          <p:nvPr/>
        </p:nvSpPr>
        <p:spPr>
          <a:xfrm>
            <a:off x="3428992" y="2571744"/>
            <a:ext cx="214314" cy="214314"/>
          </a:xfrm>
          <a:prstGeom prst="cloudCallout">
            <a:avLst>
              <a:gd name="adj1" fmla="val -273957"/>
              <a:gd name="adj2" fmla="val 2868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/>
              <a:t>放我走</a:t>
            </a:r>
            <a:r>
              <a:rPr lang="en-US" altLang="zh-TW" sz="2800" dirty="0" smtClean="0"/>
              <a:t>!=_=</a:t>
            </a:r>
            <a:endParaRPr lang="zh-TW" altLang="en-US" sz="2800" dirty="0"/>
          </a:p>
        </p:txBody>
      </p:sp>
      <p:sp>
        <p:nvSpPr>
          <p:cNvPr id="5" name="矩形 4"/>
          <p:cNvSpPr/>
          <p:nvPr/>
        </p:nvSpPr>
        <p:spPr>
          <a:xfrm>
            <a:off x="4929190" y="5214950"/>
            <a:ext cx="32147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6000" dirty="0" smtClean="0">
                <a:solidFill>
                  <a:srgbClr val="7030A0"/>
                </a:solidFill>
              </a:rPr>
              <a:t> 完成</a:t>
            </a:r>
            <a:r>
              <a:rPr lang="zh-TW" altLang="en-US" sz="6000" dirty="0" smtClean="0">
                <a:solidFill>
                  <a:srgbClr val="7030A0"/>
                </a:solidFill>
              </a:rPr>
              <a:t>了</a:t>
            </a:r>
            <a:r>
              <a:rPr lang="en-US" altLang="zh-TW" sz="6000" dirty="0" smtClean="0">
                <a:solidFill>
                  <a:srgbClr val="7030A0"/>
                </a:solidFill>
              </a:rPr>
              <a:t>!</a:t>
            </a:r>
            <a:endParaRPr lang="zh-TW" altLang="en-US" sz="6000" dirty="0">
              <a:solidFill>
                <a:srgbClr val="7030A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928670"/>
            <a:ext cx="3786214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51551" t="47045" r="16564" b="27401"/>
          <a:stretch>
            <a:fillRect/>
          </a:stretch>
        </p:blipFill>
        <p:spPr bwMode="auto">
          <a:xfrm>
            <a:off x="5072066" y="1000108"/>
            <a:ext cx="3000396" cy="3538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AE9E5"/>
              </a:clrFrom>
              <a:clrTo>
                <a:srgbClr val="EAE9E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5786" y="785794"/>
            <a:ext cx="3786214" cy="5628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4786314" y="1857364"/>
            <a:ext cx="4071966" cy="1143008"/>
          </a:xfrm>
        </p:spPr>
        <p:txBody>
          <a:bodyPr>
            <a:noAutofit/>
          </a:bodyPr>
          <a:lstStyle/>
          <a:p>
            <a:r>
              <a:rPr lang="zh-TW" altLang="en-US" sz="8000" dirty="0" smtClean="0">
                <a:solidFill>
                  <a:srgbClr val="7030A0"/>
                </a:solidFill>
              </a:rPr>
              <a:t>完成了</a:t>
            </a:r>
            <a:r>
              <a:rPr lang="en-US" altLang="zh-TW" sz="8000" dirty="0" smtClean="0">
                <a:solidFill>
                  <a:srgbClr val="7030A0"/>
                </a:solidFill>
              </a:rPr>
              <a:t>!</a:t>
            </a:r>
            <a:endParaRPr lang="zh-TW" altLang="en-US" sz="8000" dirty="0">
              <a:solidFill>
                <a:srgbClr val="7030A0"/>
              </a:solidFill>
            </a:endParaRPr>
          </a:p>
        </p:txBody>
      </p:sp>
      <p:pic>
        <p:nvPicPr>
          <p:cNvPr id="4" name="圖片 3" descr="1477367085194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2066" y="3714752"/>
            <a:ext cx="3167067" cy="25003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0034" y="857232"/>
            <a:ext cx="8305800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>　　　</a:t>
            </a:r>
            <a:r>
              <a:rPr lang="zh-TW" altLang="en-US" sz="9600" dirty="0" smtClean="0"/>
              <a:t>其他作品</a:t>
            </a:r>
            <a:endParaRPr lang="zh-TW" altLang="en-US" sz="9600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5E9EC"/>
              </a:clrFrom>
              <a:clrTo>
                <a:srgbClr val="E5E9E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7224" y="1928802"/>
            <a:ext cx="3500462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4909" y="3333009"/>
            <a:ext cx="45719" cy="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2285992"/>
            <a:ext cx="2928958" cy="3736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31" name="Picture 7" descr="http://russianchildrensworld.com/wp-content/sabai/File/files/105488b6526dc5e22339205f30619ee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8516" y="428604"/>
            <a:ext cx="2355484" cy="20145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785794"/>
            <a:ext cx="3357586" cy="4405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571612"/>
            <a:ext cx="3714776" cy="4454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9" descr="http://amy5598.ns2go.com/images/upload/images/19493K533-5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4714884"/>
            <a:ext cx="1857388" cy="1857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6000" dirty="0" smtClean="0"/>
              <a:t>       </a:t>
            </a:r>
            <a:r>
              <a:rPr lang="zh-TW" altLang="en-US" sz="8000" dirty="0" smtClean="0"/>
              <a:t>心得感想與感謝</a:t>
            </a:r>
            <a:endParaRPr lang="zh-TW" altLang="en-US" sz="8000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 smtClean="0"/>
              <a:t>我覺得十字繡看起來很簡單</a:t>
            </a:r>
            <a:r>
              <a:rPr lang="en-US" altLang="zh-TW" sz="4000" dirty="0" smtClean="0"/>
              <a:t>,</a:t>
            </a:r>
            <a:r>
              <a:rPr lang="zh-TW" altLang="en-US" sz="4000" dirty="0" smtClean="0"/>
              <a:t>但實際做的時候卻非常難。需要很多的耐心</a:t>
            </a:r>
            <a:r>
              <a:rPr lang="en-US" altLang="zh-TW" sz="4000" dirty="0" smtClean="0"/>
              <a:t>,</a:t>
            </a:r>
            <a:r>
              <a:rPr lang="zh-TW" altLang="en-US" sz="4000" dirty="0" smtClean="0"/>
              <a:t>一格一格的繡</a:t>
            </a:r>
            <a:r>
              <a:rPr lang="en-US" altLang="zh-TW" sz="4000" dirty="0" smtClean="0"/>
              <a:t>,</a:t>
            </a:r>
            <a:r>
              <a:rPr lang="zh-TW" altLang="en-US" sz="4000" dirty="0" smtClean="0"/>
              <a:t>有時候不注意線就會打結。</a:t>
            </a:r>
            <a:endParaRPr lang="en-US" altLang="zh-TW" sz="4000" dirty="0" smtClean="0"/>
          </a:p>
          <a:p>
            <a:r>
              <a:rPr lang="zh-TW" altLang="en-US" sz="4000" dirty="0" smtClean="0"/>
              <a:t>感謝媽媽提供我材料</a:t>
            </a:r>
            <a:r>
              <a:rPr lang="en-US" altLang="zh-TW" sz="4000" dirty="0" smtClean="0"/>
              <a:t>,</a:t>
            </a:r>
            <a:r>
              <a:rPr lang="zh-TW" altLang="en-US" sz="4000" dirty="0" smtClean="0"/>
              <a:t>並協助我完成作品。</a:t>
            </a:r>
            <a:endParaRPr lang="zh-TW" alt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0034" y="571480"/>
            <a:ext cx="8229600" cy="1081838"/>
          </a:xfrm>
        </p:spPr>
        <p:txBody>
          <a:bodyPr/>
          <a:lstStyle/>
          <a:p>
            <a:r>
              <a:rPr lang="zh-TW" altLang="en-US" dirty="0" smtClean="0"/>
              <a:t>　　　　參考資料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500034" y="1714488"/>
            <a:ext cx="8229600" cy="2350776"/>
          </a:xfrm>
        </p:spPr>
        <p:txBody>
          <a:bodyPr/>
          <a:lstStyle/>
          <a:p>
            <a:r>
              <a:rPr lang="zh-TW" altLang="en-US" dirty="0" smtClean="0"/>
              <a:t>維基百科</a:t>
            </a:r>
            <a:r>
              <a:rPr lang="en-US" altLang="zh-TW" dirty="0" smtClean="0"/>
              <a:t>https://zh.wikipedia.org/zh-tw/</a:t>
            </a:r>
          </a:p>
          <a:p>
            <a:pPr>
              <a:buNone/>
            </a:pPr>
            <a:endParaRPr lang="en-US" altLang="zh-TW" dirty="0" smtClean="0"/>
          </a:p>
          <a:p>
            <a:r>
              <a:rPr lang="zh-TW" altLang="en-US" dirty="0" smtClean="0"/>
              <a:t>我愛手藝編織教學</a:t>
            </a:r>
            <a:r>
              <a:rPr lang="en-US" altLang="zh-TW" dirty="0" smtClean="0"/>
              <a:t>http://www.iocraft.com.tw/</a:t>
            </a:r>
            <a:endParaRPr lang="zh-TW" altLang="en-US" dirty="0"/>
          </a:p>
        </p:txBody>
      </p:sp>
      <p:pic>
        <p:nvPicPr>
          <p:cNvPr id="5" name="Picture 2" descr="http://orig01.deviantart.net/de4b/f/2007/143/0/b/chibi_bunny_by_animeotaku03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7620" y="3286124"/>
            <a:ext cx="4329952" cy="32861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/>
              <a:t>                  </a:t>
            </a:r>
            <a:r>
              <a:rPr lang="zh-TW" altLang="en-US" sz="8000" dirty="0" smtClean="0"/>
              <a:t>報告完畢</a:t>
            </a:r>
            <a:endParaRPr lang="zh-TW" altLang="en-US" sz="8000" dirty="0"/>
          </a:p>
        </p:txBody>
      </p:sp>
      <p:pic>
        <p:nvPicPr>
          <p:cNvPr id="4" name="內容版面配置區 3" descr="190653tsjz6xsnpcxxsg50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57686" y="2428868"/>
            <a:ext cx="3817933" cy="3817933"/>
          </a:xfrm>
        </p:spPr>
      </p:pic>
      <p:sp>
        <p:nvSpPr>
          <p:cNvPr id="5" name="文字方塊 4"/>
          <p:cNvSpPr txBox="1"/>
          <p:nvPr/>
        </p:nvSpPr>
        <p:spPr>
          <a:xfrm>
            <a:off x="142844" y="2928934"/>
            <a:ext cx="43652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7200" dirty="0" smtClean="0"/>
              <a:t>謝謝大家</a:t>
            </a:r>
            <a:r>
              <a:rPr lang="en-US" altLang="zh-TW" sz="7200" dirty="0" smtClean="0"/>
              <a:t>!</a:t>
            </a:r>
            <a:r>
              <a:rPr lang="zh-TW" altLang="en-US" sz="7200" dirty="0" smtClean="0"/>
              <a:t> </a:t>
            </a:r>
            <a:endParaRPr lang="zh-TW" altLang="en-US" sz="72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0034" y="928670"/>
            <a:ext cx="8229600" cy="1285884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>                      </a:t>
            </a:r>
            <a:r>
              <a:rPr lang="zh-TW" altLang="en-US" sz="10700" dirty="0" smtClean="0"/>
              <a:t>目錄</a:t>
            </a:r>
            <a:endParaRPr lang="zh-TW" altLang="en-US" sz="107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00034" y="2143116"/>
            <a:ext cx="8229600" cy="4429132"/>
          </a:xfrm>
        </p:spPr>
        <p:txBody>
          <a:bodyPr>
            <a:normAutofit fontScale="62500" lnSpcReduction="20000"/>
          </a:bodyPr>
          <a:lstStyle/>
          <a:p>
            <a:r>
              <a:rPr lang="zh-TW" altLang="en-US" sz="5100" dirty="0" smtClean="0">
                <a:solidFill>
                  <a:srgbClr val="7030A0"/>
                </a:solidFill>
              </a:rPr>
              <a:t>動機    </a:t>
            </a:r>
            <a:endParaRPr lang="en-US" altLang="zh-TW" sz="5100" dirty="0" smtClean="0">
              <a:solidFill>
                <a:srgbClr val="7030A0"/>
              </a:solidFill>
            </a:endParaRPr>
          </a:p>
          <a:p>
            <a:r>
              <a:rPr lang="zh-TW" altLang="en-US" sz="5100" dirty="0" smtClean="0">
                <a:solidFill>
                  <a:srgbClr val="7030A0"/>
                </a:solidFill>
              </a:rPr>
              <a:t>十字繡</a:t>
            </a:r>
            <a:endParaRPr lang="en-US" altLang="zh-TW" sz="5100" dirty="0" smtClean="0">
              <a:solidFill>
                <a:srgbClr val="7030A0"/>
              </a:solidFill>
            </a:endParaRPr>
          </a:p>
          <a:p>
            <a:r>
              <a:rPr lang="zh-TW" altLang="en-US" sz="5100" dirty="0" smtClean="0">
                <a:solidFill>
                  <a:srgbClr val="7030A0"/>
                </a:solidFill>
              </a:rPr>
              <a:t>材料</a:t>
            </a:r>
            <a:endParaRPr lang="en-US" altLang="zh-TW" sz="5100" dirty="0" smtClean="0">
              <a:solidFill>
                <a:srgbClr val="7030A0"/>
              </a:solidFill>
            </a:endParaRPr>
          </a:p>
          <a:p>
            <a:r>
              <a:rPr lang="zh-TW" altLang="en-US" sz="5100" dirty="0" smtClean="0">
                <a:solidFill>
                  <a:srgbClr val="7030A0"/>
                </a:solidFill>
              </a:rPr>
              <a:t>基本繡法</a:t>
            </a:r>
            <a:endParaRPr lang="en-US" altLang="zh-TW" sz="5100" dirty="0" smtClean="0">
              <a:solidFill>
                <a:srgbClr val="7030A0"/>
              </a:solidFill>
            </a:endParaRPr>
          </a:p>
          <a:p>
            <a:r>
              <a:rPr lang="zh-TW" altLang="en-US" sz="5100" dirty="0" smtClean="0">
                <a:solidFill>
                  <a:srgbClr val="7030A0"/>
                </a:solidFill>
              </a:rPr>
              <a:t>步驟</a:t>
            </a:r>
            <a:endParaRPr lang="en-US" altLang="zh-TW" sz="5100" dirty="0" smtClean="0">
              <a:solidFill>
                <a:srgbClr val="7030A0"/>
              </a:solidFill>
            </a:endParaRPr>
          </a:p>
          <a:p>
            <a:r>
              <a:rPr lang="zh-TW" altLang="en-US" sz="5100" dirty="0" smtClean="0">
                <a:solidFill>
                  <a:srgbClr val="7030A0"/>
                </a:solidFill>
              </a:rPr>
              <a:t>注意事項</a:t>
            </a:r>
            <a:endParaRPr lang="en-US" altLang="zh-TW" sz="5100" dirty="0" smtClean="0">
              <a:solidFill>
                <a:srgbClr val="7030A0"/>
              </a:solidFill>
            </a:endParaRPr>
          </a:p>
          <a:p>
            <a:r>
              <a:rPr lang="zh-TW" altLang="en-US" sz="5100" dirty="0" smtClean="0">
                <a:solidFill>
                  <a:srgbClr val="7030A0"/>
                </a:solidFill>
              </a:rPr>
              <a:t>其他作品</a:t>
            </a:r>
            <a:endParaRPr lang="en-US" altLang="zh-TW" sz="5100" dirty="0" smtClean="0">
              <a:solidFill>
                <a:srgbClr val="7030A0"/>
              </a:solidFill>
            </a:endParaRPr>
          </a:p>
          <a:p>
            <a:r>
              <a:rPr lang="zh-TW" altLang="en-US" sz="5100" dirty="0" smtClean="0">
                <a:solidFill>
                  <a:srgbClr val="7030A0"/>
                </a:solidFill>
              </a:rPr>
              <a:t>心得感想與感謝</a:t>
            </a:r>
            <a:endParaRPr lang="en-US" altLang="zh-TW" sz="5100" dirty="0" smtClean="0">
              <a:solidFill>
                <a:srgbClr val="7030A0"/>
              </a:solidFill>
            </a:endParaRPr>
          </a:p>
          <a:p>
            <a:r>
              <a:rPr lang="zh-TW" altLang="en-US" sz="5100" dirty="0" smtClean="0">
                <a:solidFill>
                  <a:srgbClr val="7030A0"/>
                </a:solidFill>
              </a:rPr>
              <a:t>參考資料</a:t>
            </a:r>
            <a:endParaRPr lang="en-US" altLang="zh-TW" sz="5100" dirty="0" smtClean="0">
              <a:solidFill>
                <a:srgbClr val="7030A0"/>
              </a:solidFill>
            </a:endParaRPr>
          </a:p>
          <a:p>
            <a:endParaRPr lang="en-US" altLang="zh-TW" sz="2800" dirty="0" smtClean="0"/>
          </a:p>
          <a:p>
            <a:pPr>
              <a:buNone/>
            </a:pPr>
            <a:endParaRPr lang="en-US" altLang="zh-TW" sz="2800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7170" name="Picture 2" descr="http://pic.pimg.tw/enjw/1379317731-1538380047.jpg?v=137931773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43570" y="3000372"/>
            <a:ext cx="3214710" cy="302639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1472" y="857232"/>
            <a:ext cx="8229600" cy="1285884"/>
          </a:xfrm>
        </p:spPr>
        <p:txBody>
          <a:bodyPr>
            <a:noAutofit/>
          </a:bodyPr>
          <a:lstStyle/>
          <a:p>
            <a:pPr algn="ctr"/>
            <a:r>
              <a:rPr lang="zh-TW" altLang="en-US" sz="9600" dirty="0" smtClean="0"/>
              <a:t>                              動機</a:t>
            </a:r>
            <a:endParaRPr lang="zh-TW" altLang="en-US" sz="96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28596" y="2500306"/>
            <a:ext cx="8543956" cy="3643338"/>
          </a:xfrm>
        </p:spPr>
        <p:txBody>
          <a:bodyPr>
            <a:noAutofit/>
          </a:bodyPr>
          <a:lstStyle/>
          <a:p>
            <a:r>
              <a:rPr lang="zh-TW" altLang="en-US" sz="4000" dirty="0" smtClean="0">
                <a:latin typeface="微軟正黑體" pitchFamily="34" charset="-120"/>
                <a:ea typeface="微軟正黑體" pitchFamily="34" charset="-120"/>
              </a:rPr>
              <a:t>因為我的媽媽有去學十字繡，我在旁邊越看越有興趣，所以想要做看看，我會先照著書上教的做，等到熟練後再自己畫設計圖，然後再縫到衣服上，做出世界上獨一無二的衣服！</a:t>
            </a:r>
            <a:endParaRPr lang="zh-TW" altLang="en-US" sz="4000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7158" y="857232"/>
            <a:ext cx="8229600" cy="1285884"/>
          </a:xfrm>
        </p:spPr>
        <p:txBody>
          <a:bodyPr>
            <a:noAutofit/>
          </a:bodyPr>
          <a:lstStyle/>
          <a:p>
            <a:r>
              <a:rPr lang="zh-TW" altLang="en-US" sz="9600" dirty="0" smtClean="0"/>
              <a:t>　　十字繡</a:t>
            </a:r>
            <a:endParaRPr lang="zh-TW" altLang="en-US" sz="96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2428868"/>
            <a:ext cx="8229600" cy="3357586"/>
          </a:xfrm>
          <a:noFill/>
        </p:spPr>
        <p:txBody>
          <a:bodyPr>
            <a:normAutofit fontScale="92500" lnSpcReduction="10000"/>
          </a:bodyPr>
          <a:lstStyle/>
          <a:p>
            <a:r>
              <a:rPr lang="zh-TW" altLang="en-US" sz="4000" dirty="0" smtClean="0">
                <a:latin typeface="+mn-ea"/>
              </a:rPr>
              <a:t>十字繡</a:t>
            </a:r>
            <a:r>
              <a:rPr lang="zh-TW" altLang="en-US" sz="4000" dirty="0" smtClean="0"/>
              <a:t>是一種</a:t>
            </a:r>
            <a:r>
              <a:rPr lang="zh-TW" altLang="en-US" sz="4000" dirty="0" smtClean="0">
                <a:latin typeface="+mn-ea"/>
              </a:rPr>
              <a:t>刺繡</a:t>
            </a:r>
            <a:r>
              <a:rPr lang="zh-TW" altLang="en-US" sz="4000" dirty="0" smtClean="0"/>
              <a:t>針法，因其編出的圖樣用許多的「</a:t>
            </a:r>
            <a:r>
              <a:rPr lang="en-US" altLang="zh-TW" sz="4000" dirty="0" smtClean="0"/>
              <a:t>X</a:t>
            </a:r>
            <a:r>
              <a:rPr lang="zh-TW" altLang="en-US" sz="4000" dirty="0" smtClean="0"/>
              <a:t>」編結組成而得名。刺繡者需要在每個方向編結，以便能繡出個圖案。十字繡用於裝飾類似抹布、餐巾布及小型裝飾桌巾，或是磁鐵、鑰匙圈及吊飾。</a:t>
            </a:r>
            <a:endParaRPr lang="en-US" altLang="zh-TW" sz="4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8596" y="1000108"/>
            <a:ext cx="8229600" cy="1000132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>　　　　　</a:t>
            </a:r>
            <a:r>
              <a:rPr lang="zh-TW" altLang="en-US" sz="9600" dirty="0" smtClean="0"/>
              <a:t>材料</a:t>
            </a:r>
            <a:endParaRPr lang="zh-TW" altLang="en-US" sz="9600" dirty="0"/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>
          <a:xfrm>
            <a:off x="785786" y="2000240"/>
            <a:ext cx="3500462" cy="4389120"/>
          </a:xfrm>
        </p:spPr>
        <p:txBody>
          <a:bodyPr>
            <a:normAutofit fontScale="92500" lnSpcReduction="10000"/>
          </a:bodyPr>
          <a:lstStyle/>
          <a:p>
            <a:r>
              <a:rPr lang="zh-TW" altLang="en-US" sz="4000" dirty="0" smtClean="0">
                <a:solidFill>
                  <a:srgbClr val="7030A0"/>
                </a:solidFill>
              </a:rPr>
              <a:t>繡線</a:t>
            </a:r>
            <a:endParaRPr lang="en-US" altLang="zh-TW" sz="4000" dirty="0" smtClean="0">
              <a:solidFill>
                <a:srgbClr val="7030A0"/>
              </a:solidFill>
            </a:endParaRPr>
          </a:p>
          <a:p>
            <a:r>
              <a:rPr lang="zh-TW" altLang="en-US" sz="4000" dirty="0" smtClean="0">
                <a:solidFill>
                  <a:srgbClr val="7030A0"/>
                </a:solidFill>
              </a:rPr>
              <a:t>衣服</a:t>
            </a:r>
            <a:endParaRPr lang="en-US" altLang="zh-TW" sz="4000" dirty="0" smtClean="0">
              <a:solidFill>
                <a:srgbClr val="7030A0"/>
              </a:solidFill>
            </a:endParaRPr>
          </a:p>
          <a:p>
            <a:r>
              <a:rPr lang="zh-TW" altLang="en-US" sz="4000" dirty="0" smtClean="0">
                <a:solidFill>
                  <a:srgbClr val="7030A0"/>
                </a:solidFill>
              </a:rPr>
              <a:t>水繡布</a:t>
            </a:r>
            <a:endParaRPr lang="en-US" altLang="zh-TW" sz="4000" dirty="0" smtClean="0">
              <a:solidFill>
                <a:srgbClr val="7030A0"/>
              </a:solidFill>
            </a:endParaRPr>
          </a:p>
          <a:p>
            <a:r>
              <a:rPr lang="zh-TW" altLang="en-US" sz="4000" dirty="0" smtClean="0">
                <a:solidFill>
                  <a:srgbClr val="7030A0"/>
                </a:solidFill>
              </a:rPr>
              <a:t>繡框</a:t>
            </a:r>
            <a:endParaRPr lang="en-US" altLang="zh-TW" sz="4000" dirty="0" smtClean="0">
              <a:solidFill>
                <a:srgbClr val="7030A0"/>
              </a:solidFill>
            </a:endParaRPr>
          </a:p>
          <a:p>
            <a:r>
              <a:rPr lang="zh-TW" altLang="en-US" sz="4000" dirty="0" smtClean="0">
                <a:solidFill>
                  <a:srgbClr val="7030A0"/>
                </a:solidFill>
              </a:rPr>
              <a:t>剪刀</a:t>
            </a:r>
            <a:endParaRPr lang="en-US" altLang="zh-TW" sz="4000" dirty="0" smtClean="0">
              <a:solidFill>
                <a:srgbClr val="7030A0"/>
              </a:solidFill>
            </a:endParaRPr>
          </a:p>
          <a:p>
            <a:r>
              <a:rPr lang="zh-TW" altLang="en-US" sz="4000" dirty="0" smtClean="0">
                <a:solidFill>
                  <a:srgbClr val="7030A0"/>
                </a:solidFill>
              </a:rPr>
              <a:t>圖稿</a:t>
            </a:r>
            <a:endParaRPr lang="en-US" altLang="zh-TW" sz="4000" dirty="0" smtClean="0">
              <a:solidFill>
                <a:srgbClr val="7030A0"/>
              </a:solidFill>
            </a:endParaRPr>
          </a:p>
          <a:p>
            <a:r>
              <a:rPr lang="zh-TW" altLang="en-US" sz="4000" dirty="0" smtClean="0">
                <a:solidFill>
                  <a:srgbClr val="7030A0"/>
                </a:solidFill>
              </a:rPr>
              <a:t>鈍針</a:t>
            </a:r>
            <a:endParaRPr lang="en-US" altLang="zh-TW" sz="4000" dirty="0" smtClean="0">
              <a:solidFill>
                <a:srgbClr val="7030A0"/>
              </a:solidFill>
            </a:endParaRPr>
          </a:p>
          <a:p>
            <a:pPr>
              <a:buNone/>
            </a:pPr>
            <a:endParaRPr lang="en-US" altLang="zh-TW" dirty="0" smtClean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1851399"/>
            <a:ext cx="4714908" cy="4911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/>
              <a:t>                 </a:t>
            </a:r>
            <a:r>
              <a:rPr lang="zh-TW" altLang="en-US" sz="8900" dirty="0" smtClean="0"/>
              <a:t>基本</a:t>
            </a:r>
            <a:r>
              <a:rPr lang="zh-TW" altLang="en-US" sz="8900" dirty="0" smtClean="0"/>
              <a:t>繡法</a:t>
            </a:r>
            <a:endParaRPr lang="zh-TW" altLang="en-US" sz="89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00034" y="1857364"/>
            <a:ext cx="8286808" cy="3357586"/>
          </a:xfrm>
        </p:spPr>
        <p:txBody>
          <a:bodyPr>
            <a:normAutofit/>
          </a:bodyPr>
          <a:lstStyle/>
          <a:p>
            <a:r>
              <a:rPr lang="zh-TW" altLang="en-US" b="1" dirty="0" smtClean="0"/>
              <a:t>說明：</a:t>
            </a:r>
            <a:r>
              <a:rPr lang="zh-TW" altLang="en-US" dirty="0" smtClean="0"/>
              <a:t> </a:t>
            </a:r>
            <a:r>
              <a:rPr lang="zh-TW" altLang="en-US" sz="2800" dirty="0" smtClean="0">
                <a:solidFill>
                  <a:srgbClr val="7030A0"/>
                </a:solidFill>
              </a:rPr>
              <a:t>此法為一種基礎繡法， ”Ｘ”是由兩條交錯的線構成</a:t>
            </a:r>
            <a:r>
              <a:rPr lang="zh-TW" altLang="en-US" sz="2800" dirty="0" smtClean="0"/>
              <a:t/>
            </a:r>
            <a:br>
              <a:rPr lang="zh-TW" altLang="en-US" sz="2800" dirty="0" smtClean="0"/>
            </a:br>
            <a:r>
              <a:rPr lang="zh-TW" altLang="en-US" sz="2800" dirty="0" smtClean="0">
                <a:solidFill>
                  <a:srgbClr val="7030A0"/>
                </a:solidFill>
              </a:rPr>
              <a:t>繡第一針時，先留１吋長的線，在布的背面當尾線</a:t>
            </a:r>
            <a:r>
              <a:rPr lang="zh-TW" altLang="en-US" sz="2800" dirty="0" smtClean="0"/>
              <a:t>，</a:t>
            </a:r>
            <a:br>
              <a:rPr lang="zh-TW" altLang="en-US" sz="2800" dirty="0" smtClean="0"/>
            </a:br>
            <a:r>
              <a:rPr lang="zh-TW" altLang="en-US" sz="2800" dirty="0" smtClean="0"/>
              <a:t>如此後續的每一針更為牢固。</a:t>
            </a:r>
            <a:r>
              <a:rPr lang="zh-TW" altLang="en-US" sz="2800" dirty="0" smtClean="0">
                <a:solidFill>
                  <a:srgbClr val="7030A0"/>
                </a:solidFill>
              </a:rPr>
              <a:t>請勿在布的背面打結，</a:t>
            </a:r>
            <a:br>
              <a:rPr lang="zh-TW" altLang="en-US" sz="2800" dirty="0" smtClean="0">
                <a:solidFill>
                  <a:srgbClr val="7030A0"/>
                </a:solidFill>
              </a:rPr>
            </a:br>
            <a:r>
              <a:rPr lang="zh-TW" altLang="en-US" sz="2800" dirty="0" smtClean="0">
                <a:solidFill>
                  <a:srgbClr val="7030A0"/>
                </a:solidFill>
              </a:rPr>
              <a:t>因為會形成一團繡線糾結在背面。</a:t>
            </a:r>
          </a:p>
          <a:p>
            <a:endParaRPr lang="zh-TW" altLang="en-US" dirty="0"/>
          </a:p>
        </p:txBody>
      </p:sp>
      <p:pic>
        <p:nvPicPr>
          <p:cNvPr id="4" name="Picture 4" descr="http://www.excelcraft.com.tw/iocraft/web/teach/teach/img/t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4354274"/>
            <a:ext cx="4429156" cy="21337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www.excelcraft.com.tw/iocraft/web/teach/teach/img/t-1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4429132"/>
            <a:ext cx="4319456" cy="2281949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57290" y="928670"/>
            <a:ext cx="6643734" cy="1000132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>　　</a:t>
            </a:r>
            <a:r>
              <a:rPr lang="zh-TW" altLang="en-US" sz="9600" dirty="0" smtClean="0"/>
              <a:t>基本繡法</a:t>
            </a:r>
            <a:endParaRPr lang="zh-TW" altLang="en-US" sz="96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 flipH="1">
            <a:off x="8901113" y="6072206"/>
            <a:ext cx="45719" cy="71438"/>
          </a:xfrm>
        </p:spPr>
        <p:txBody>
          <a:bodyPr>
            <a:normAutofit fontScale="25000" lnSpcReduction="20000"/>
          </a:bodyPr>
          <a:lstStyle/>
          <a:p>
            <a:endParaRPr lang="zh-TW" altLang="en-US" sz="2400" dirty="0"/>
          </a:p>
        </p:txBody>
      </p:sp>
      <p:sp>
        <p:nvSpPr>
          <p:cNvPr id="6" name="矩形 5"/>
          <p:cNvSpPr/>
          <p:nvPr/>
        </p:nvSpPr>
        <p:spPr>
          <a:xfrm>
            <a:off x="571472" y="1785926"/>
            <a:ext cx="778674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/>
              <a:t>當我們連續以同色線繡時，上、下端斜線須各別保持相同走向</a:t>
            </a:r>
            <a:br>
              <a:rPr lang="zh-TW" altLang="en-US" sz="3200" dirty="0"/>
            </a:br>
            <a:r>
              <a:rPr lang="zh-TW" altLang="en-US" sz="3200" dirty="0"/>
              <a:t>若</a:t>
            </a:r>
            <a:r>
              <a:rPr lang="zh-TW" altLang="en-US" sz="3200" dirty="0">
                <a:solidFill>
                  <a:srgbClr val="7030A0"/>
                </a:solidFill>
              </a:rPr>
              <a:t>要換另一條繡線時</a:t>
            </a:r>
            <a:r>
              <a:rPr lang="zh-TW" altLang="en-US" sz="3200" dirty="0"/>
              <a:t>，</a:t>
            </a:r>
            <a:r>
              <a:rPr lang="zh-TW" altLang="en-US" sz="3200" dirty="0">
                <a:solidFill>
                  <a:srgbClr val="7030A0"/>
                </a:solidFill>
              </a:rPr>
              <a:t>則要</a:t>
            </a:r>
            <a:r>
              <a:rPr lang="zh-TW" altLang="en-US" sz="3200" dirty="0"/>
              <a:t>在完成一個完整的全針繡後，並</a:t>
            </a:r>
            <a:r>
              <a:rPr lang="zh-TW" altLang="en-US" sz="3200" dirty="0">
                <a:solidFill>
                  <a:srgbClr val="7030A0"/>
                </a:solidFill>
              </a:rPr>
              <a:t>把</a:t>
            </a:r>
            <a:r>
              <a:rPr lang="zh-TW" altLang="en-US" sz="2200" dirty="0"/>
              <a:t/>
            </a:r>
            <a:br>
              <a:rPr lang="zh-TW" altLang="en-US" sz="2200" dirty="0"/>
            </a:br>
            <a:r>
              <a:rPr lang="zh-TW" altLang="en-US" sz="3200" dirty="0">
                <a:solidFill>
                  <a:srgbClr val="7030A0"/>
                </a:solidFill>
              </a:rPr>
              <a:t>剩餘的線留在背面時，才可換另一條線</a:t>
            </a:r>
            <a:r>
              <a:rPr lang="zh-TW" altLang="en-US" sz="3200" dirty="0"/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0034" y="928670"/>
            <a:ext cx="8229600" cy="1010400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>　　　　　</a:t>
            </a:r>
            <a:r>
              <a:rPr lang="zh-TW" altLang="en-US" sz="9600" dirty="0" smtClean="0"/>
              <a:t>步驟</a:t>
            </a:r>
            <a:endParaRPr lang="zh-TW" altLang="en-US" sz="96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2357430"/>
            <a:ext cx="8229600" cy="3967170"/>
          </a:xfrm>
        </p:spPr>
        <p:txBody>
          <a:bodyPr>
            <a:normAutofit/>
          </a:bodyPr>
          <a:lstStyle/>
          <a:p>
            <a:r>
              <a:rPr lang="zh-TW" altLang="en-US" sz="4000" dirty="0" smtClean="0">
                <a:solidFill>
                  <a:srgbClr val="7030A0"/>
                </a:solidFill>
              </a:rPr>
              <a:t>設計圖稿</a:t>
            </a:r>
            <a:endParaRPr lang="en-US" altLang="zh-TW" sz="4000" dirty="0" smtClean="0">
              <a:solidFill>
                <a:srgbClr val="7030A0"/>
              </a:solidFill>
            </a:endParaRPr>
          </a:p>
          <a:p>
            <a:endParaRPr lang="en-US" altLang="zh-TW" sz="4000" dirty="0" smtClean="0">
              <a:solidFill>
                <a:srgbClr val="7030A0"/>
              </a:solidFill>
            </a:endParaRPr>
          </a:p>
          <a:p>
            <a:r>
              <a:rPr lang="zh-TW" altLang="en-US" sz="4000" dirty="0" smtClean="0">
                <a:solidFill>
                  <a:srgbClr val="7030A0"/>
                </a:solidFill>
              </a:rPr>
              <a:t>將衣服攤平</a:t>
            </a:r>
            <a:endParaRPr lang="en-US" altLang="zh-TW" sz="4000" dirty="0" smtClean="0">
              <a:solidFill>
                <a:srgbClr val="7030A0"/>
              </a:solidFill>
            </a:endParaRPr>
          </a:p>
          <a:p>
            <a:pPr>
              <a:buNone/>
            </a:pPr>
            <a:endParaRPr lang="en-US" altLang="zh-TW" sz="4000" dirty="0" smtClean="0">
              <a:solidFill>
                <a:srgbClr val="7030A0"/>
              </a:solidFill>
            </a:endParaRPr>
          </a:p>
          <a:p>
            <a:r>
              <a:rPr lang="zh-TW" altLang="en-US" sz="4000" dirty="0" smtClean="0">
                <a:solidFill>
                  <a:srgbClr val="7030A0"/>
                </a:solidFill>
              </a:rPr>
              <a:t>框上繡框</a:t>
            </a:r>
            <a:endParaRPr lang="en-US" altLang="zh-TW" sz="4000" dirty="0" smtClean="0">
              <a:solidFill>
                <a:srgbClr val="7030A0"/>
              </a:solidFill>
            </a:endParaRPr>
          </a:p>
          <a:p>
            <a:pPr>
              <a:buNone/>
            </a:pPr>
            <a:endParaRPr lang="en-US" altLang="zh-TW" sz="4000" dirty="0" smtClean="0"/>
          </a:p>
          <a:p>
            <a:pPr>
              <a:buNone/>
            </a:pPr>
            <a:endParaRPr lang="zh-TW" altLang="en-US" sz="4000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496" y="2214554"/>
            <a:ext cx="4357717" cy="4006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8" name="Picture 4" descr="http://thaisfarage.com.br/wp-content/uploads/2013/07/Captura-de-Tela-2013-07-16-às-11.37.50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1E6"/>
              </a:clrFrom>
              <a:clrTo>
                <a:srgbClr val="FDF1E6">
                  <a:alpha val="0"/>
                </a:srgbClr>
              </a:clrTo>
            </a:clrChange>
          </a:blip>
          <a:srcRect l="25824" t="17740" r="25756" b="5386"/>
          <a:stretch>
            <a:fillRect/>
          </a:stretch>
        </p:blipFill>
        <p:spPr bwMode="auto">
          <a:xfrm>
            <a:off x="1214414" y="714356"/>
            <a:ext cx="1500198" cy="130017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http://w2.tkgsh.tn.edu.tw/103j234/pictures/兔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4857760"/>
            <a:ext cx="1708137" cy="1708137"/>
          </a:xfrm>
          <a:prstGeom prst="rect">
            <a:avLst/>
          </a:prstGeom>
          <a:noFill/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28596" y="1214422"/>
            <a:ext cx="8229600" cy="5110178"/>
          </a:xfrm>
        </p:spPr>
        <p:txBody>
          <a:bodyPr/>
          <a:lstStyle/>
          <a:p>
            <a:endParaRPr lang="en-US" altLang="zh-TW" dirty="0" smtClean="0"/>
          </a:p>
          <a:p>
            <a:r>
              <a:rPr lang="zh-TW" altLang="en-US" sz="4000" dirty="0" smtClean="0">
                <a:solidFill>
                  <a:srgbClr val="7030A0"/>
                </a:solidFill>
              </a:rPr>
              <a:t>整理繡線</a:t>
            </a:r>
            <a:endParaRPr lang="en-US" altLang="zh-TW" sz="4000" dirty="0" smtClean="0">
              <a:solidFill>
                <a:srgbClr val="7030A0"/>
              </a:solidFill>
            </a:endParaRPr>
          </a:p>
          <a:p>
            <a:pPr>
              <a:buNone/>
            </a:pPr>
            <a:endParaRPr lang="en-US" altLang="zh-TW" sz="4000" dirty="0" smtClean="0">
              <a:solidFill>
                <a:srgbClr val="7030A0"/>
              </a:solidFill>
            </a:endParaRPr>
          </a:p>
          <a:p>
            <a:r>
              <a:rPr lang="zh-TW" altLang="en-US" sz="4000" dirty="0" smtClean="0">
                <a:solidFill>
                  <a:srgbClr val="7030A0"/>
                </a:solidFill>
              </a:rPr>
              <a:t>找到布的中心</a:t>
            </a:r>
            <a:endParaRPr lang="en-US" altLang="zh-TW" sz="4000" dirty="0" smtClean="0">
              <a:solidFill>
                <a:srgbClr val="7030A0"/>
              </a:solidFill>
            </a:endParaRPr>
          </a:p>
          <a:p>
            <a:endParaRPr lang="en-US" altLang="zh-TW" sz="4000" dirty="0" smtClean="0">
              <a:solidFill>
                <a:srgbClr val="7030A0"/>
              </a:solidFill>
            </a:endParaRPr>
          </a:p>
          <a:p>
            <a:r>
              <a:rPr lang="zh-TW" altLang="en-US" sz="4000" dirty="0" smtClean="0">
                <a:solidFill>
                  <a:srgbClr val="7030A0"/>
                </a:solidFill>
              </a:rPr>
              <a:t>開始繡圖</a:t>
            </a:r>
            <a:endParaRPr lang="zh-TW" altLang="en-US" sz="4000" dirty="0">
              <a:solidFill>
                <a:srgbClr val="7030A0"/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5" y="1000108"/>
            <a:ext cx="4214842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流線">
  <a:themeElements>
    <a:clrScheme name="流線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流線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流線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515</TotalTime>
  <Words>328</Words>
  <Application>Microsoft Office PowerPoint</Application>
  <PresentationFormat>如螢幕大小 (4:3)</PresentationFormat>
  <Paragraphs>67</Paragraphs>
  <Slides>19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19</vt:i4>
      </vt:variant>
    </vt:vector>
  </HeadingPairs>
  <TitlesOfParts>
    <vt:vector size="20" baseType="lpstr">
      <vt:lpstr>流線</vt:lpstr>
      <vt:lpstr>                show</vt:lpstr>
      <vt:lpstr>                      目錄</vt:lpstr>
      <vt:lpstr>                              動機</vt:lpstr>
      <vt:lpstr>　　十字繡</vt:lpstr>
      <vt:lpstr>　　　　　材料</vt:lpstr>
      <vt:lpstr>                 基本繡法</vt:lpstr>
      <vt:lpstr>　　基本繡法</vt:lpstr>
      <vt:lpstr>　　　　　步驟</vt:lpstr>
      <vt:lpstr>投影片 9</vt:lpstr>
      <vt:lpstr>投影片 10</vt:lpstr>
      <vt:lpstr>1</vt:lpstr>
      <vt:lpstr>投影片 12</vt:lpstr>
      <vt:lpstr>投影片 13</vt:lpstr>
      <vt:lpstr>完成了!</vt:lpstr>
      <vt:lpstr>　　　其他作品</vt:lpstr>
      <vt:lpstr>投影片 16</vt:lpstr>
      <vt:lpstr>       心得感想與感謝</vt:lpstr>
      <vt:lpstr>　　　　參考資料</vt:lpstr>
      <vt:lpstr>                  報告完畢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黃小芝</dc:creator>
  <cp:lastModifiedBy>user</cp:lastModifiedBy>
  <cp:revision>55</cp:revision>
  <dcterms:created xsi:type="dcterms:W3CDTF">2017-09-03T10:54:16Z</dcterms:created>
  <dcterms:modified xsi:type="dcterms:W3CDTF">2017-09-30T05:26:05Z</dcterms:modified>
</cp:coreProperties>
</file>