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Noto Sans T Chinese" panose="02020500000000000000" charset="-120"/>
      <p:regular r:id="rId19"/>
    </p:embeddedFont>
    <p:embeddedFont>
      <p:font typeface="芫荽" panose="02020500000000000000" charset="-120"/>
      <p:regular r:id="rId20"/>
    </p:embeddedFont>
    <p:embeddedFont>
      <p:font typeface="Calibri" panose="020F0502020204030204" pitchFamily="34" charset="0"/>
      <p:regular r:id="rId21"/>
      <p:bold r:id="rId22"/>
      <p:italic r:id="rId23"/>
      <p:boldItalic r:id="rId24"/>
    </p:embeddedFont>
    <p:embeddedFont>
      <p:font typeface="Canva Sans" panose="02020500000000000000" charset="0"/>
      <p:regular r:id="rId25"/>
    </p:embeddedFont>
    <p:embeddedFont>
      <p:font typeface="Chewy" panose="02020500000000000000" charset="0"/>
      <p:regular r:id="rId26"/>
    </p:embeddedFont>
    <p:embeddedFont>
      <p:font typeface="More Sugar" panose="02020500000000000000" charset="0"/>
      <p:regular r:id="rId27"/>
    </p:embeddedFont>
    <p:embeddedFont>
      <p:font typeface="Sniglet" panose="02020500000000000000"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1" d="100"/>
          <a:sy n="61" d="100"/>
        </p:scale>
        <p:origin x="104" y="1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slideLayout" Target="../slideLayouts/slideLayout7.xml"/><Relationship Id="rId7" Type="http://schemas.openxmlformats.org/officeDocument/2006/relationships/image" Target="../media/image64.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3.jpe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jpeg"/></Relationships>
</file>

<file path=ppt/slides/_rels/slide1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Layout" Target="../slideLayouts/slideLayout7.xml"/><Relationship Id="rId7" Type="http://schemas.openxmlformats.org/officeDocument/2006/relationships/image" Target="../media/image67.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66.jpeg"/><Relationship Id="rId9" Type="http://schemas.openxmlformats.org/officeDocument/2006/relationships/image" Target="../media/image53.jpeg"/></Relationships>
</file>

<file path=ppt/slides/_rels/slide1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Layout" Target="../slideLayouts/slideLayout7.xml"/><Relationship Id="rId7" Type="http://schemas.openxmlformats.org/officeDocument/2006/relationships/image" Target="../media/image49.sv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8.pn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53.jpeg"/></Relationships>
</file>

<file path=ppt/slides/_rels/slide1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1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3.svg"/><Relationship Id="rId7" Type="http://schemas.openxmlformats.org/officeDocument/2006/relationships/image" Target="../media/image4.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7.sv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3.svg"/><Relationship Id="rId7" Type="http://schemas.openxmlformats.org/officeDocument/2006/relationships/image" Target="../media/image4.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85.svg"/></Relationships>
</file>

<file path=ppt/slides/_rels/slide1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svg"/><Relationship Id="rId18" Type="http://schemas.openxmlformats.org/officeDocument/2006/relationships/image" Target="../media/image104.png"/><Relationship Id="rId3" Type="http://schemas.openxmlformats.org/officeDocument/2006/relationships/image" Target="../media/image89.svg"/><Relationship Id="rId7" Type="http://schemas.openxmlformats.org/officeDocument/2006/relationships/image" Target="../media/image93.svg"/><Relationship Id="rId12" Type="http://schemas.openxmlformats.org/officeDocument/2006/relationships/image" Target="../media/image98.png"/><Relationship Id="rId17" Type="http://schemas.openxmlformats.org/officeDocument/2006/relationships/image" Target="../media/image103.svg"/><Relationship Id="rId2" Type="http://schemas.openxmlformats.org/officeDocument/2006/relationships/image" Target="../media/image88.png"/><Relationship Id="rId16"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svg"/><Relationship Id="rId5" Type="http://schemas.openxmlformats.org/officeDocument/2006/relationships/image" Target="../media/image91.svg"/><Relationship Id="rId15" Type="http://schemas.openxmlformats.org/officeDocument/2006/relationships/image" Target="../media/image101.svg"/><Relationship Id="rId10" Type="http://schemas.openxmlformats.org/officeDocument/2006/relationships/image" Target="../media/image96.png"/><Relationship Id="rId19" Type="http://schemas.openxmlformats.org/officeDocument/2006/relationships/image" Target="../media/image105.svg"/><Relationship Id="rId4" Type="http://schemas.openxmlformats.org/officeDocument/2006/relationships/image" Target="../media/image90.png"/><Relationship Id="rId9" Type="http://schemas.openxmlformats.org/officeDocument/2006/relationships/image" Target="../media/image95.svg"/><Relationship Id="rId14" Type="http://schemas.openxmlformats.org/officeDocument/2006/relationships/image" Target="../media/image100.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31.sv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7.svg"/><Relationship Id="rId5" Type="http://schemas.openxmlformats.org/officeDocument/2006/relationships/image" Target="../media/image35.sv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sv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s>
</file>

<file path=ppt/slides/_rels/slide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slideLayout" Target="../slideLayouts/slideLayout7.xml"/><Relationship Id="rId7" Type="http://schemas.openxmlformats.org/officeDocument/2006/relationships/image" Target="../media/image5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jpe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jpeg"/></Relationships>
</file>

<file path=ppt/slides/_rels/slide8.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49.svg"/><Relationship Id="rId3" Type="http://schemas.openxmlformats.org/officeDocument/2006/relationships/slideLayout" Target="../slideLayouts/slideLayout7.xml"/><Relationship Id="rId7" Type="http://schemas.openxmlformats.org/officeDocument/2006/relationships/image" Target="../media/image41.svg"/><Relationship Id="rId12" Type="http://schemas.openxmlformats.org/officeDocument/2006/relationships/image" Target="../media/image4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0.png"/><Relationship Id="rId11" Type="http://schemas.openxmlformats.org/officeDocument/2006/relationships/image" Target="../media/image59.png"/><Relationship Id="rId5" Type="http://schemas.openxmlformats.org/officeDocument/2006/relationships/image" Target="../media/image55.svg"/><Relationship Id="rId10" Type="http://schemas.openxmlformats.org/officeDocument/2006/relationships/image" Target="../media/image58.jpeg"/><Relationship Id="rId4" Type="http://schemas.openxmlformats.org/officeDocument/2006/relationships/image" Target="../media/image54.png"/><Relationship Id="rId9" Type="http://schemas.openxmlformats.org/officeDocument/2006/relationships/image" Target="../media/image57.jpeg"/><Relationship Id="rId14" Type="http://schemas.openxmlformats.org/officeDocument/2006/relationships/image" Target="../media/image53.jpeg"/></Relationships>
</file>

<file path=ppt/slides/_rels/slide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slideLayout" Target="../slideLayouts/slideLayout7.xml"/><Relationship Id="rId7" Type="http://schemas.openxmlformats.org/officeDocument/2006/relationships/image" Target="../media/image61.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0.jpe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23F0C"/>
        </a:solidFill>
        <a:effectLst/>
      </p:bgPr>
    </p:bg>
    <p:spTree>
      <p:nvGrpSpPr>
        <p:cNvPr id="1" name=""/>
        <p:cNvGrpSpPr/>
        <p:nvPr/>
      </p:nvGrpSpPr>
      <p:grpSpPr>
        <a:xfrm>
          <a:off x="0" y="0"/>
          <a:ext cx="0" cy="0"/>
          <a:chOff x="0" y="0"/>
          <a:chExt cx="0" cy="0"/>
        </a:xfrm>
      </p:grpSpPr>
      <p:grpSp>
        <p:nvGrpSpPr>
          <p:cNvPr id="2" name="Group 2"/>
          <p:cNvGrpSpPr/>
          <p:nvPr/>
        </p:nvGrpSpPr>
        <p:grpSpPr>
          <a:xfrm>
            <a:off x="650729" y="402116"/>
            <a:ext cx="17194934" cy="9884884"/>
            <a:chOff x="0" y="0"/>
            <a:chExt cx="4528707" cy="2603426"/>
          </a:xfrm>
        </p:grpSpPr>
        <p:sp>
          <p:nvSpPr>
            <p:cNvPr id="3" name="Freeform 3"/>
            <p:cNvSpPr/>
            <p:nvPr/>
          </p:nvSpPr>
          <p:spPr>
            <a:xfrm>
              <a:off x="0" y="0"/>
              <a:ext cx="4528707" cy="2603426"/>
            </a:xfrm>
            <a:custGeom>
              <a:avLst/>
              <a:gdLst/>
              <a:ahLst/>
              <a:cxnLst/>
              <a:rect l="l" t="t" r="r" b="b"/>
              <a:pathLst>
                <a:path w="4528707" h="2603426">
                  <a:moveTo>
                    <a:pt x="0" y="0"/>
                  </a:moveTo>
                  <a:lnTo>
                    <a:pt x="4528707" y="0"/>
                  </a:lnTo>
                  <a:lnTo>
                    <a:pt x="4528707" y="2603426"/>
                  </a:lnTo>
                  <a:lnTo>
                    <a:pt x="0" y="2603426"/>
                  </a:lnTo>
                  <a:close/>
                </a:path>
              </a:pathLst>
            </a:custGeom>
            <a:solidFill>
              <a:srgbClr val="105135"/>
            </a:solidFill>
          </p:spPr>
        </p:sp>
        <p:sp>
          <p:nvSpPr>
            <p:cNvPr id="4" name="TextBox 4"/>
            <p:cNvSpPr txBox="1"/>
            <p:nvPr/>
          </p:nvSpPr>
          <p:spPr>
            <a:xfrm>
              <a:off x="0" y="-38100"/>
              <a:ext cx="4528707" cy="264152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29885" y="626882"/>
            <a:ext cx="2820498" cy="2739408"/>
          </a:xfrm>
          <a:custGeom>
            <a:avLst/>
            <a:gdLst/>
            <a:ahLst/>
            <a:cxnLst/>
            <a:rect l="l" t="t" r="r" b="b"/>
            <a:pathLst>
              <a:path w="2820498" h="2739408">
                <a:moveTo>
                  <a:pt x="0" y="0"/>
                </a:moveTo>
                <a:lnTo>
                  <a:pt x="2820498" y="0"/>
                </a:lnTo>
                <a:lnTo>
                  <a:pt x="2820498" y="2739409"/>
                </a:lnTo>
                <a:lnTo>
                  <a:pt x="0" y="27394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rot="-120955">
            <a:off x="6981769" y="971813"/>
            <a:ext cx="10453946" cy="2472004"/>
          </a:xfrm>
          <a:prstGeom prst="rect">
            <a:avLst/>
          </a:prstGeom>
        </p:spPr>
        <p:txBody>
          <a:bodyPr lIns="0" tIns="0" rIns="0" bIns="0" rtlCol="0" anchor="t">
            <a:spAutoFit/>
          </a:bodyPr>
          <a:lstStyle/>
          <a:p>
            <a:pPr algn="ctr">
              <a:lnSpc>
                <a:spcPts val="9063"/>
              </a:lnSpc>
            </a:pPr>
            <a:r>
              <a:rPr lang="en-US" sz="9063">
                <a:solidFill>
                  <a:srgbClr val="FFFFFF"/>
                </a:solidFill>
                <a:latin typeface="More Sugar"/>
                <a:ea typeface="More Sugar"/>
                <a:cs typeface="More Sugar"/>
                <a:sym typeface="More Sugar"/>
              </a:rPr>
              <a:t>北昌國小六年孝班</a:t>
            </a:r>
          </a:p>
          <a:p>
            <a:pPr algn="ctr">
              <a:lnSpc>
                <a:spcPts val="9853"/>
              </a:lnSpc>
            </a:pPr>
            <a:endParaRPr lang="en-US" sz="9063">
              <a:solidFill>
                <a:srgbClr val="FFFFFF"/>
              </a:solidFill>
              <a:latin typeface="More Sugar"/>
              <a:ea typeface="More Sugar"/>
              <a:cs typeface="More Sugar"/>
              <a:sym typeface="More Sugar"/>
            </a:endParaRPr>
          </a:p>
        </p:txBody>
      </p:sp>
      <p:sp>
        <p:nvSpPr>
          <p:cNvPr id="7" name="Freeform 7"/>
          <p:cNvSpPr/>
          <p:nvPr/>
        </p:nvSpPr>
        <p:spPr>
          <a:xfrm>
            <a:off x="15334962" y="4421941"/>
            <a:ext cx="1924338" cy="2375725"/>
          </a:xfrm>
          <a:custGeom>
            <a:avLst/>
            <a:gdLst/>
            <a:ahLst/>
            <a:cxnLst/>
            <a:rect l="l" t="t" r="r" b="b"/>
            <a:pathLst>
              <a:path w="1924338" h="2375725">
                <a:moveTo>
                  <a:pt x="0" y="0"/>
                </a:moveTo>
                <a:lnTo>
                  <a:pt x="1924338" y="0"/>
                </a:lnTo>
                <a:lnTo>
                  <a:pt x="1924338" y="2375725"/>
                </a:lnTo>
                <a:lnTo>
                  <a:pt x="0" y="23757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flipH="1">
            <a:off x="1028700" y="7592685"/>
            <a:ext cx="2969308" cy="2186153"/>
          </a:xfrm>
          <a:custGeom>
            <a:avLst/>
            <a:gdLst/>
            <a:ahLst/>
            <a:cxnLst/>
            <a:rect l="l" t="t" r="r" b="b"/>
            <a:pathLst>
              <a:path w="2969308" h="2186153">
                <a:moveTo>
                  <a:pt x="2969308" y="0"/>
                </a:moveTo>
                <a:lnTo>
                  <a:pt x="0" y="0"/>
                </a:lnTo>
                <a:lnTo>
                  <a:pt x="0" y="2186153"/>
                </a:lnTo>
                <a:lnTo>
                  <a:pt x="2969308" y="2186153"/>
                </a:lnTo>
                <a:lnTo>
                  <a:pt x="2969308" y="0"/>
                </a:lnTo>
                <a:close/>
              </a:path>
            </a:pathLst>
          </a:custGeom>
          <a:blipFill>
            <a:blip r:embed="rId6"/>
            <a:stretch>
              <a:fillRect/>
            </a:stretch>
          </a:blipFill>
        </p:spPr>
      </p:sp>
      <p:sp>
        <p:nvSpPr>
          <p:cNvPr id="9" name="Freeform 9"/>
          <p:cNvSpPr/>
          <p:nvPr/>
        </p:nvSpPr>
        <p:spPr>
          <a:xfrm rot="9983016" flipV="1">
            <a:off x="1902402" y="4566582"/>
            <a:ext cx="1633548" cy="2016726"/>
          </a:xfrm>
          <a:custGeom>
            <a:avLst/>
            <a:gdLst/>
            <a:ahLst/>
            <a:cxnLst/>
            <a:rect l="l" t="t" r="r" b="b"/>
            <a:pathLst>
              <a:path w="1633548" h="2016726">
                <a:moveTo>
                  <a:pt x="0" y="2016726"/>
                </a:moveTo>
                <a:lnTo>
                  <a:pt x="1633548" y="2016726"/>
                </a:lnTo>
                <a:lnTo>
                  <a:pt x="1633548" y="0"/>
                </a:lnTo>
                <a:lnTo>
                  <a:pt x="0" y="0"/>
                </a:lnTo>
                <a:lnTo>
                  <a:pt x="0" y="2016726"/>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4289992" y="7592685"/>
            <a:ext cx="2969308" cy="2186153"/>
          </a:xfrm>
          <a:custGeom>
            <a:avLst/>
            <a:gdLst/>
            <a:ahLst/>
            <a:cxnLst/>
            <a:rect l="l" t="t" r="r" b="b"/>
            <a:pathLst>
              <a:path w="2969308" h="2186153">
                <a:moveTo>
                  <a:pt x="0" y="0"/>
                </a:moveTo>
                <a:lnTo>
                  <a:pt x="2969308" y="0"/>
                </a:lnTo>
                <a:lnTo>
                  <a:pt x="2969308" y="2186153"/>
                </a:lnTo>
                <a:lnTo>
                  <a:pt x="0" y="2186153"/>
                </a:lnTo>
                <a:lnTo>
                  <a:pt x="0" y="0"/>
                </a:lnTo>
                <a:close/>
              </a:path>
            </a:pathLst>
          </a:custGeom>
          <a:blipFill>
            <a:blip r:embed="rId6"/>
            <a:stretch>
              <a:fillRect/>
            </a:stretch>
          </a:blipFill>
        </p:spPr>
      </p:sp>
      <p:sp>
        <p:nvSpPr>
          <p:cNvPr id="11" name="Freeform 11"/>
          <p:cNvSpPr/>
          <p:nvPr/>
        </p:nvSpPr>
        <p:spPr>
          <a:xfrm rot="2483156">
            <a:off x="13447752" y="3041031"/>
            <a:ext cx="1000076" cy="1860607"/>
          </a:xfrm>
          <a:custGeom>
            <a:avLst/>
            <a:gdLst/>
            <a:ahLst/>
            <a:cxnLst/>
            <a:rect l="l" t="t" r="r" b="b"/>
            <a:pathLst>
              <a:path w="1000076" h="1860607">
                <a:moveTo>
                  <a:pt x="0" y="0"/>
                </a:moveTo>
                <a:lnTo>
                  <a:pt x="1000077" y="0"/>
                </a:lnTo>
                <a:lnTo>
                  <a:pt x="1000077" y="1860608"/>
                </a:lnTo>
                <a:lnTo>
                  <a:pt x="0" y="18606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2538147">
            <a:off x="-856338" y="-85251"/>
            <a:ext cx="1674576" cy="170502"/>
          </a:xfrm>
          <a:custGeom>
            <a:avLst/>
            <a:gdLst/>
            <a:ahLst/>
            <a:cxnLst/>
            <a:rect l="l" t="t" r="r" b="b"/>
            <a:pathLst>
              <a:path w="1674576" h="170502">
                <a:moveTo>
                  <a:pt x="0" y="0"/>
                </a:moveTo>
                <a:lnTo>
                  <a:pt x="1674576" y="0"/>
                </a:lnTo>
                <a:lnTo>
                  <a:pt x="1674576" y="170502"/>
                </a:lnTo>
                <a:lnTo>
                  <a:pt x="0" y="1705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rot="-2539974" flipH="1">
            <a:off x="17482681" y="-85251"/>
            <a:ext cx="1674576" cy="170502"/>
          </a:xfrm>
          <a:custGeom>
            <a:avLst/>
            <a:gdLst/>
            <a:ahLst/>
            <a:cxnLst/>
            <a:rect l="l" t="t" r="r" b="b"/>
            <a:pathLst>
              <a:path w="1674576" h="170502">
                <a:moveTo>
                  <a:pt x="1674576" y="0"/>
                </a:moveTo>
                <a:lnTo>
                  <a:pt x="0" y="0"/>
                </a:lnTo>
                <a:lnTo>
                  <a:pt x="0" y="170502"/>
                </a:lnTo>
                <a:lnTo>
                  <a:pt x="1674576" y="170502"/>
                </a:lnTo>
                <a:lnTo>
                  <a:pt x="1674576"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rot="-8261852">
            <a:off x="17476089" y="10201749"/>
            <a:ext cx="1674576" cy="170502"/>
          </a:xfrm>
          <a:custGeom>
            <a:avLst/>
            <a:gdLst/>
            <a:ahLst/>
            <a:cxnLst/>
            <a:rect l="l" t="t" r="r" b="b"/>
            <a:pathLst>
              <a:path w="1674576" h="170502">
                <a:moveTo>
                  <a:pt x="0" y="0"/>
                </a:moveTo>
                <a:lnTo>
                  <a:pt x="1674576" y="0"/>
                </a:lnTo>
                <a:lnTo>
                  <a:pt x="1674576" y="170502"/>
                </a:lnTo>
                <a:lnTo>
                  <a:pt x="0" y="1705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rot="8260025" flipH="1">
            <a:off x="-862931" y="10201749"/>
            <a:ext cx="1674576" cy="170502"/>
          </a:xfrm>
          <a:custGeom>
            <a:avLst/>
            <a:gdLst/>
            <a:ahLst/>
            <a:cxnLst/>
            <a:rect l="l" t="t" r="r" b="b"/>
            <a:pathLst>
              <a:path w="1674576" h="170502">
                <a:moveTo>
                  <a:pt x="1674576" y="0"/>
                </a:moveTo>
                <a:lnTo>
                  <a:pt x="0" y="0"/>
                </a:lnTo>
                <a:lnTo>
                  <a:pt x="0" y="170502"/>
                </a:lnTo>
                <a:lnTo>
                  <a:pt x="1674576" y="170502"/>
                </a:lnTo>
                <a:lnTo>
                  <a:pt x="1674576"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rot="799668">
            <a:off x="11607051" y="9360151"/>
            <a:ext cx="1626721" cy="600531"/>
          </a:xfrm>
          <a:custGeom>
            <a:avLst/>
            <a:gdLst/>
            <a:ahLst/>
            <a:cxnLst/>
            <a:rect l="l" t="t" r="r" b="b"/>
            <a:pathLst>
              <a:path w="1626721" h="600531">
                <a:moveTo>
                  <a:pt x="0" y="0"/>
                </a:moveTo>
                <a:lnTo>
                  <a:pt x="1626722" y="0"/>
                </a:lnTo>
                <a:lnTo>
                  <a:pt x="1626722" y="600531"/>
                </a:lnTo>
                <a:lnTo>
                  <a:pt x="0" y="6005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rot="799668">
            <a:off x="10241073" y="9478541"/>
            <a:ext cx="1133460" cy="418436"/>
          </a:xfrm>
          <a:custGeom>
            <a:avLst/>
            <a:gdLst/>
            <a:ahLst/>
            <a:cxnLst/>
            <a:rect l="l" t="t" r="r" b="b"/>
            <a:pathLst>
              <a:path w="1133460" h="418436">
                <a:moveTo>
                  <a:pt x="0" y="0"/>
                </a:moveTo>
                <a:lnTo>
                  <a:pt x="1133460" y="0"/>
                </a:lnTo>
                <a:lnTo>
                  <a:pt x="1133460" y="418436"/>
                </a:lnTo>
                <a:lnTo>
                  <a:pt x="0" y="4184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rot="799668">
            <a:off x="4997043" y="9446047"/>
            <a:ext cx="1263992" cy="466624"/>
          </a:xfrm>
          <a:custGeom>
            <a:avLst/>
            <a:gdLst/>
            <a:ahLst/>
            <a:cxnLst/>
            <a:rect l="l" t="t" r="r" b="b"/>
            <a:pathLst>
              <a:path w="1263992" h="466624">
                <a:moveTo>
                  <a:pt x="0" y="0"/>
                </a:moveTo>
                <a:lnTo>
                  <a:pt x="1263991" y="0"/>
                </a:lnTo>
                <a:lnTo>
                  <a:pt x="1263991" y="466624"/>
                </a:lnTo>
                <a:lnTo>
                  <a:pt x="0" y="4666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TextBox 19"/>
          <p:cNvSpPr txBox="1"/>
          <p:nvPr/>
        </p:nvSpPr>
        <p:spPr>
          <a:xfrm>
            <a:off x="5802486" y="6604351"/>
            <a:ext cx="6363395" cy="2070101"/>
          </a:xfrm>
          <a:prstGeom prst="rect">
            <a:avLst/>
          </a:prstGeom>
        </p:spPr>
        <p:txBody>
          <a:bodyPr lIns="0" tIns="0" rIns="0" bIns="0" rtlCol="0" anchor="t">
            <a:spAutoFit/>
          </a:bodyPr>
          <a:lstStyle/>
          <a:p>
            <a:pPr algn="ctr">
              <a:lnSpc>
                <a:spcPts val="8000"/>
              </a:lnSpc>
            </a:pPr>
            <a:endParaRPr/>
          </a:p>
          <a:p>
            <a:pPr algn="ctr">
              <a:lnSpc>
                <a:spcPts val="8000"/>
              </a:lnSpc>
              <a:spcBef>
                <a:spcPct val="0"/>
              </a:spcBef>
            </a:pPr>
            <a:r>
              <a:rPr lang="en-US" sz="8000">
                <a:solidFill>
                  <a:srgbClr val="DF6E29"/>
                </a:solidFill>
                <a:latin typeface="Canva Sans"/>
                <a:ea typeface="Canva Sans"/>
                <a:cs typeface="Canva Sans"/>
                <a:sym typeface="Canva Sans"/>
              </a:rPr>
              <a:t>報告者:馮雋恩</a:t>
            </a:r>
          </a:p>
        </p:txBody>
      </p:sp>
      <p:sp>
        <p:nvSpPr>
          <p:cNvPr id="20" name="TextBox 20"/>
          <p:cNvSpPr txBox="1"/>
          <p:nvPr/>
        </p:nvSpPr>
        <p:spPr>
          <a:xfrm>
            <a:off x="1991761" y="2733214"/>
            <a:ext cx="13559860" cy="3641089"/>
          </a:xfrm>
          <a:prstGeom prst="rect">
            <a:avLst/>
          </a:prstGeom>
        </p:spPr>
        <p:txBody>
          <a:bodyPr lIns="0" tIns="0" rIns="0" bIns="0" rtlCol="0" anchor="t">
            <a:spAutoFit/>
          </a:bodyPr>
          <a:lstStyle/>
          <a:p>
            <a:pPr algn="ctr">
              <a:lnSpc>
                <a:spcPts val="14560"/>
              </a:lnSpc>
            </a:pPr>
            <a:r>
              <a:rPr lang="en-US" sz="10400">
                <a:solidFill>
                  <a:srgbClr val="F4C63E"/>
                </a:solidFill>
                <a:latin typeface="芫荽"/>
                <a:ea typeface="芫荽"/>
                <a:cs typeface="芫荽"/>
                <a:sym typeface="芫荽"/>
              </a:rPr>
              <a:t>怎樣清洗最乾淨</a:t>
            </a:r>
          </a:p>
          <a:p>
            <a:pPr algn="ctr">
              <a:lnSpc>
                <a:spcPts val="14560"/>
              </a:lnSpc>
            </a:pPr>
            <a:r>
              <a:rPr lang="en-US" sz="10400">
                <a:solidFill>
                  <a:srgbClr val="F4C63E"/>
                </a:solidFill>
                <a:latin typeface="芫荽"/>
                <a:ea typeface="芫荽"/>
                <a:cs typeface="芫荽"/>
                <a:sym typeface="芫荽"/>
              </a:rPr>
              <a:t>清洗蔬菜我最行</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66643"/>
        </a:solidFill>
        <a:effectLst/>
      </p:bgPr>
    </p:bg>
    <p:spTree>
      <p:nvGrpSpPr>
        <p:cNvPr id="1" name=""/>
        <p:cNvGrpSpPr/>
        <p:nvPr/>
      </p:nvGrpSpPr>
      <p:grpSpPr>
        <a:xfrm>
          <a:off x="0" y="0"/>
          <a:ext cx="0" cy="0"/>
          <a:chOff x="0" y="0"/>
          <a:chExt cx="0" cy="0"/>
        </a:xfrm>
      </p:grpSpPr>
      <p:sp>
        <p:nvSpPr>
          <p:cNvPr id="2" name="Freeform 2"/>
          <p:cNvSpPr/>
          <p:nvPr/>
        </p:nvSpPr>
        <p:spPr>
          <a:xfrm>
            <a:off x="9132377" y="5873793"/>
            <a:ext cx="1430259" cy="705263"/>
          </a:xfrm>
          <a:custGeom>
            <a:avLst/>
            <a:gdLst/>
            <a:ahLst/>
            <a:cxnLst/>
            <a:rect l="l" t="t" r="r" b="b"/>
            <a:pathLst>
              <a:path w="2043941" h="871230">
                <a:moveTo>
                  <a:pt x="0" y="0"/>
                </a:moveTo>
                <a:lnTo>
                  <a:pt x="2043941" y="0"/>
                </a:lnTo>
                <a:lnTo>
                  <a:pt x="2043941" y="871230"/>
                </a:lnTo>
                <a:lnTo>
                  <a:pt x="0" y="8712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10916865" y="2476500"/>
            <a:ext cx="2752296" cy="3667660"/>
          </a:xfrm>
          <a:custGeom>
            <a:avLst/>
            <a:gdLst/>
            <a:ahLst/>
            <a:cxnLst/>
            <a:rect l="l" t="t" r="r" b="b"/>
            <a:pathLst>
              <a:path w="2752296" h="3667660">
                <a:moveTo>
                  <a:pt x="0" y="0"/>
                </a:moveTo>
                <a:lnTo>
                  <a:pt x="2752297" y="0"/>
                </a:lnTo>
                <a:lnTo>
                  <a:pt x="2752297" y="3667660"/>
                </a:lnTo>
                <a:lnTo>
                  <a:pt x="0" y="3667660"/>
                </a:lnTo>
                <a:lnTo>
                  <a:pt x="0" y="0"/>
                </a:lnTo>
                <a:close/>
              </a:path>
            </a:pathLst>
          </a:custGeom>
          <a:blipFill>
            <a:blip r:embed="rId6"/>
            <a:stretch>
              <a:fillRect/>
            </a:stretch>
          </a:blipFill>
        </p:spPr>
      </p:sp>
      <p:sp>
        <p:nvSpPr>
          <p:cNvPr id="4" name="Freeform 4"/>
          <p:cNvSpPr/>
          <p:nvPr/>
        </p:nvSpPr>
        <p:spPr>
          <a:xfrm>
            <a:off x="10903727" y="6317367"/>
            <a:ext cx="2752296" cy="3761480"/>
          </a:xfrm>
          <a:custGeom>
            <a:avLst/>
            <a:gdLst/>
            <a:ahLst/>
            <a:cxnLst/>
            <a:rect l="l" t="t" r="r" b="b"/>
            <a:pathLst>
              <a:path w="2752296" h="3761480">
                <a:moveTo>
                  <a:pt x="0" y="0"/>
                </a:moveTo>
                <a:lnTo>
                  <a:pt x="2752297" y="0"/>
                </a:lnTo>
                <a:lnTo>
                  <a:pt x="2752297" y="3761480"/>
                </a:lnTo>
                <a:lnTo>
                  <a:pt x="0" y="3761480"/>
                </a:lnTo>
                <a:lnTo>
                  <a:pt x="0" y="0"/>
                </a:lnTo>
                <a:close/>
              </a:path>
            </a:pathLst>
          </a:custGeom>
          <a:blipFill>
            <a:blip r:embed="rId7"/>
            <a:stretch>
              <a:fillRect l="-2558"/>
            </a:stretch>
          </a:blipFill>
        </p:spPr>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405801" y="2900866"/>
            <a:ext cx="3821395" cy="6793591"/>
          </a:xfrm>
          <a:prstGeom prst="rect">
            <a:avLst/>
          </a:prstGeom>
        </p:spPr>
      </p:pic>
      <p:sp>
        <p:nvSpPr>
          <p:cNvPr id="6" name="TextBox 6"/>
          <p:cNvSpPr txBox="1"/>
          <p:nvPr/>
        </p:nvSpPr>
        <p:spPr>
          <a:xfrm>
            <a:off x="1911116" y="1181339"/>
            <a:ext cx="14465768" cy="1989627"/>
          </a:xfrm>
          <a:prstGeom prst="rect">
            <a:avLst/>
          </a:prstGeom>
        </p:spPr>
        <p:txBody>
          <a:bodyPr lIns="0" tIns="0" rIns="0" bIns="0" rtlCol="0" anchor="t">
            <a:spAutoFit/>
          </a:bodyPr>
          <a:lstStyle/>
          <a:p>
            <a:pPr algn="l">
              <a:lnSpc>
                <a:spcPts val="5310"/>
              </a:lnSpc>
            </a:pPr>
            <a:r>
              <a:rPr lang="en-US" sz="3793">
                <a:solidFill>
                  <a:srgbClr val="F4C63E"/>
                </a:solidFill>
                <a:latin typeface="Noto Sans T Chinese"/>
                <a:ea typeface="Noto Sans T Chinese"/>
                <a:cs typeface="Noto Sans T Chinese"/>
                <a:sym typeface="Noto Sans T Chinese"/>
              </a:rPr>
              <a:t>2、利用</a:t>
            </a:r>
            <a:r>
              <a:rPr lang="en-US" sz="3793">
                <a:solidFill>
                  <a:srgbClr val="F0762C"/>
                </a:solidFill>
                <a:latin typeface="Noto Sans T Chinese"/>
                <a:ea typeface="Noto Sans T Chinese"/>
                <a:cs typeface="Noto Sans T Chinese"/>
                <a:sym typeface="Noto Sans T Chinese"/>
              </a:rPr>
              <a:t>流動清水和手搓洗</a:t>
            </a:r>
            <a:r>
              <a:rPr lang="en-US" sz="3793">
                <a:solidFill>
                  <a:srgbClr val="F4C63E"/>
                </a:solidFill>
                <a:latin typeface="Noto Sans T Chinese"/>
                <a:ea typeface="Noto Sans T Chinese"/>
                <a:cs typeface="Noto Sans T Chinese"/>
                <a:sym typeface="Noto Sans T Chinese"/>
              </a:rPr>
              <a:t>小白菜的莖、葉共3遍，再用農藥測試卡浸泡蔬菜水，確認小白菜的莖、葉是否有殘留農藥。</a:t>
            </a:r>
          </a:p>
          <a:p>
            <a:pPr algn="l">
              <a:lnSpc>
                <a:spcPts val="5310"/>
              </a:lnSpc>
            </a:pPr>
            <a:endParaRPr lang="en-US" sz="3793">
              <a:solidFill>
                <a:srgbClr val="F4C63E"/>
              </a:solidFill>
              <a:latin typeface="Noto Sans T Chinese"/>
              <a:ea typeface="Noto Sans T Chinese"/>
              <a:cs typeface="Noto Sans T Chinese"/>
              <a:sym typeface="Noto Sans T Chinese"/>
            </a:endParaRPr>
          </a:p>
        </p:txBody>
      </p:sp>
      <p:sp>
        <p:nvSpPr>
          <p:cNvPr id="7" name="TextBox 7"/>
          <p:cNvSpPr txBox="1"/>
          <p:nvPr/>
        </p:nvSpPr>
        <p:spPr>
          <a:xfrm>
            <a:off x="489060" y="462918"/>
            <a:ext cx="4614013" cy="686748"/>
          </a:xfrm>
          <a:prstGeom prst="rect">
            <a:avLst/>
          </a:prstGeom>
        </p:spPr>
        <p:txBody>
          <a:bodyPr lIns="0" tIns="0" rIns="0" bIns="0" rtlCol="0" anchor="t">
            <a:spAutoFit/>
          </a:bodyPr>
          <a:lstStyle/>
          <a:p>
            <a:pPr algn="ctr">
              <a:lnSpc>
                <a:spcPts val="5174"/>
              </a:lnSpc>
            </a:pPr>
            <a:r>
              <a:rPr lang="en-US" sz="5174">
                <a:solidFill>
                  <a:srgbClr val="F4C63E"/>
                </a:solidFill>
                <a:latin typeface="Sniglet"/>
                <a:ea typeface="Sniglet"/>
                <a:cs typeface="Sniglet"/>
                <a:sym typeface="Sniglet"/>
              </a:rPr>
              <a:t>研究方法與過程</a:t>
            </a:r>
          </a:p>
        </p:txBody>
      </p:sp>
      <p:sp>
        <p:nvSpPr>
          <p:cNvPr id="8" name="TextBox 8"/>
          <p:cNvSpPr txBox="1"/>
          <p:nvPr/>
        </p:nvSpPr>
        <p:spPr>
          <a:xfrm>
            <a:off x="13741558" y="5072263"/>
            <a:ext cx="4419600" cy="1154162"/>
          </a:xfrm>
          <a:prstGeom prst="rect">
            <a:avLst/>
          </a:prstGeom>
        </p:spPr>
        <p:txBody>
          <a:bodyPr wrap="square" lIns="0" tIns="0" rIns="0" bIns="0" rtlCol="0" anchor="t">
            <a:spAutoFit/>
          </a:bodyPr>
          <a:lstStyle/>
          <a:p>
            <a:pPr algn="ctr">
              <a:lnSpc>
                <a:spcPts val="4498"/>
              </a:lnSpc>
            </a:pPr>
            <a:r>
              <a:rPr lang="en-US" sz="4400" dirty="0" err="1">
                <a:solidFill>
                  <a:srgbClr val="000000"/>
                </a:solidFill>
                <a:latin typeface="Noto Sans T Chinese"/>
                <a:ea typeface="Noto Sans T Chinese"/>
                <a:cs typeface="Noto Sans T Chinese"/>
                <a:sym typeface="Noto Sans T Chinese"/>
              </a:rPr>
              <a:t>測試片呈現</a:t>
            </a:r>
            <a:r>
              <a:rPr lang="en-US" sz="4400" dirty="0" err="1">
                <a:solidFill>
                  <a:srgbClr val="F4C63E"/>
                </a:solidFill>
                <a:latin typeface="Noto Sans T Chinese"/>
                <a:ea typeface="Noto Sans T Chinese"/>
                <a:cs typeface="Noto Sans T Chinese"/>
                <a:sym typeface="Noto Sans T Chinese"/>
              </a:rPr>
              <a:t>黃色</a:t>
            </a:r>
            <a:endParaRPr lang="en-US" sz="4400" dirty="0">
              <a:solidFill>
                <a:srgbClr val="F4C63E"/>
              </a:solidFill>
              <a:latin typeface="Noto Sans T Chinese"/>
              <a:ea typeface="Noto Sans T Chinese"/>
              <a:cs typeface="Noto Sans T Chinese"/>
              <a:sym typeface="Noto Sans T Chinese"/>
            </a:endParaRPr>
          </a:p>
          <a:p>
            <a:pPr algn="ctr">
              <a:lnSpc>
                <a:spcPts val="4498"/>
              </a:lnSpc>
            </a:pPr>
            <a:r>
              <a:rPr lang="en-US" sz="4400" dirty="0" err="1">
                <a:solidFill>
                  <a:srgbClr val="000000"/>
                </a:solidFill>
                <a:latin typeface="Noto Sans T Chinese"/>
                <a:ea typeface="Noto Sans T Chinese"/>
                <a:cs typeface="Noto Sans T Chinese"/>
                <a:sym typeface="Noto Sans T Chinese"/>
              </a:rPr>
              <a:t>表示無農藥殘留</a:t>
            </a:r>
            <a:endParaRPr lang="en-US" sz="4400" dirty="0">
              <a:solidFill>
                <a:srgbClr val="000000"/>
              </a:solidFill>
              <a:latin typeface="Noto Sans T Chinese"/>
              <a:ea typeface="Noto Sans T Chinese"/>
              <a:cs typeface="Noto Sans T Chinese"/>
              <a:sym typeface="Noto Sans T Chinese"/>
            </a:endParaRPr>
          </a:p>
        </p:txBody>
      </p:sp>
      <p:sp>
        <p:nvSpPr>
          <p:cNvPr id="9" name="Freeform 9">
            <a:extLst>
              <a:ext uri="{FF2B5EF4-FFF2-40B4-BE49-F238E27FC236}">
                <a16:creationId xmlns:a16="http://schemas.microsoft.com/office/drawing/2014/main" id="{DCCB6213-FD67-4539-AA21-28F210F02696}"/>
              </a:ext>
            </a:extLst>
          </p:cNvPr>
          <p:cNvSpPr/>
          <p:nvPr/>
        </p:nvSpPr>
        <p:spPr>
          <a:xfrm>
            <a:off x="6112921" y="4443672"/>
            <a:ext cx="2918219" cy="4128828"/>
          </a:xfrm>
          <a:custGeom>
            <a:avLst/>
            <a:gdLst/>
            <a:ahLst/>
            <a:cxnLst/>
            <a:rect l="l" t="t" r="r" b="b"/>
            <a:pathLst>
              <a:path w="2481490" h="3306788">
                <a:moveTo>
                  <a:pt x="0" y="0"/>
                </a:moveTo>
                <a:lnTo>
                  <a:pt x="2481490" y="0"/>
                </a:lnTo>
                <a:lnTo>
                  <a:pt x="2481490" y="3306787"/>
                </a:lnTo>
                <a:lnTo>
                  <a:pt x="0" y="3306787"/>
                </a:lnTo>
                <a:lnTo>
                  <a:pt x="0" y="0"/>
                </a:lnTo>
                <a:close/>
              </a:path>
            </a:pathLst>
          </a:custGeom>
          <a:blipFill>
            <a:blip r:embed="rId9"/>
            <a:stretch>
              <a:fillRect/>
            </a:stretch>
          </a:blipFill>
        </p:spPr>
      </p:sp>
      <p:sp>
        <p:nvSpPr>
          <p:cNvPr id="10" name="Freeform 2">
            <a:extLst>
              <a:ext uri="{FF2B5EF4-FFF2-40B4-BE49-F238E27FC236}">
                <a16:creationId xmlns:a16="http://schemas.microsoft.com/office/drawing/2014/main" id="{541F86E2-0145-4DFE-8D02-F34DB20AB447}"/>
              </a:ext>
            </a:extLst>
          </p:cNvPr>
          <p:cNvSpPr/>
          <p:nvPr/>
        </p:nvSpPr>
        <p:spPr>
          <a:xfrm>
            <a:off x="4361398" y="5921549"/>
            <a:ext cx="1650286" cy="752223"/>
          </a:xfrm>
          <a:custGeom>
            <a:avLst/>
            <a:gdLst/>
            <a:ahLst/>
            <a:cxnLst/>
            <a:rect l="l" t="t" r="r" b="b"/>
            <a:pathLst>
              <a:path w="2043941" h="871230">
                <a:moveTo>
                  <a:pt x="0" y="0"/>
                </a:moveTo>
                <a:lnTo>
                  <a:pt x="2043941" y="0"/>
                </a:lnTo>
                <a:lnTo>
                  <a:pt x="2043941" y="871230"/>
                </a:lnTo>
                <a:lnTo>
                  <a:pt x="0" y="8712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66643"/>
        </a:solidFill>
        <a:effectLst/>
      </p:bgPr>
    </p:bg>
    <p:spTree>
      <p:nvGrpSpPr>
        <p:cNvPr id="1" name=""/>
        <p:cNvGrpSpPr/>
        <p:nvPr/>
      </p:nvGrpSpPr>
      <p:grpSpPr>
        <a:xfrm>
          <a:off x="0" y="0"/>
          <a:ext cx="0" cy="0"/>
          <a:chOff x="0" y="0"/>
          <a:chExt cx="0" cy="0"/>
        </a:xfrm>
      </p:grpSpPr>
      <p:sp>
        <p:nvSpPr>
          <p:cNvPr id="2" name="Freeform 2"/>
          <p:cNvSpPr/>
          <p:nvPr/>
        </p:nvSpPr>
        <p:spPr>
          <a:xfrm>
            <a:off x="10251637" y="2381181"/>
            <a:ext cx="2641203" cy="3519619"/>
          </a:xfrm>
          <a:custGeom>
            <a:avLst/>
            <a:gdLst/>
            <a:ahLst/>
            <a:cxnLst/>
            <a:rect l="l" t="t" r="r" b="b"/>
            <a:pathLst>
              <a:path w="2641203" h="3519619">
                <a:moveTo>
                  <a:pt x="0" y="0"/>
                </a:moveTo>
                <a:lnTo>
                  <a:pt x="2641203" y="0"/>
                </a:lnTo>
                <a:lnTo>
                  <a:pt x="2641203" y="3519618"/>
                </a:lnTo>
                <a:lnTo>
                  <a:pt x="0" y="3519618"/>
                </a:lnTo>
                <a:lnTo>
                  <a:pt x="0" y="0"/>
                </a:lnTo>
                <a:close/>
              </a:path>
            </a:pathLst>
          </a:custGeom>
          <a:blipFill>
            <a:blip r:embed="rId4"/>
            <a:stretch>
              <a:fillRect/>
            </a:stretch>
          </a:blipFill>
        </p:spPr>
      </p:sp>
      <p:sp>
        <p:nvSpPr>
          <p:cNvPr id="3" name="Freeform 3"/>
          <p:cNvSpPr/>
          <p:nvPr/>
        </p:nvSpPr>
        <p:spPr>
          <a:xfrm>
            <a:off x="4670283" y="5763118"/>
            <a:ext cx="1459119" cy="615223"/>
          </a:xfrm>
          <a:custGeom>
            <a:avLst/>
            <a:gdLst/>
            <a:ahLst/>
            <a:cxnLst/>
            <a:rect l="l" t="t" r="r" b="b"/>
            <a:pathLst>
              <a:path w="2240666" h="955084">
                <a:moveTo>
                  <a:pt x="0" y="0"/>
                </a:moveTo>
                <a:lnTo>
                  <a:pt x="2240667" y="0"/>
                </a:lnTo>
                <a:lnTo>
                  <a:pt x="2240667" y="955084"/>
                </a:lnTo>
                <a:lnTo>
                  <a:pt x="0" y="9550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218986" y="6218668"/>
            <a:ext cx="2673854" cy="3725431"/>
          </a:xfrm>
          <a:custGeom>
            <a:avLst/>
            <a:gdLst/>
            <a:ahLst/>
            <a:cxnLst/>
            <a:rect l="l" t="t" r="r" b="b"/>
            <a:pathLst>
              <a:path w="2706503" h="3606636">
                <a:moveTo>
                  <a:pt x="0" y="0"/>
                </a:moveTo>
                <a:lnTo>
                  <a:pt x="2706503" y="0"/>
                </a:lnTo>
                <a:lnTo>
                  <a:pt x="2706503" y="3606637"/>
                </a:lnTo>
                <a:lnTo>
                  <a:pt x="0" y="3606637"/>
                </a:lnTo>
                <a:lnTo>
                  <a:pt x="0" y="0"/>
                </a:lnTo>
                <a:close/>
              </a:path>
            </a:pathLst>
          </a:custGeom>
          <a:blipFill>
            <a:blip r:embed="rId7"/>
            <a:stretch>
              <a:fillRect/>
            </a:stretch>
          </a:blipFill>
        </p:spPr>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474630" y="2433741"/>
            <a:ext cx="4056090" cy="7210826"/>
          </a:xfrm>
          <a:prstGeom prst="rect">
            <a:avLst/>
          </a:prstGeom>
        </p:spPr>
      </p:pic>
      <p:sp>
        <p:nvSpPr>
          <p:cNvPr id="6" name="TextBox 6"/>
          <p:cNvSpPr txBox="1"/>
          <p:nvPr/>
        </p:nvSpPr>
        <p:spPr>
          <a:xfrm>
            <a:off x="489060" y="462918"/>
            <a:ext cx="4614013" cy="686748"/>
          </a:xfrm>
          <a:prstGeom prst="rect">
            <a:avLst/>
          </a:prstGeom>
        </p:spPr>
        <p:txBody>
          <a:bodyPr lIns="0" tIns="0" rIns="0" bIns="0" rtlCol="0" anchor="t">
            <a:spAutoFit/>
          </a:bodyPr>
          <a:lstStyle/>
          <a:p>
            <a:pPr algn="ctr">
              <a:lnSpc>
                <a:spcPts val="5174"/>
              </a:lnSpc>
            </a:pPr>
            <a:r>
              <a:rPr lang="en-US" sz="5174">
                <a:solidFill>
                  <a:srgbClr val="F4C63E"/>
                </a:solidFill>
                <a:latin typeface="Sniglet"/>
                <a:ea typeface="Sniglet"/>
                <a:cs typeface="Sniglet"/>
                <a:sym typeface="Sniglet"/>
              </a:rPr>
              <a:t>研究方法與過程</a:t>
            </a:r>
          </a:p>
        </p:txBody>
      </p:sp>
      <p:sp>
        <p:nvSpPr>
          <p:cNvPr id="7" name="TextBox 7"/>
          <p:cNvSpPr txBox="1"/>
          <p:nvPr/>
        </p:nvSpPr>
        <p:spPr>
          <a:xfrm>
            <a:off x="1535977" y="942975"/>
            <a:ext cx="14465768" cy="1989627"/>
          </a:xfrm>
          <a:prstGeom prst="rect">
            <a:avLst/>
          </a:prstGeom>
        </p:spPr>
        <p:txBody>
          <a:bodyPr lIns="0" tIns="0" rIns="0" bIns="0" rtlCol="0" anchor="t">
            <a:spAutoFit/>
          </a:bodyPr>
          <a:lstStyle/>
          <a:p>
            <a:pPr algn="l">
              <a:lnSpc>
                <a:spcPts val="5310"/>
              </a:lnSpc>
            </a:pPr>
            <a:r>
              <a:rPr lang="en-US" sz="3793">
                <a:solidFill>
                  <a:srgbClr val="F4C63E"/>
                </a:solidFill>
                <a:latin typeface="Noto Sans T Chinese"/>
                <a:ea typeface="Noto Sans T Chinese"/>
                <a:cs typeface="Noto Sans T Chinese"/>
                <a:sym typeface="Noto Sans T Chinese"/>
              </a:rPr>
              <a:t>3、利用</a:t>
            </a:r>
            <a:r>
              <a:rPr lang="en-US" sz="3793">
                <a:solidFill>
                  <a:srgbClr val="F0762C"/>
                </a:solidFill>
                <a:latin typeface="Noto Sans T Chinese"/>
                <a:ea typeface="Noto Sans T Chinese"/>
                <a:cs typeface="Noto Sans T Chinese"/>
                <a:sym typeface="Noto Sans T Chinese"/>
              </a:rPr>
              <a:t>小蘇打粉浸泡清洗</a:t>
            </a:r>
            <a:r>
              <a:rPr lang="en-US" sz="3793">
                <a:solidFill>
                  <a:srgbClr val="F4C63E"/>
                </a:solidFill>
                <a:latin typeface="Noto Sans T Chinese"/>
                <a:ea typeface="Noto Sans T Chinese"/>
                <a:cs typeface="Noto Sans T Chinese"/>
                <a:sym typeface="Noto Sans T Chinese"/>
              </a:rPr>
              <a:t>青江菜的莖、葉，再用農藥測試卡浸泡蔬菜水，確認青江菜的莖、葉是否有殘留農藥。</a:t>
            </a:r>
          </a:p>
          <a:p>
            <a:pPr algn="l">
              <a:lnSpc>
                <a:spcPts val="5310"/>
              </a:lnSpc>
            </a:pPr>
            <a:endParaRPr lang="en-US" sz="3793">
              <a:solidFill>
                <a:srgbClr val="F4C63E"/>
              </a:solidFill>
              <a:latin typeface="Noto Sans T Chinese"/>
              <a:ea typeface="Noto Sans T Chinese"/>
              <a:cs typeface="Noto Sans T Chinese"/>
              <a:sym typeface="Noto Sans T Chinese"/>
            </a:endParaRPr>
          </a:p>
        </p:txBody>
      </p:sp>
      <p:sp>
        <p:nvSpPr>
          <p:cNvPr id="8" name="TextBox 8"/>
          <p:cNvSpPr txBox="1"/>
          <p:nvPr/>
        </p:nvSpPr>
        <p:spPr>
          <a:xfrm>
            <a:off x="13106400" y="4686300"/>
            <a:ext cx="4861428" cy="1878724"/>
          </a:xfrm>
          <a:prstGeom prst="rect">
            <a:avLst/>
          </a:prstGeom>
        </p:spPr>
        <p:txBody>
          <a:bodyPr lIns="0" tIns="0" rIns="0" bIns="0" rtlCol="0" anchor="t">
            <a:spAutoFit/>
          </a:bodyPr>
          <a:lstStyle/>
          <a:p>
            <a:pPr algn="ctr">
              <a:lnSpc>
                <a:spcPts val="7656"/>
              </a:lnSpc>
            </a:pPr>
            <a:r>
              <a:rPr lang="en-US" sz="5468" dirty="0" err="1">
                <a:solidFill>
                  <a:srgbClr val="000000"/>
                </a:solidFill>
                <a:latin typeface="Noto Sans T Chinese"/>
                <a:ea typeface="Noto Sans T Chinese"/>
                <a:cs typeface="Noto Sans T Chinese"/>
                <a:sym typeface="Noto Sans T Chinese"/>
              </a:rPr>
              <a:t>測試片呈現</a:t>
            </a:r>
            <a:r>
              <a:rPr lang="en-US" sz="5468" dirty="0" err="1">
                <a:solidFill>
                  <a:srgbClr val="F4C63E"/>
                </a:solidFill>
                <a:latin typeface="Noto Sans T Chinese"/>
                <a:ea typeface="Noto Sans T Chinese"/>
                <a:cs typeface="Noto Sans T Chinese"/>
                <a:sym typeface="Noto Sans T Chinese"/>
              </a:rPr>
              <a:t>黃色</a:t>
            </a:r>
            <a:endParaRPr lang="en-US" sz="5468" dirty="0">
              <a:solidFill>
                <a:srgbClr val="F4C63E"/>
              </a:solidFill>
              <a:latin typeface="Noto Sans T Chinese"/>
              <a:ea typeface="Noto Sans T Chinese"/>
              <a:cs typeface="Noto Sans T Chinese"/>
              <a:sym typeface="Noto Sans T Chinese"/>
            </a:endParaRPr>
          </a:p>
          <a:p>
            <a:pPr algn="ctr">
              <a:lnSpc>
                <a:spcPts val="7656"/>
              </a:lnSpc>
            </a:pPr>
            <a:r>
              <a:rPr lang="en-US" sz="5468" dirty="0" err="1">
                <a:solidFill>
                  <a:srgbClr val="000000"/>
                </a:solidFill>
                <a:latin typeface="Noto Sans T Chinese"/>
                <a:ea typeface="Noto Sans T Chinese"/>
                <a:cs typeface="Noto Sans T Chinese"/>
                <a:sym typeface="Noto Sans T Chinese"/>
              </a:rPr>
              <a:t>表示無農藥殘留</a:t>
            </a:r>
            <a:endParaRPr lang="en-US" sz="5468" dirty="0">
              <a:solidFill>
                <a:srgbClr val="000000"/>
              </a:solidFill>
              <a:latin typeface="Noto Sans T Chinese"/>
              <a:ea typeface="Noto Sans T Chinese"/>
              <a:cs typeface="Noto Sans T Chinese"/>
              <a:sym typeface="Noto Sans T Chinese"/>
            </a:endParaRPr>
          </a:p>
        </p:txBody>
      </p:sp>
      <p:sp>
        <p:nvSpPr>
          <p:cNvPr id="9" name="Freeform 9">
            <a:extLst>
              <a:ext uri="{FF2B5EF4-FFF2-40B4-BE49-F238E27FC236}">
                <a16:creationId xmlns:a16="http://schemas.microsoft.com/office/drawing/2014/main" id="{3CA9FFEA-9ED0-4B46-B215-560699B9A301}"/>
              </a:ext>
            </a:extLst>
          </p:cNvPr>
          <p:cNvSpPr/>
          <p:nvPr/>
        </p:nvSpPr>
        <p:spPr>
          <a:xfrm>
            <a:off x="6240335" y="4388003"/>
            <a:ext cx="2703789" cy="3980675"/>
          </a:xfrm>
          <a:custGeom>
            <a:avLst/>
            <a:gdLst/>
            <a:ahLst/>
            <a:cxnLst/>
            <a:rect l="l" t="t" r="r" b="b"/>
            <a:pathLst>
              <a:path w="2481490" h="3306788">
                <a:moveTo>
                  <a:pt x="0" y="0"/>
                </a:moveTo>
                <a:lnTo>
                  <a:pt x="2481490" y="0"/>
                </a:lnTo>
                <a:lnTo>
                  <a:pt x="2481490" y="3306787"/>
                </a:lnTo>
                <a:lnTo>
                  <a:pt x="0" y="3306787"/>
                </a:lnTo>
                <a:lnTo>
                  <a:pt x="0" y="0"/>
                </a:lnTo>
                <a:close/>
              </a:path>
            </a:pathLst>
          </a:custGeom>
          <a:blipFill>
            <a:blip r:embed="rId9"/>
            <a:stretch>
              <a:fillRect/>
            </a:stretch>
          </a:blipFill>
        </p:spPr>
      </p:sp>
      <p:sp>
        <p:nvSpPr>
          <p:cNvPr id="10" name="Freeform 3">
            <a:extLst>
              <a:ext uri="{FF2B5EF4-FFF2-40B4-BE49-F238E27FC236}">
                <a16:creationId xmlns:a16="http://schemas.microsoft.com/office/drawing/2014/main" id="{C656ADC2-F288-438A-B867-D19182FF63C9}"/>
              </a:ext>
            </a:extLst>
          </p:cNvPr>
          <p:cNvSpPr/>
          <p:nvPr/>
        </p:nvSpPr>
        <p:spPr>
          <a:xfrm>
            <a:off x="8991600" y="5900800"/>
            <a:ext cx="1172027" cy="477542"/>
          </a:xfrm>
          <a:custGeom>
            <a:avLst/>
            <a:gdLst/>
            <a:ahLst/>
            <a:cxnLst/>
            <a:rect l="l" t="t" r="r" b="b"/>
            <a:pathLst>
              <a:path w="2240666" h="955084">
                <a:moveTo>
                  <a:pt x="0" y="0"/>
                </a:moveTo>
                <a:lnTo>
                  <a:pt x="2240667" y="0"/>
                </a:lnTo>
                <a:lnTo>
                  <a:pt x="2240667" y="955084"/>
                </a:lnTo>
                <a:lnTo>
                  <a:pt x="0" y="9550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66643"/>
        </a:solidFill>
        <a:effectLst/>
      </p:bgPr>
    </p:bg>
    <p:spTree>
      <p:nvGrpSpPr>
        <p:cNvPr id="1" name=""/>
        <p:cNvGrpSpPr/>
        <p:nvPr/>
      </p:nvGrpSpPr>
      <p:grpSpPr>
        <a:xfrm>
          <a:off x="0" y="0"/>
          <a:ext cx="0" cy="0"/>
          <a:chOff x="0" y="0"/>
          <a:chExt cx="0" cy="0"/>
        </a:xfrm>
      </p:grpSpPr>
      <p:sp>
        <p:nvSpPr>
          <p:cNvPr id="2" name="Freeform 2"/>
          <p:cNvSpPr/>
          <p:nvPr/>
        </p:nvSpPr>
        <p:spPr>
          <a:xfrm>
            <a:off x="10937397" y="6284655"/>
            <a:ext cx="2743200" cy="3810000"/>
          </a:xfrm>
          <a:custGeom>
            <a:avLst/>
            <a:gdLst/>
            <a:ahLst/>
            <a:cxnLst/>
            <a:rect l="l" t="t" r="r" b="b"/>
            <a:pathLst>
              <a:path w="3003323" h="4002174">
                <a:moveTo>
                  <a:pt x="0" y="0"/>
                </a:moveTo>
                <a:lnTo>
                  <a:pt x="3003323" y="0"/>
                </a:lnTo>
                <a:lnTo>
                  <a:pt x="3003323" y="4002174"/>
                </a:lnTo>
                <a:lnTo>
                  <a:pt x="0" y="4002174"/>
                </a:lnTo>
                <a:lnTo>
                  <a:pt x="0" y="0"/>
                </a:lnTo>
                <a:close/>
              </a:path>
            </a:pathLst>
          </a:custGeom>
          <a:blipFill>
            <a:blip r:embed="rId4"/>
            <a:stretch>
              <a:fillRect t="-88" b="-88"/>
            </a:stretch>
          </a:blipFill>
        </p:spPr>
      </p:sp>
      <p:sp>
        <p:nvSpPr>
          <p:cNvPr id="3" name="Freeform 3"/>
          <p:cNvSpPr/>
          <p:nvPr/>
        </p:nvSpPr>
        <p:spPr>
          <a:xfrm>
            <a:off x="10937397" y="2431476"/>
            <a:ext cx="2743200" cy="3653085"/>
          </a:xfrm>
          <a:custGeom>
            <a:avLst/>
            <a:gdLst/>
            <a:ahLst/>
            <a:cxnLst/>
            <a:rect l="l" t="t" r="r" b="b"/>
            <a:pathLst>
              <a:path w="3012848" h="4014867">
                <a:moveTo>
                  <a:pt x="0" y="0"/>
                </a:moveTo>
                <a:lnTo>
                  <a:pt x="3012848" y="0"/>
                </a:lnTo>
                <a:lnTo>
                  <a:pt x="3012848" y="4014867"/>
                </a:lnTo>
                <a:lnTo>
                  <a:pt x="0" y="4014867"/>
                </a:lnTo>
                <a:lnTo>
                  <a:pt x="0" y="0"/>
                </a:lnTo>
                <a:close/>
              </a:path>
            </a:pathLst>
          </a:custGeom>
          <a:blipFill>
            <a:blip r:embed="rId5"/>
            <a:stretch>
              <a:fillRect/>
            </a:stretch>
          </a:blipFill>
        </p:spPr>
      </p:sp>
      <p:sp>
        <p:nvSpPr>
          <p:cNvPr id="4" name="Freeform 4"/>
          <p:cNvSpPr/>
          <p:nvPr/>
        </p:nvSpPr>
        <p:spPr>
          <a:xfrm>
            <a:off x="9101823" y="5724072"/>
            <a:ext cx="1500201" cy="607591"/>
          </a:xfrm>
          <a:custGeom>
            <a:avLst/>
            <a:gdLst/>
            <a:ahLst/>
            <a:cxnLst/>
            <a:rect l="l" t="t" r="r" b="b"/>
            <a:pathLst>
              <a:path w="2136321" h="910607">
                <a:moveTo>
                  <a:pt x="0" y="0"/>
                </a:moveTo>
                <a:lnTo>
                  <a:pt x="2136321" y="0"/>
                </a:lnTo>
                <a:lnTo>
                  <a:pt x="2136321" y="910606"/>
                </a:lnTo>
                <a:lnTo>
                  <a:pt x="0" y="9106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630304" y="2913966"/>
            <a:ext cx="3625293" cy="6444965"/>
          </a:xfrm>
          <a:prstGeom prst="rect">
            <a:avLst/>
          </a:prstGeom>
        </p:spPr>
      </p:pic>
      <p:sp>
        <p:nvSpPr>
          <p:cNvPr id="6" name="TextBox 6"/>
          <p:cNvSpPr txBox="1"/>
          <p:nvPr/>
        </p:nvSpPr>
        <p:spPr>
          <a:xfrm>
            <a:off x="489060" y="462918"/>
            <a:ext cx="4614013" cy="686748"/>
          </a:xfrm>
          <a:prstGeom prst="rect">
            <a:avLst/>
          </a:prstGeom>
        </p:spPr>
        <p:txBody>
          <a:bodyPr lIns="0" tIns="0" rIns="0" bIns="0" rtlCol="0" anchor="t">
            <a:spAutoFit/>
          </a:bodyPr>
          <a:lstStyle/>
          <a:p>
            <a:pPr algn="ctr">
              <a:lnSpc>
                <a:spcPts val="5174"/>
              </a:lnSpc>
            </a:pPr>
            <a:r>
              <a:rPr lang="en-US" sz="5174">
                <a:solidFill>
                  <a:srgbClr val="F4C63E"/>
                </a:solidFill>
                <a:latin typeface="Sniglet"/>
                <a:ea typeface="Sniglet"/>
                <a:cs typeface="Sniglet"/>
                <a:sym typeface="Sniglet"/>
              </a:rPr>
              <a:t>研究方法與過程</a:t>
            </a:r>
          </a:p>
        </p:txBody>
      </p:sp>
      <p:sp>
        <p:nvSpPr>
          <p:cNvPr id="7" name="TextBox 7"/>
          <p:cNvSpPr txBox="1"/>
          <p:nvPr/>
        </p:nvSpPr>
        <p:spPr>
          <a:xfrm>
            <a:off x="1911116" y="1181339"/>
            <a:ext cx="14465768" cy="1989627"/>
          </a:xfrm>
          <a:prstGeom prst="rect">
            <a:avLst/>
          </a:prstGeom>
        </p:spPr>
        <p:txBody>
          <a:bodyPr lIns="0" tIns="0" rIns="0" bIns="0" rtlCol="0" anchor="t">
            <a:spAutoFit/>
          </a:bodyPr>
          <a:lstStyle/>
          <a:p>
            <a:pPr algn="l">
              <a:lnSpc>
                <a:spcPts val="5310"/>
              </a:lnSpc>
            </a:pPr>
            <a:r>
              <a:rPr lang="en-US" sz="3793" dirty="0">
                <a:solidFill>
                  <a:srgbClr val="F4C63E"/>
                </a:solidFill>
                <a:latin typeface="Noto Sans T Chinese"/>
                <a:ea typeface="Noto Sans T Chinese"/>
                <a:cs typeface="Noto Sans T Chinese"/>
                <a:sym typeface="Noto Sans T Chinese"/>
              </a:rPr>
              <a:t>3、利用</a:t>
            </a:r>
            <a:r>
              <a:rPr lang="en-US" sz="3793" dirty="0">
                <a:solidFill>
                  <a:srgbClr val="F0762C"/>
                </a:solidFill>
                <a:latin typeface="Noto Sans T Chinese"/>
                <a:ea typeface="Noto Sans T Chinese"/>
                <a:cs typeface="Noto Sans T Chinese"/>
                <a:sym typeface="Noto Sans T Chinese"/>
              </a:rPr>
              <a:t>小蘇打粉浸泡清洗</a:t>
            </a:r>
            <a:r>
              <a:rPr lang="en-US" sz="3793" dirty="0">
                <a:solidFill>
                  <a:srgbClr val="F4C63E"/>
                </a:solidFill>
                <a:latin typeface="Noto Sans T Chinese"/>
                <a:ea typeface="Noto Sans T Chinese"/>
                <a:cs typeface="Noto Sans T Chinese"/>
                <a:sym typeface="Noto Sans T Chinese"/>
              </a:rPr>
              <a:t>小白菜的莖、葉，再用農藥測試卡浸泡蔬菜水，確認小白菜的莖、葉是否有殘留農藥。</a:t>
            </a:r>
          </a:p>
          <a:p>
            <a:pPr algn="l">
              <a:lnSpc>
                <a:spcPts val="5310"/>
              </a:lnSpc>
            </a:pPr>
            <a:endParaRPr lang="en-US" sz="3793" dirty="0">
              <a:solidFill>
                <a:srgbClr val="F4C63E"/>
              </a:solidFill>
              <a:latin typeface="Noto Sans T Chinese"/>
              <a:ea typeface="Noto Sans T Chinese"/>
              <a:cs typeface="Noto Sans T Chinese"/>
              <a:sym typeface="Noto Sans T Chinese"/>
            </a:endParaRPr>
          </a:p>
        </p:txBody>
      </p:sp>
      <p:sp>
        <p:nvSpPr>
          <p:cNvPr id="8" name="TextBox 8"/>
          <p:cNvSpPr txBox="1"/>
          <p:nvPr/>
        </p:nvSpPr>
        <p:spPr>
          <a:xfrm>
            <a:off x="13792200" y="5532808"/>
            <a:ext cx="4343400" cy="1154162"/>
          </a:xfrm>
          <a:prstGeom prst="rect">
            <a:avLst/>
          </a:prstGeom>
        </p:spPr>
        <p:txBody>
          <a:bodyPr wrap="square" lIns="0" tIns="0" rIns="0" bIns="0" rtlCol="0" anchor="t">
            <a:spAutoFit/>
          </a:bodyPr>
          <a:lstStyle/>
          <a:p>
            <a:pPr algn="ctr">
              <a:lnSpc>
                <a:spcPts val="4498"/>
              </a:lnSpc>
            </a:pPr>
            <a:r>
              <a:rPr lang="en-US" sz="4400" dirty="0" err="1">
                <a:solidFill>
                  <a:srgbClr val="000000"/>
                </a:solidFill>
                <a:latin typeface="Noto Sans T Chinese"/>
                <a:ea typeface="Noto Sans T Chinese"/>
                <a:cs typeface="Noto Sans T Chinese"/>
                <a:sym typeface="Noto Sans T Chinese"/>
              </a:rPr>
              <a:t>測試片呈現</a:t>
            </a:r>
            <a:r>
              <a:rPr lang="en-US" sz="4400" dirty="0" err="1">
                <a:solidFill>
                  <a:srgbClr val="F4C63E"/>
                </a:solidFill>
                <a:latin typeface="Noto Sans T Chinese"/>
                <a:ea typeface="Noto Sans T Chinese"/>
                <a:cs typeface="Noto Sans T Chinese"/>
                <a:sym typeface="Noto Sans T Chinese"/>
              </a:rPr>
              <a:t>黃色</a:t>
            </a:r>
            <a:endParaRPr lang="en-US" sz="4400" dirty="0">
              <a:solidFill>
                <a:srgbClr val="F4C63E"/>
              </a:solidFill>
              <a:latin typeface="Noto Sans T Chinese"/>
              <a:ea typeface="Noto Sans T Chinese"/>
              <a:cs typeface="Noto Sans T Chinese"/>
              <a:sym typeface="Noto Sans T Chinese"/>
            </a:endParaRPr>
          </a:p>
          <a:p>
            <a:pPr algn="ctr">
              <a:lnSpc>
                <a:spcPts val="4498"/>
              </a:lnSpc>
            </a:pPr>
            <a:r>
              <a:rPr lang="en-US" sz="4400" dirty="0" err="1">
                <a:solidFill>
                  <a:srgbClr val="000000"/>
                </a:solidFill>
                <a:latin typeface="Noto Sans T Chinese"/>
                <a:ea typeface="Noto Sans T Chinese"/>
                <a:cs typeface="Noto Sans T Chinese"/>
                <a:sym typeface="Noto Sans T Chinese"/>
              </a:rPr>
              <a:t>表示無農藥殘留</a:t>
            </a:r>
            <a:endParaRPr lang="en-US" sz="4400" dirty="0">
              <a:solidFill>
                <a:srgbClr val="000000"/>
              </a:solidFill>
              <a:latin typeface="Noto Sans T Chinese"/>
              <a:ea typeface="Noto Sans T Chinese"/>
              <a:cs typeface="Noto Sans T Chinese"/>
              <a:sym typeface="Noto Sans T Chinese"/>
            </a:endParaRPr>
          </a:p>
        </p:txBody>
      </p:sp>
      <p:sp>
        <p:nvSpPr>
          <p:cNvPr id="9" name="Freeform 9">
            <a:extLst>
              <a:ext uri="{FF2B5EF4-FFF2-40B4-BE49-F238E27FC236}">
                <a16:creationId xmlns:a16="http://schemas.microsoft.com/office/drawing/2014/main" id="{6C14A934-89D2-47AF-8834-5694CEE25CCD}"/>
              </a:ext>
            </a:extLst>
          </p:cNvPr>
          <p:cNvSpPr/>
          <p:nvPr/>
        </p:nvSpPr>
        <p:spPr>
          <a:xfrm>
            <a:off x="6159654" y="4312643"/>
            <a:ext cx="2830566" cy="3653084"/>
          </a:xfrm>
          <a:custGeom>
            <a:avLst/>
            <a:gdLst/>
            <a:ahLst/>
            <a:cxnLst/>
            <a:rect l="l" t="t" r="r" b="b"/>
            <a:pathLst>
              <a:path w="2481490" h="3306788">
                <a:moveTo>
                  <a:pt x="0" y="0"/>
                </a:moveTo>
                <a:lnTo>
                  <a:pt x="2481490" y="0"/>
                </a:lnTo>
                <a:lnTo>
                  <a:pt x="2481490" y="3306787"/>
                </a:lnTo>
                <a:lnTo>
                  <a:pt x="0" y="3306787"/>
                </a:lnTo>
                <a:lnTo>
                  <a:pt x="0" y="0"/>
                </a:lnTo>
                <a:close/>
              </a:path>
            </a:pathLst>
          </a:custGeom>
          <a:blipFill>
            <a:blip r:embed="rId9"/>
            <a:stretch>
              <a:fillRect/>
            </a:stretch>
          </a:blipFill>
        </p:spPr>
      </p:sp>
      <p:sp>
        <p:nvSpPr>
          <p:cNvPr id="10" name="Freeform 4">
            <a:extLst>
              <a:ext uri="{FF2B5EF4-FFF2-40B4-BE49-F238E27FC236}">
                <a16:creationId xmlns:a16="http://schemas.microsoft.com/office/drawing/2014/main" id="{A2971FA3-0494-4655-8F06-4565B1D86540}"/>
              </a:ext>
            </a:extLst>
          </p:cNvPr>
          <p:cNvSpPr/>
          <p:nvPr/>
        </p:nvSpPr>
        <p:spPr>
          <a:xfrm>
            <a:off x="4389465" y="5532808"/>
            <a:ext cx="1477936" cy="732140"/>
          </a:xfrm>
          <a:custGeom>
            <a:avLst/>
            <a:gdLst/>
            <a:ahLst/>
            <a:cxnLst/>
            <a:rect l="l" t="t" r="r" b="b"/>
            <a:pathLst>
              <a:path w="2136321" h="910607">
                <a:moveTo>
                  <a:pt x="0" y="0"/>
                </a:moveTo>
                <a:lnTo>
                  <a:pt x="2136321" y="0"/>
                </a:lnTo>
                <a:lnTo>
                  <a:pt x="2136321" y="910606"/>
                </a:lnTo>
                <a:lnTo>
                  <a:pt x="0" y="9106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762C"/>
        </a:solidFill>
        <a:effectLst/>
      </p:bgPr>
    </p:bg>
    <p:spTree>
      <p:nvGrpSpPr>
        <p:cNvPr id="1" name=""/>
        <p:cNvGrpSpPr/>
        <p:nvPr/>
      </p:nvGrpSpPr>
      <p:grpSpPr>
        <a:xfrm>
          <a:off x="0" y="0"/>
          <a:ext cx="0" cy="0"/>
          <a:chOff x="0" y="0"/>
          <a:chExt cx="0" cy="0"/>
        </a:xfrm>
      </p:grpSpPr>
      <p:sp>
        <p:nvSpPr>
          <p:cNvPr id="2" name="Freeform 2"/>
          <p:cNvSpPr/>
          <p:nvPr/>
        </p:nvSpPr>
        <p:spPr>
          <a:xfrm rot="827826">
            <a:off x="14337138" y="6613133"/>
            <a:ext cx="4100328" cy="4126116"/>
          </a:xfrm>
          <a:custGeom>
            <a:avLst/>
            <a:gdLst/>
            <a:ahLst/>
            <a:cxnLst/>
            <a:rect l="l" t="t" r="r" b="b"/>
            <a:pathLst>
              <a:path w="4100328" h="4126116">
                <a:moveTo>
                  <a:pt x="0" y="0"/>
                </a:moveTo>
                <a:lnTo>
                  <a:pt x="4100328" y="0"/>
                </a:lnTo>
                <a:lnTo>
                  <a:pt x="4100328" y="4126116"/>
                </a:lnTo>
                <a:lnTo>
                  <a:pt x="0" y="41261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649492" y="211599"/>
            <a:ext cx="3475621" cy="3375696"/>
          </a:xfrm>
          <a:custGeom>
            <a:avLst/>
            <a:gdLst/>
            <a:ahLst/>
            <a:cxnLst/>
            <a:rect l="l" t="t" r="r" b="b"/>
            <a:pathLst>
              <a:path w="3475621" h="3375696">
                <a:moveTo>
                  <a:pt x="0" y="0"/>
                </a:moveTo>
                <a:lnTo>
                  <a:pt x="3475621" y="0"/>
                </a:lnTo>
                <a:lnTo>
                  <a:pt x="3475621" y="3375696"/>
                </a:lnTo>
                <a:lnTo>
                  <a:pt x="0" y="3375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30943" flipH="1">
            <a:off x="902913" y="1112920"/>
            <a:ext cx="1805172" cy="2303250"/>
          </a:xfrm>
          <a:custGeom>
            <a:avLst/>
            <a:gdLst/>
            <a:ahLst/>
            <a:cxnLst/>
            <a:rect l="l" t="t" r="r" b="b"/>
            <a:pathLst>
              <a:path w="1805172" h="2303250">
                <a:moveTo>
                  <a:pt x="1805172" y="0"/>
                </a:moveTo>
                <a:lnTo>
                  <a:pt x="0" y="0"/>
                </a:lnTo>
                <a:lnTo>
                  <a:pt x="0" y="2303249"/>
                </a:lnTo>
                <a:lnTo>
                  <a:pt x="1805172" y="2303249"/>
                </a:lnTo>
                <a:lnTo>
                  <a:pt x="180517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flipH="1">
            <a:off x="1805499" y="9039795"/>
            <a:ext cx="1588198" cy="1387688"/>
          </a:xfrm>
          <a:custGeom>
            <a:avLst/>
            <a:gdLst/>
            <a:ahLst/>
            <a:cxnLst/>
            <a:rect l="l" t="t" r="r" b="b"/>
            <a:pathLst>
              <a:path w="1588198" h="1387688">
                <a:moveTo>
                  <a:pt x="1588198" y="0"/>
                </a:moveTo>
                <a:lnTo>
                  <a:pt x="0" y="0"/>
                </a:lnTo>
                <a:lnTo>
                  <a:pt x="0" y="1387687"/>
                </a:lnTo>
                <a:lnTo>
                  <a:pt x="1588198" y="1387687"/>
                </a:lnTo>
                <a:lnTo>
                  <a:pt x="158819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110544">
            <a:off x="261485" y="7499270"/>
            <a:ext cx="2373796" cy="2074104"/>
          </a:xfrm>
          <a:custGeom>
            <a:avLst/>
            <a:gdLst/>
            <a:ahLst/>
            <a:cxnLst/>
            <a:rect l="l" t="t" r="r" b="b"/>
            <a:pathLst>
              <a:path w="2373796" h="2074104">
                <a:moveTo>
                  <a:pt x="0" y="0"/>
                </a:moveTo>
                <a:lnTo>
                  <a:pt x="2373796" y="0"/>
                </a:lnTo>
                <a:lnTo>
                  <a:pt x="2373796" y="2074104"/>
                </a:lnTo>
                <a:lnTo>
                  <a:pt x="0" y="20741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aphicFrame>
        <p:nvGraphicFramePr>
          <p:cNvPr id="7" name="Table 7"/>
          <p:cNvGraphicFramePr>
            <a:graphicFrameLocks noGrp="1"/>
          </p:cNvGraphicFramePr>
          <p:nvPr>
            <p:extLst>
              <p:ext uri="{D42A27DB-BD31-4B8C-83A1-F6EECF244321}">
                <p14:modId xmlns:p14="http://schemas.microsoft.com/office/powerpoint/2010/main" val="3531859019"/>
              </p:ext>
            </p:extLst>
          </p:nvPr>
        </p:nvGraphicFramePr>
        <p:xfrm>
          <a:off x="3547361" y="1752642"/>
          <a:ext cx="10948467" cy="8158031"/>
        </p:xfrm>
        <a:graphic>
          <a:graphicData uri="http://schemas.openxmlformats.org/drawingml/2006/table">
            <a:tbl>
              <a:tblPr/>
              <a:tblGrid>
                <a:gridCol w="3143553">
                  <a:extLst>
                    <a:ext uri="{9D8B030D-6E8A-4147-A177-3AD203B41FA5}">
                      <a16:colId xmlns:a16="http://schemas.microsoft.com/office/drawing/2014/main" val="20000"/>
                    </a:ext>
                  </a:extLst>
                </a:gridCol>
                <a:gridCol w="2856933">
                  <a:extLst>
                    <a:ext uri="{9D8B030D-6E8A-4147-A177-3AD203B41FA5}">
                      <a16:colId xmlns:a16="http://schemas.microsoft.com/office/drawing/2014/main" val="20001"/>
                    </a:ext>
                  </a:extLst>
                </a:gridCol>
                <a:gridCol w="2447115">
                  <a:extLst>
                    <a:ext uri="{9D8B030D-6E8A-4147-A177-3AD203B41FA5}">
                      <a16:colId xmlns:a16="http://schemas.microsoft.com/office/drawing/2014/main" val="20002"/>
                    </a:ext>
                  </a:extLst>
                </a:gridCol>
                <a:gridCol w="2500866">
                  <a:extLst>
                    <a:ext uri="{9D8B030D-6E8A-4147-A177-3AD203B41FA5}">
                      <a16:colId xmlns:a16="http://schemas.microsoft.com/office/drawing/2014/main" val="20003"/>
                    </a:ext>
                  </a:extLst>
                </a:gridCol>
              </a:tblGrid>
              <a:tr h="3058714">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1</a:t>
                      </a:r>
                    </a:p>
                    <a:p>
                      <a:pPr algn="l">
                        <a:lnSpc>
                          <a:spcPts val="4060"/>
                        </a:lnSpc>
                      </a:pPr>
                      <a:r>
                        <a:rPr lang="en-US" sz="2900">
                          <a:solidFill>
                            <a:srgbClr val="000000"/>
                          </a:solidFill>
                          <a:latin typeface="Canva Sans"/>
                          <a:ea typeface="Canva Sans"/>
                          <a:cs typeface="Canva Sans"/>
                          <a:sym typeface="Canva Sans"/>
                        </a:rPr>
                        <a:t>清水沖洗</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dirty="0"/>
                    </a:p>
                    <a:p>
                      <a:pPr algn="l">
                        <a:lnSpc>
                          <a:spcPts val="4060"/>
                        </a:lnSpc>
                      </a:pPr>
                      <a:r>
                        <a:rPr lang="en-US" sz="2900" dirty="0">
                          <a:solidFill>
                            <a:srgbClr val="000000"/>
                          </a:solidFill>
                          <a:latin typeface="Canva Sans"/>
                          <a:ea typeface="Canva Sans"/>
                          <a:cs typeface="Canva Sans"/>
                          <a:sym typeface="Canva Sans"/>
                        </a:rPr>
                        <a:t>       2</a:t>
                      </a:r>
                    </a:p>
                    <a:p>
                      <a:pPr algn="l">
                        <a:lnSpc>
                          <a:spcPts val="4060"/>
                        </a:lnSpc>
                      </a:pPr>
                      <a:r>
                        <a:rPr lang="en-US" altLang="zh-TW" sz="2900" dirty="0" err="1">
                          <a:solidFill>
                            <a:srgbClr val="000000"/>
                          </a:solidFill>
                          <a:latin typeface="Canva Sans"/>
                          <a:ea typeface="Canva Sans"/>
                          <a:cs typeface="Canva Sans"/>
                          <a:sym typeface="Canva Sans"/>
                        </a:rPr>
                        <a:t>流動</a:t>
                      </a:r>
                      <a:r>
                        <a:rPr lang="zh-TW" altLang="en-US" sz="2900" dirty="0">
                          <a:solidFill>
                            <a:srgbClr val="000000"/>
                          </a:solidFill>
                          <a:latin typeface="Canva Sans"/>
                          <a:ea typeface="Canva Sans"/>
                          <a:cs typeface="Canva Sans"/>
                          <a:sym typeface="Canva Sans"/>
                        </a:rPr>
                        <a:t>的清水和手搓洗</a:t>
                      </a:r>
                      <a:endParaRPr lang="en-US" sz="2900" dirty="0">
                        <a:solidFill>
                          <a:srgbClr val="000000"/>
                        </a:solidFill>
                        <a:latin typeface="Canva Sans"/>
                        <a:ea typeface="Canva Sans"/>
                        <a:cs typeface="Canva Sans"/>
                        <a:sym typeface="Canva Sans"/>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3</a:t>
                      </a:r>
                    </a:p>
                    <a:p>
                      <a:pPr algn="l">
                        <a:lnSpc>
                          <a:spcPts val="4060"/>
                        </a:lnSpc>
                      </a:pPr>
                      <a:r>
                        <a:rPr lang="en-US" sz="2900">
                          <a:solidFill>
                            <a:srgbClr val="000000"/>
                          </a:solidFill>
                          <a:latin typeface="Canva Sans"/>
                          <a:ea typeface="Canva Sans"/>
                          <a:cs typeface="Canva Sans"/>
                          <a:sym typeface="Canva Sans"/>
                        </a:rPr>
                        <a:t>用小蘇打水清洗</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56761">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莖的農藥殘留</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a:t>
                      </a:r>
                    </a:p>
                    <a:p>
                      <a:pPr algn="l">
                        <a:lnSpc>
                          <a:spcPts val="4060"/>
                        </a:lnSpc>
                      </a:pPr>
                      <a:r>
                        <a:rPr lang="en-US" sz="2900">
                          <a:solidFill>
                            <a:srgbClr val="000000"/>
                          </a:solidFill>
                          <a:latin typeface="Canva Sans"/>
                          <a:ea typeface="Canva Sans"/>
                          <a:cs typeface="Canva Sans"/>
                          <a:sym typeface="Canva Sans"/>
                        </a:rPr>
                        <a:t>  透明</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a:t>
                      </a:r>
                    </a:p>
                    <a:p>
                      <a:pPr algn="l">
                        <a:lnSpc>
                          <a:spcPts val="4060"/>
                        </a:lnSpc>
                      </a:pPr>
                      <a:r>
                        <a:rPr lang="en-US" sz="2900">
                          <a:solidFill>
                            <a:srgbClr val="000000"/>
                          </a:solidFill>
                          <a:latin typeface="Canva Sans"/>
                          <a:ea typeface="Canva Sans"/>
                          <a:cs typeface="Canva Sans"/>
                          <a:sym typeface="Canva Sans"/>
                        </a:rPr>
                        <a:t>  黃色</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a:t>
                      </a:r>
                    </a:p>
                    <a:p>
                      <a:pPr algn="l">
                        <a:lnSpc>
                          <a:spcPts val="4060"/>
                        </a:lnSpc>
                      </a:pPr>
                      <a:r>
                        <a:rPr lang="en-US" sz="2900">
                          <a:solidFill>
                            <a:srgbClr val="000000"/>
                          </a:solidFill>
                          <a:latin typeface="Canva Sans"/>
                          <a:ea typeface="Canva Sans"/>
                          <a:cs typeface="Canva Sans"/>
                          <a:sym typeface="Canva Sans"/>
                        </a:rPr>
                        <a:t>  黃色</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42556">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葉的農藥殘留</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a:t>
                      </a:r>
                    </a:p>
                    <a:p>
                      <a:pPr algn="l">
                        <a:lnSpc>
                          <a:spcPts val="4060"/>
                        </a:lnSpc>
                      </a:pPr>
                      <a:r>
                        <a:rPr lang="en-US" sz="2900">
                          <a:solidFill>
                            <a:srgbClr val="000000"/>
                          </a:solidFill>
                          <a:latin typeface="Canva Sans"/>
                          <a:ea typeface="Canva Sans"/>
                          <a:cs typeface="Canva Sans"/>
                          <a:sym typeface="Canva Sans"/>
                        </a:rPr>
                        <a:t>  透明</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a:t>
                      </a:r>
                    </a:p>
                    <a:p>
                      <a:pPr algn="l">
                        <a:lnSpc>
                          <a:spcPts val="4060"/>
                        </a:lnSpc>
                      </a:pPr>
                      <a:r>
                        <a:rPr lang="en-US" sz="2900">
                          <a:solidFill>
                            <a:srgbClr val="000000"/>
                          </a:solidFill>
                          <a:latin typeface="Canva Sans"/>
                          <a:ea typeface="Canva Sans"/>
                          <a:cs typeface="Canva Sans"/>
                          <a:sym typeface="Canva Sans"/>
                        </a:rPr>
                        <a:t>  黃色</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dirty="0"/>
                    </a:p>
                    <a:p>
                      <a:pPr algn="l">
                        <a:lnSpc>
                          <a:spcPts val="4060"/>
                        </a:lnSpc>
                      </a:pPr>
                      <a:r>
                        <a:rPr lang="en-US" sz="2900" dirty="0">
                          <a:solidFill>
                            <a:srgbClr val="000000"/>
                          </a:solidFill>
                          <a:latin typeface="Canva Sans"/>
                          <a:ea typeface="Canva Sans"/>
                          <a:cs typeface="Canva Sans"/>
                          <a:sym typeface="Canva Sans"/>
                        </a:rPr>
                        <a:t>   </a:t>
                      </a:r>
                    </a:p>
                    <a:p>
                      <a:pPr algn="l">
                        <a:lnSpc>
                          <a:spcPts val="4060"/>
                        </a:lnSpc>
                      </a:pPr>
                      <a:r>
                        <a:rPr lang="en-US" sz="2900" dirty="0">
                          <a:solidFill>
                            <a:srgbClr val="000000"/>
                          </a:solidFill>
                          <a:latin typeface="Canva Sans"/>
                          <a:ea typeface="Canva Sans"/>
                          <a:cs typeface="Canva Sans"/>
                          <a:sym typeface="Canva Sans"/>
                        </a:rPr>
                        <a:t>  </a:t>
                      </a:r>
                      <a:r>
                        <a:rPr lang="en-US" sz="2900" dirty="0" err="1">
                          <a:solidFill>
                            <a:srgbClr val="000000"/>
                          </a:solidFill>
                          <a:latin typeface="Canva Sans"/>
                          <a:ea typeface="Canva Sans"/>
                          <a:cs typeface="Canva Sans"/>
                          <a:sym typeface="Canva Sans"/>
                        </a:rPr>
                        <a:t>黃色</a:t>
                      </a:r>
                      <a:endParaRPr lang="en-US" sz="2900" dirty="0">
                        <a:solidFill>
                          <a:srgbClr val="000000"/>
                        </a:solidFill>
                        <a:latin typeface="Canva Sans"/>
                        <a:ea typeface="Canva Sans"/>
                        <a:cs typeface="Canva Sans"/>
                        <a:sym typeface="Canva Sans"/>
                      </a:endParaRPr>
                    </a:p>
                    <a:p>
                      <a:pPr algn="l">
                        <a:lnSpc>
                          <a:spcPts val="4060"/>
                        </a:lnSpc>
                      </a:pPr>
                      <a:r>
                        <a:rPr lang="en-US" sz="2900" dirty="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TextBox 8"/>
          <p:cNvSpPr txBox="1"/>
          <p:nvPr/>
        </p:nvSpPr>
        <p:spPr>
          <a:xfrm>
            <a:off x="6208939" y="534362"/>
            <a:ext cx="5870121" cy="612140"/>
          </a:xfrm>
          <a:prstGeom prst="rect">
            <a:avLst/>
          </a:prstGeom>
        </p:spPr>
        <p:txBody>
          <a:bodyPr lIns="0" tIns="0" rIns="0" bIns="0" rtlCol="0" anchor="t">
            <a:spAutoFit/>
          </a:bodyPr>
          <a:lstStyle/>
          <a:p>
            <a:pPr algn="ctr">
              <a:lnSpc>
                <a:spcPts val="4599"/>
              </a:lnSpc>
            </a:pPr>
            <a:r>
              <a:rPr lang="en-US" sz="4599">
                <a:solidFill>
                  <a:srgbClr val="FFFFFF"/>
                </a:solidFill>
                <a:latin typeface="Sniglet"/>
                <a:ea typeface="Sniglet"/>
                <a:cs typeface="Sniglet"/>
                <a:sym typeface="Sniglet"/>
              </a:rPr>
              <a:t>研究結果-青江菜</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762C"/>
        </a:solidFill>
        <a:effectLst/>
      </p:bgPr>
    </p:bg>
    <p:spTree>
      <p:nvGrpSpPr>
        <p:cNvPr id="1" name=""/>
        <p:cNvGrpSpPr/>
        <p:nvPr/>
      </p:nvGrpSpPr>
      <p:grpSpPr>
        <a:xfrm>
          <a:off x="0" y="0"/>
          <a:ext cx="0" cy="0"/>
          <a:chOff x="0" y="0"/>
          <a:chExt cx="0" cy="0"/>
        </a:xfrm>
      </p:grpSpPr>
      <p:sp>
        <p:nvSpPr>
          <p:cNvPr id="2" name="Freeform 2"/>
          <p:cNvSpPr/>
          <p:nvPr/>
        </p:nvSpPr>
        <p:spPr>
          <a:xfrm rot="827826">
            <a:off x="14625083" y="6187564"/>
            <a:ext cx="4100328" cy="4126116"/>
          </a:xfrm>
          <a:custGeom>
            <a:avLst/>
            <a:gdLst/>
            <a:ahLst/>
            <a:cxnLst/>
            <a:rect l="l" t="t" r="r" b="b"/>
            <a:pathLst>
              <a:path w="4100328" h="4126116">
                <a:moveTo>
                  <a:pt x="0" y="0"/>
                </a:moveTo>
                <a:lnTo>
                  <a:pt x="4100328" y="0"/>
                </a:lnTo>
                <a:lnTo>
                  <a:pt x="4100328" y="4126116"/>
                </a:lnTo>
                <a:lnTo>
                  <a:pt x="0" y="41261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67231" y="-373398"/>
            <a:ext cx="3475621" cy="3375696"/>
          </a:xfrm>
          <a:custGeom>
            <a:avLst/>
            <a:gdLst/>
            <a:ahLst/>
            <a:cxnLst/>
            <a:rect l="l" t="t" r="r" b="b"/>
            <a:pathLst>
              <a:path w="3475621" h="3375696">
                <a:moveTo>
                  <a:pt x="0" y="0"/>
                </a:moveTo>
                <a:lnTo>
                  <a:pt x="3475620" y="0"/>
                </a:lnTo>
                <a:lnTo>
                  <a:pt x="3475620" y="3375696"/>
                </a:lnTo>
                <a:lnTo>
                  <a:pt x="0" y="3375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30943" flipH="1">
            <a:off x="16476573" y="261782"/>
            <a:ext cx="1805172" cy="2303250"/>
          </a:xfrm>
          <a:custGeom>
            <a:avLst/>
            <a:gdLst/>
            <a:ahLst/>
            <a:cxnLst/>
            <a:rect l="l" t="t" r="r" b="b"/>
            <a:pathLst>
              <a:path w="1805172" h="2303250">
                <a:moveTo>
                  <a:pt x="1805172" y="0"/>
                </a:moveTo>
                <a:lnTo>
                  <a:pt x="0" y="0"/>
                </a:lnTo>
                <a:lnTo>
                  <a:pt x="0" y="2303250"/>
                </a:lnTo>
                <a:lnTo>
                  <a:pt x="1805172" y="2303250"/>
                </a:lnTo>
                <a:lnTo>
                  <a:pt x="180517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flipH="1">
            <a:off x="1955060" y="9258300"/>
            <a:ext cx="1588198" cy="1387688"/>
          </a:xfrm>
          <a:custGeom>
            <a:avLst/>
            <a:gdLst/>
            <a:ahLst/>
            <a:cxnLst/>
            <a:rect l="l" t="t" r="r" b="b"/>
            <a:pathLst>
              <a:path w="1588198" h="1387688">
                <a:moveTo>
                  <a:pt x="1588198" y="0"/>
                </a:moveTo>
                <a:lnTo>
                  <a:pt x="0" y="0"/>
                </a:lnTo>
                <a:lnTo>
                  <a:pt x="0" y="1387688"/>
                </a:lnTo>
                <a:lnTo>
                  <a:pt x="1588198" y="1387688"/>
                </a:lnTo>
                <a:lnTo>
                  <a:pt x="158819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110544">
            <a:off x="231495" y="7897248"/>
            <a:ext cx="2051807" cy="1792767"/>
          </a:xfrm>
          <a:custGeom>
            <a:avLst/>
            <a:gdLst/>
            <a:ahLst/>
            <a:cxnLst/>
            <a:rect l="l" t="t" r="r" b="b"/>
            <a:pathLst>
              <a:path w="2051807" h="1792767">
                <a:moveTo>
                  <a:pt x="0" y="0"/>
                </a:moveTo>
                <a:lnTo>
                  <a:pt x="2051807" y="0"/>
                </a:lnTo>
                <a:lnTo>
                  <a:pt x="2051807" y="1792767"/>
                </a:lnTo>
                <a:lnTo>
                  <a:pt x="0" y="17927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aphicFrame>
        <p:nvGraphicFramePr>
          <p:cNvPr id="7" name="Table 7"/>
          <p:cNvGraphicFramePr>
            <a:graphicFrameLocks noGrp="1"/>
          </p:cNvGraphicFramePr>
          <p:nvPr>
            <p:extLst>
              <p:ext uri="{D42A27DB-BD31-4B8C-83A1-F6EECF244321}">
                <p14:modId xmlns:p14="http://schemas.microsoft.com/office/powerpoint/2010/main" val="2582511348"/>
              </p:ext>
            </p:extLst>
          </p:nvPr>
        </p:nvGraphicFramePr>
        <p:xfrm>
          <a:off x="4077820" y="1413407"/>
          <a:ext cx="10418568" cy="8143874"/>
        </p:xfrm>
        <a:graphic>
          <a:graphicData uri="http://schemas.openxmlformats.org/drawingml/2006/table">
            <a:tbl>
              <a:tblPr/>
              <a:tblGrid>
                <a:gridCol w="3017009">
                  <a:extLst>
                    <a:ext uri="{9D8B030D-6E8A-4147-A177-3AD203B41FA5}">
                      <a16:colId xmlns:a16="http://schemas.microsoft.com/office/drawing/2014/main" val="20000"/>
                    </a:ext>
                  </a:extLst>
                </a:gridCol>
                <a:gridCol w="2559969">
                  <a:extLst>
                    <a:ext uri="{9D8B030D-6E8A-4147-A177-3AD203B41FA5}">
                      <a16:colId xmlns:a16="http://schemas.microsoft.com/office/drawing/2014/main" val="20001"/>
                    </a:ext>
                  </a:extLst>
                </a:gridCol>
                <a:gridCol w="2559969">
                  <a:extLst>
                    <a:ext uri="{9D8B030D-6E8A-4147-A177-3AD203B41FA5}">
                      <a16:colId xmlns:a16="http://schemas.microsoft.com/office/drawing/2014/main" val="20002"/>
                    </a:ext>
                  </a:extLst>
                </a:gridCol>
                <a:gridCol w="2281621">
                  <a:extLst>
                    <a:ext uri="{9D8B030D-6E8A-4147-A177-3AD203B41FA5}">
                      <a16:colId xmlns:a16="http://schemas.microsoft.com/office/drawing/2014/main" val="20003"/>
                    </a:ext>
                  </a:extLst>
                </a:gridCol>
              </a:tblGrid>
              <a:tr h="3058732">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1</a:t>
                      </a:r>
                    </a:p>
                    <a:p>
                      <a:pPr algn="l">
                        <a:lnSpc>
                          <a:spcPts val="4060"/>
                        </a:lnSpc>
                      </a:pPr>
                      <a:r>
                        <a:rPr lang="en-US" sz="2900">
                          <a:solidFill>
                            <a:srgbClr val="000000"/>
                          </a:solidFill>
                          <a:latin typeface="Canva Sans"/>
                          <a:ea typeface="Canva Sans"/>
                          <a:cs typeface="Canva Sans"/>
                          <a:sym typeface="Canva Sans"/>
                        </a:rPr>
                        <a:t>清水沖洗</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dirty="0"/>
                    </a:p>
                    <a:p>
                      <a:pPr algn="l">
                        <a:lnSpc>
                          <a:spcPts val="4060"/>
                        </a:lnSpc>
                      </a:pPr>
                      <a:r>
                        <a:rPr lang="en-US" sz="2900" dirty="0">
                          <a:solidFill>
                            <a:srgbClr val="000000"/>
                          </a:solidFill>
                          <a:latin typeface="Canva Sans"/>
                          <a:ea typeface="Canva Sans"/>
                          <a:cs typeface="Canva Sans"/>
                          <a:sym typeface="Canva Sans"/>
                        </a:rPr>
                        <a:t>        2</a:t>
                      </a:r>
                    </a:p>
                    <a:p>
                      <a:pPr algn="l">
                        <a:lnSpc>
                          <a:spcPts val="4060"/>
                        </a:lnSpc>
                      </a:pPr>
                      <a:r>
                        <a:rPr lang="en-US" sz="2900" dirty="0" err="1">
                          <a:solidFill>
                            <a:srgbClr val="000000"/>
                          </a:solidFill>
                          <a:latin typeface="Canva Sans"/>
                          <a:ea typeface="Canva Sans"/>
                          <a:cs typeface="Canva Sans"/>
                          <a:sym typeface="Canva Sans"/>
                        </a:rPr>
                        <a:t>流動的</a:t>
                      </a:r>
                      <a:r>
                        <a:rPr lang="zh-TW" altLang="en-US" sz="2900" dirty="0">
                          <a:solidFill>
                            <a:srgbClr val="000000"/>
                          </a:solidFill>
                          <a:latin typeface="Canva Sans"/>
                          <a:ea typeface="Canva Sans"/>
                          <a:cs typeface="Canva Sans"/>
                          <a:sym typeface="Canva Sans"/>
                        </a:rPr>
                        <a:t>清水和手搓洗</a:t>
                      </a:r>
                      <a:endParaRPr lang="en-US" sz="2900" dirty="0">
                        <a:solidFill>
                          <a:srgbClr val="000000"/>
                        </a:solidFill>
                        <a:latin typeface="Canva Sans"/>
                        <a:ea typeface="Canva Sans"/>
                        <a:cs typeface="Canva Sans"/>
                        <a:sym typeface="Canva Sans"/>
                      </a:endParaRPr>
                    </a:p>
                    <a:p>
                      <a:pPr algn="l">
                        <a:lnSpc>
                          <a:spcPts val="4060"/>
                        </a:lnSpc>
                      </a:pPr>
                      <a:r>
                        <a:rPr lang="en-US" sz="2900" dirty="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3</a:t>
                      </a:r>
                    </a:p>
                    <a:p>
                      <a:pPr algn="l">
                        <a:lnSpc>
                          <a:spcPts val="4060"/>
                        </a:lnSpc>
                      </a:pPr>
                      <a:r>
                        <a:rPr lang="en-US" sz="2900">
                          <a:solidFill>
                            <a:srgbClr val="000000"/>
                          </a:solidFill>
                          <a:latin typeface="Canva Sans"/>
                          <a:ea typeface="Canva Sans"/>
                          <a:cs typeface="Canva Sans"/>
                          <a:sym typeface="Canva Sans"/>
                        </a:rPr>
                        <a:t>用小蘇打水清洗</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42571">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莖的農藥殘留</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a:t>
                      </a:r>
                    </a:p>
                    <a:p>
                      <a:pPr algn="l">
                        <a:lnSpc>
                          <a:spcPts val="4060"/>
                        </a:lnSpc>
                      </a:pPr>
                      <a:r>
                        <a:rPr lang="en-US" sz="2900">
                          <a:solidFill>
                            <a:srgbClr val="000000"/>
                          </a:solidFill>
                          <a:latin typeface="Canva Sans"/>
                          <a:ea typeface="Canva Sans"/>
                          <a:cs typeface="Canva Sans"/>
                          <a:sym typeface="Canva Sans"/>
                        </a:rPr>
                        <a:t>  透明</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a:t>
                      </a:r>
                    </a:p>
                    <a:p>
                      <a:pPr algn="l">
                        <a:lnSpc>
                          <a:spcPts val="4060"/>
                        </a:lnSpc>
                      </a:pPr>
                      <a:r>
                        <a:rPr lang="en-US" sz="2900">
                          <a:solidFill>
                            <a:srgbClr val="000000"/>
                          </a:solidFill>
                          <a:latin typeface="Canva Sans"/>
                          <a:ea typeface="Canva Sans"/>
                          <a:cs typeface="Canva Sans"/>
                          <a:sym typeface="Canva Sans"/>
                        </a:rPr>
                        <a:t>  黃色</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a:t>
                      </a:r>
                    </a:p>
                    <a:p>
                      <a:pPr algn="l">
                        <a:lnSpc>
                          <a:spcPts val="4060"/>
                        </a:lnSpc>
                      </a:pPr>
                      <a:r>
                        <a:rPr lang="en-US" sz="2900">
                          <a:solidFill>
                            <a:srgbClr val="000000"/>
                          </a:solidFill>
                          <a:latin typeface="Canva Sans"/>
                          <a:ea typeface="Canva Sans"/>
                          <a:cs typeface="Canva Sans"/>
                          <a:sym typeface="Canva Sans"/>
                        </a:rPr>
                        <a:t>  黃色</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42571">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葉的農藥殘留</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a:t>
                      </a:r>
                    </a:p>
                    <a:p>
                      <a:pPr algn="l">
                        <a:lnSpc>
                          <a:spcPts val="4060"/>
                        </a:lnSpc>
                      </a:pPr>
                      <a:r>
                        <a:rPr lang="en-US" sz="2900">
                          <a:solidFill>
                            <a:srgbClr val="000000"/>
                          </a:solidFill>
                          <a:latin typeface="Canva Sans"/>
                          <a:ea typeface="Canva Sans"/>
                          <a:cs typeface="Canva Sans"/>
                          <a:sym typeface="Canva Sans"/>
                        </a:rPr>
                        <a:t>  透明</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a:p>
                    <a:p>
                      <a:pPr algn="l">
                        <a:lnSpc>
                          <a:spcPts val="4060"/>
                        </a:lnSpc>
                      </a:pPr>
                      <a:r>
                        <a:rPr lang="en-US" sz="2900">
                          <a:solidFill>
                            <a:srgbClr val="000000"/>
                          </a:solidFill>
                          <a:latin typeface="Canva Sans"/>
                          <a:ea typeface="Canva Sans"/>
                          <a:cs typeface="Canva Sans"/>
                          <a:sym typeface="Canva Sans"/>
                        </a:rPr>
                        <a:t>   </a:t>
                      </a:r>
                    </a:p>
                    <a:p>
                      <a:pPr algn="l">
                        <a:lnSpc>
                          <a:spcPts val="4060"/>
                        </a:lnSpc>
                      </a:pPr>
                      <a:r>
                        <a:rPr lang="en-US" sz="2900">
                          <a:solidFill>
                            <a:srgbClr val="000000"/>
                          </a:solidFill>
                          <a:latin typeface="Canva Sans"/>
                          <a:ea typeface="Canva Sans"/>
                          <a:cs typeface="Canva Sans"/>
                          <a:sym typeface="Canva Sans"/>
                        </a:rPr>
                        <a:t>  黃色</a:t>
                      </a:r>
                    </a:p>
                    <a:p>
                      <a:pPr algn="l">
                        <a:lnSpc>
                          <a:spcPts val="4060"/>
                        </a:lnSpc>
                      </a:pPr>
                      <a:r>
                        <a:rPr lang="en-US" sz="290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060"/>
                        </a:lnSpc>
                        <a:defRPr/>
                      </a:pPr>
                      <a:endParaRPr lang="en-US" sz="1100" dirty="0"/>
                    </a:p>
                    <a:p>
                      <a:pPr algn="l">
                        <a:lnSpc>
                          <a:spcPts val="4060"/>
                        </a:lnSpc>
                      </a:pPr>
                      <a:r>
                        <a:rPr lang="en-US" sz="2900" dirty="0">
                          <a:solidFill>
                            <a:srgbClr val="000000"/>
                          </a:solidFill>
                          <a:latin typeface="Canva Sans"/>
                          <a:ea typeface="Canva Sans"/>
                          <a:cs typeface="Canva Sans"/>
                          <a:sym typeface="Canva Sans"/>
                        </a:rPr>
                        <a:t>   </a:t>
                      </a:r>
                    </a:p>
                    <a:p>
                      <a:pPr algn="l">
                        <a:lnSpc>
                          <a:spcPts val="4060"/>
                        </a:lnSpc>
                      </a:pPr>
                      <a:r>
                        <a:rPr lang="en-US" sz="2900" dirty="0">
                          <a:solidFill>
                            <a:srgbClr val="000000"/>
                          </a:solidFill>
                          <a:latin typeface="Canva Sans"/>
                          <a:ea typeface="Canva Sans"/>
                          <a:cs typeface="Canva Sans"/>
                          <a:sym typeface="Canva Sans"/>
                        </a:rPr>
                        <a:t>  </a:t>
                      </a:r>
                      <a:r>
                        <a:rPr lang="en-US" sz="2900" dirty="0" err="1">
                          <a:solidFill>
                            <a:srgbClr val="000000"/>
                          </a:solidFill>
                          <a:latin typeface="Canva Sans"/>
                          <a:ea typeface="Canva Sans"/>
                          <a:cs typeface="Canva Sans"/>
                          <a:sym typeface="Canva Sans"/>
                        </a:rPr>
                        <a:t>黃色</a:t>
                      </a:r>
                      <a:endParaRPr lang="en-US" sz="2900" dirty="0">
                        <a:solidFill>
                          <a:srgbClr val="000000"/>
                        </a:solidFill>
                        <a:latin typeface="Canva Sans"/>
                        <a:ea typeface="Canva Sans"/>
                        <a:cs typeface="Canva Sans"/>
                        <a:sym typeface="Canva Sans"/>
                      </a:endParaRPr>
                    </a:p>
                    <a:p>
                      <a:pPr algn="l">
                        <a:lnSpc>
                          <a:spcPts val="4060"/>
                        </a:lnSpc>
                      </a:pPr>
                      <a:r>
                        <a:rPr lang="en-US" sz="2900" dirty="0">
                          <a:solidFill>
                            <a:srgbClr val="000000"/>
                          </a:solidFill>
                          <a:latin typeface="Canva Sans"/>
                          <a:ea typeface="Canva Sans"/>
                          <a:cs typeface="Canva Sans"/>
                          <a:sym typeface="Canva Sans"/>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TextBox 8"/>
          <p:cNvSpPr txBox="1"/>
          <p:nvPr/>
        </p:nvSpPr>
        <p:spPr>
          <a:xfrm>
            <a:off x="6208939" y="534362"/>
            <a:ext cx="5870121" cy="612140"/>
          </a:xfrm>
          <a:prstGeom prst="rect">
            <a:avLst/>
          </a:prstGeom>
        </p:spPr>
        <p:txBody>
          <a:bodyPr lIns="0" tIns="0" rIns="0" bIns="0" rtlCol="0" anchor="t">
            <a:spAutoFit/>
          </a:bodyPr>
          <a:lstStyle/>
          <a:p>
            <a:pPr algn="ctr">
              <a:lnSpc>
                <a:spcPts val="4599"/>
              </a:lnSpc>
            </a:pPr>
            <a:r>
              <a:rPr lang="en-US" sz="4599">
                <a:solidFill>
                  <a:srgbClr val="FFFFFF"/>
                </a:solidFill>
                <a:latin typeface="Sniglet"/>
                <a:ea typeface="Sniglet"/>
                <a:cs typeface="Sniglet"/>
                <a:sym typeface="Sniglet"/>
              </a:rPr>
              <a:t>研究結果-小白菜</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23F0C"/>
        </a:solidFill>
        <a:effectLst/>
      </p:bgPr>
    </p:bg>
    <p:spTree>
      <p:nvGrpSpPr>
        <p:cNvPr id="1" name=""/>
        <p:cNvGrpSpPr/>
        <p:nvPr/>
      </p:nvGrpSpPr>
      <p:grpSpPr>
        <a:xfrm>
          <a:off x="0" y="0"/>
          <a:ext cx="0" cy="0"/>
          <a:chOff x="0" y="0"/>
          <a:chExt cx="0" cy="0"/>
        </a:xfrm>
      </p:grpSpPr>
      <p:sp>
        <p:nvSpPr>
          <p:cNvPr id="2" name="Freeform 2"/>
          <p:cNvSpPr/>
          <p:nvPr/>
        </p:nvSpPr>
        <p:spPr>
          <a:xfrm flipH="1">
            <a:off x="-1697592" y="7165343"/>
            <a:ext cx="11975124" cy="3861977"/>
          </a:xfrm>
          <a:custGeom>
            <a:avLst/>
            <a:gdLst/>
            <a:ahLst/>
            <a:cxnLst/>
            <a:rect l="l" t="t" r="r" b="b"/>
            <a:pathLst>
              <a:path w="11975124" h="3861977">
                <a:moveTo>
                  <a:pt x="11975124" y="0"/>
                </a:moveTo>
                <a:lnTo>
                  <a:pt x="0" y="0"/>
                </a:lnTo>
                <a:lnTo>
                  <a:pt x="0" y="3861977"/>
                </a:lnTo>
                <a:lnTo>
                  <a:pt x="11975124" y="3861977"/>
                </a:lnTo>
                <a:lnTo>
                  <a:pt x="11975124"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61861">
            <a:off x="1254891" y="1722353"/>
            <a:ext cx="14215830" cy="7659183"/>
            <a:chOff x="0" y="0"/>
            <a:chExt cx="3744087" cy="2017233"/>
          </a:xfrm>
        </p:grpSpPr>
        <p:sp>
          <p:nvSpPr>
            <p:cNvPr id="4" name="Freeform 4"/>
            <p:cNvSpPr/>
            <p:nvPr/>
          </p:nvSpPr>
          <p:spPr>
            <a:xfrm>
              <a:off x="0" y="0"/>
              <a:ext cx="3744087" cy="2017233"/>
            </a:xfrm>
            <a:custGeom>
              <a:avLst/>
              <a:gdLst/>
              <a:ahLst/>
              <a:cxnLst/>
              <a:rect l="l" t="t" r="r" b="b"/>
              <a:pathLst>
                <a:path w="3744087" h="2017233">
                  <a:moveTo>
                    <a:pt x="32676" y="0"/>
                  </a:moveTo>
                  <a:lnTo>
                    <a:pt x="3711411" y="0"/>
                  </a:lnTo>
                  <a:cubicBezTo>
                    <a:pt x="3720077" y="0"/>
                    <a:pt x="3728388" y="3443"/>
                    <a:pt x="3734516" y="9571"/>
                  </a:cubicBezTo>
                  <a:cubicBezTo>
                    <a:pt x="3740644" y="15698"/>
                    <a:pt x="3744087" y="24010"/>
                    <a:pt x="3744087" y="32676"/>
                  </a:cubicBezTo>
                  <a:lnTo>
                    <a:pt x="3744087" y="1984557"/>
                  </a:lnTo>
                  <a:cubicBezTo>
                    <a:pt x="3744087" y="1993223"/>
                    <a:pt x="3740644" y="2001535"/>
                    <a:pt x="3734516" y="2007663"/>
                  </a:cubicBezTo>
                  <a:cubicBezTo>
                    <a:pt x="3728388" y="2013791"/>
                    <a:pt x="3720077" y="2017233"/>
                    <a:pt x="3711411" y="2017233"/>
                  </a:cubicBezTo>
                  <a:lnTo>
                    <a:pt x="32676" y="2017233"/>
                  </a:lnTo>
                  <a:cubicBezTo>
                    <a:pt x="24010" y="2017233"/>
                    <a:pt x="15698" y="2013791"/>
                    <a:pt x="9571" y="2007663"/>
                  </a:cubicBezTo>
                  <a:cubicBezTo>
                    <a:pt x="3443" y="2001535"/>
                    <a:pt x="0" y="1993223"/>
                    <a:pt x="0" y="1984557"/>
                  </a:cubicBezTo>
                  <a:lnTo>
                    <a:pt x="0" y="32676"/>
                  </a:lnTo>
                  <a:cubicBezTo>
                    <a:pt x="0" y="24010"/>
                    <a:pt x="3443" y="15698"/>
                    <a:pt x="9571" y="9571"/>
                  </a:cubicBezTo>
                  <a:cubicBezTo>
                    <a:pt x="15698" y="3443"/>
                    <a:pt x="24010" y="0"/>
                    <a:pt x="32676" y="0"/>
                  </a:cubicBezTo>
                  <a:close/>
                </a:path>
              </a:pathLst>
            </a:custGeom>
            <a:solidFill>
              <a:srgbClr val="FFFFFF"/>
            </a:solidFill>
          </p:spPr>
        </p:sp>
        <p:sp>
          <p:nvSpPr>
            <p:cNvPr id="5" name="TextBox 5"/>
            <p:cNvSpPr txBox="1"/>
            <p:nvPr/>
          </p:nvSpPr>
          <p:spPr>
            <a:xfrm>
              <a:off x="0" y="-38100"/>
              <a:ext cx="3744087" cy="205533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24321">
            <a:off x="3258649" y="769166"/>
            <a:ext cx="4796641" cy="1036667"/>
            <a:chOff x="0" y="0"/>
            <a:chExt cx="1263313" cy="273032"/>
          </a:xfrm>
        </p:grpSpPr>
        <p:sp>
          <p:nvSpPr>
            <p:cNvPr id="7" name="Freeform 7"/>
            <p:cNvSpPr/>
            <p:nvPr/>
          </p:nvSpPr>
          <p:spPr>
            <a:xfrm>
              <a:off x="0" y="0"/>
              <a:ext cx="1263313" cy="273032"/>
            </a:xfrm>
            <a:custGeom>
              <a:avLst/>
              <a:gdLst/>
              <a:ahLst/>
              <a:cxnLst/>
              <a:rect l="l" t="t" r="r" b="b"/>
              <a:pathLst>
                <a:path w="1263313" h="273032">
                  <a:moveTo>
                    <a:pt x="48421" y="0"/>
                  </a:moveTo>
                  <a:lnTo>
                    <a:pt x="1214892" y="0"/>
                  </a:lnTo>
                  <a:cubicBezTo>
                    <a:pt x="1227734" y="0"/>
                    <a:pt x="1240050" y="5101"/>
                    <a:pt x="1249131" y="14182"/>
                  </a:cubicBezTo>
                  <a:cubicBezTo>
                    <a:pt x="1258212" y="23263"/>
                    <a:pt x="1263313" y="35579"/>
                    <a:pt x="1263313" y="48421"/>
                  </a:cubicBezTo>
                  <a:lnTo>
                    <a:pt x="1263313" y="224611"/>
                  </a:lnTo>
                  <a:cubicBezTo>
                    <a:pt x="1263313" y="237453"/>
                    <a:pt x="1258212" y="249769"/>
                    <a:pt x="1249131" y="258849"/>
                  </a:cubicBezTo>
                  <a:cubicBezTo>
                    <a:pt x="1240050" y="267930"/>
                    <a:pt x="1227734" y="273032"/>
                    <a:pt x="1214892" y="273032"/>
                  </a:cubicBezTo>
                  <a:lnTo>
                    <a:pt x="48421" y="273032"/>
                  </a:lnTo>
                  <a:cubicBezTo>
                    <a:pt x="35579" y="273032"/>
                    <a:pt x="23263" y="267930"/>
                    <a:pt x="14182" y="258849"/>
                  </a:cubicBezTo>
                  <a:cubicBezTo>
                    <a:pt x="5101" y="249769"/>
                    <a:pt x="0" y="237453"/>
                    <a:pt x="0" y="224611"/>
                  </a:cubicBezTo>
                  <a:lnTo>
                    <a:pt x="0" y="48421"/>
                  </a:lnTo>
                  <a:cubicBezTo>
                    <a:pt x="0" y="35579"/>
                    <a:pt x="5101" y="23263"/>
                    <a:pt x="14182" y="14182"/>
                  </a:cubicBezTo>
                  <a:cubicBezTo>
                    <a:pt x="23263" y="5101"/>
                    <a:pt x="35579" y="0"/>
                    <a:pt x="48421" y="0"/>
                  </a:cubicBezTo>
                  <a:close/>
                </a:path>
              </a:pathLst>
            </a:custGeom>
            <a:solidFill>
              <a:srgbClr val="004AAD"/>
            </a:solidFill>
          </p:spPr>
        </p:sp>
        <p:sp>
          <p:nvSpPr>
            <p:cNvPr id="8" name="TextBox 8"/>
            <p:cNvSpPr txBox="1"/>
            <p:nvPr/>
          </p:nvSpPr>
          <p:spPr>
            <a:xfrm>
              <a:off x="0" y="-38100"/>
              <a:ext cx="1263313" cy="311132"/>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rot="-61861">
            <a:off x="1826210" y="2351546"/>
            <a:ext cx="13375127" cy="7499997"/>
          </a:xfrm>
          <a:prstGeom prst="rect">
            <a:avLst/>
          </a:prstGeom>
        </p:spPr>
        <p:txBody>
          <a:bodyPr lIns="0" tIns="0" rIns="0" bIns="0" rtlCol="0" anchor="t">
            <a:spAutoFit/>
          </a:bodyPr>
          <a:lstStyle/>
          <a:p>
            <a:pPr algn="l">
              <a:lnSpc>
                <a:spcPts val="2639"/>
              </a:lnSpc>
            </a:pPr>
            <a:r>
              <a:rPr lang="en-US" sz="2639">
                <a:solidFill>
                  <a:srgbClr val="000000"/>
                </a:solidFill>
                <a:latin typeface="Chewy"/>
                <a:ea typeface="Chewy"/>
                <a:cs typeface="Chewy"/>
                <a:sym typeface="Chewy"/>
              </a:rPr>
              <a:t>1、單純用</a:t>
            </a:r>
            <a:r>
              <a:rPr lang="en-US" sz="2639">
                <a:solidFill>
                  <a:srgbClr val="F0762C"/>
                </a:solidFill>
                <a:latin typeface="Chewy"/>
                <a:ea typeface="Chewy"/>
                <a:cs typeface="Chewy"/>
                <a:sym typeface="Chewy"/>
              </a:rPr>
              <a:t>清水清洗</a:t>
            </a:r>
            <a:r>
              <a:rPr lang="en-US" sz="2639">
                <a:solidFill>
                  <a:srgbClr val="000000"/>
                </a:solidFill>
                <a:latin typeface="Chewy"/>
                <a:ea typeface="Chewy"/>
                <a:cs typeface="Chewy"/>
                <a:sym typeface="Chewy"/>
              </a:rPr>
              <a:t>小白菜與青江菜的莖、葉，農藥測試卡呈現</a:t>
            </a:r>
            <a:r>
              <a:rPr lang="en-US" sz="2639">
                <a:solidFill>
                  <a:srgbClr val="FF66C4"/>
                </a:solidFill>
                <a:latin typeface="Chewy"/>
                <a:ea typeface="Chewy"/>
                <a:cs typeface="Chewy"/>
                <a:sym typeface="Chewy"/>
              </a:rPr>
              <a:t>透明</a:t>
            </a:r>
            <a:r>
              <a:rPr lang="en-US" sz="2639">
                <a:solidFill>
                  <a:srgbClr val="000000"/>
                </a:solidFill>
                <a:latin typeface="Chewy"/>
                <a:ea typeface="Chewy"/>
                <a:cs typeface="Chewy"/>
                <a:sym typeface="Chewy"/>
              </a:rPr>
              <a:t>，代表農藥殘留在蔬菜上。</a:t>
            </a:r>
          </a:p>
          <a:p>
            <a:pPr algn="l">
              <a:lnSpc>
                <a:spcPts val="2639"/>
              </a:lnSpc>
            </a:pPr>
            <a:endParaRPr lang="en-US" sz="2639">
              <a:solidFill>
                <a:srgbClr val="000000"/>
              </a:solidFill>
              <a:latin typeface="Chewy"/>
              <a:ea typeface="Chewy"/>
              <a:cs typeface="Chewy"/>
              <a:sym typeface="Chewy"/>
            </a:endParaRPr>
          </a:p>
          <a:p>
            <a:pPr algn="l">
              <a:lnSpc>
                <a:spcPts val="2639"/>
              </a:lnSpc>
            </a:pPr>
            <a:r>
              <a:rPr lang="en-US" sz="2639">
                <a:solidFill>
                  <a:srgbClr val="000000"/>
                </a:solidFill>
                <a:latin typeface="Chewy"/>
                <a:ea typeface="Chewy"/>
                <a:cs typeface="Chewy"/>
                <a:sym typeface="Chewy"/>
              </a:rPr>
              <a:t>2、用</a:t>
            </a:r>
            <a:r>
              <a:rPr lang="en-US" sz="2639">
                <a:solidFill>
                  <a:srgbClr val="F0762C"/>
                </a:solidFill>
                <a:latin typeface="Chewy"/>
                <a:ea typeface="Chewy"/>
                <a:cs typeface="Chewy"/>
                <a:sym typeface="Chewy"/>
              </a:rPr>
              <a:t>流動的水和手搓洗</a:t>
            </a:r>
            <a:r>
              <a:rPr lang="en-US" sz="2639">
                <a:solidFill>
                  <a:srgbClr val="000000"/>
                </a:solidFill>
                <a:latin typeface="Chewy"/>
                <a:ea typeface="Chewy"/>
                <a:cs typeface="Chewy"/>
                <a:sym typeface="Chewy"/>
              </a:rPr>
              <a:t>小白菜與青江菜的莖、葉，農藥測試卡呈現</a:t>
            </a:r>
            <a:r>
              <a:rPr lang="en-US" sz="2639">
                <a:solidFill>
                  <a:srgbClr val="FFC40C"/>
                </a:solidFill>
                <a:latin typeface="Chewy"/>
                <a:ea typeface="Chewy"/>
                <a:cs typeface="Chewy"/>
                <a:sym typeface="Chewy"/>
              </a:rPr>
              <a:t>黃色</a:t>
            </a:r>
            <a:r>
              <a:rPr lang="en-US" sz="2639">
                <a:solidFill>
                  <a:srgbClr val="000000"/>
                </a:solidFill>
                <a:latin typeface="Chewy"/>
                <a:ea typeface="Chewy"/>
                <a:cs typeface="Chewy"/>
                <a:sym typeface="Chewy"/>
              </a:rPr>
              <a:t>，代表農藥較無殘留在蔬菜上面。</a:t>
            </a:r>
          </a:p>
          <a:p>
            <a:pPr algn="l">
              <a:lnSpc>
                <a:spcPts val="2639"/>
              </a:lnSpc>
            </a:pPr>
            <a:endParaRPr lang="en-US" sz="2639">
              <a:solidFill>
                <a:srgbClr val="000000"/>
              </a:solidFill>
              <a:latin typeface="Chewy"/>
              <a:ea typeface="Chewy"/>
              <a:cs typeface="Chewy"/>
              <a:sym typeface="Chewy"/>
            </a:endParaRPr>
          </a:p>
          <a:p>
            <a:pPr algn="l">
              <a:lnSpc>
                <a:spcPts val="2639"/>
              </a:lnSpc>
            </a:pPr>
            <a:r>
              <a:rPr lang="en-US" sz="2639">
                <a:solidFill>
                  <a:srgbClr val="000000"/>
                </a:solidFill>
                <a:latin typeface="Chewy"/>
                <a:ea typeface="Chewy"/>
                <a:cs typeface="Chewy"/>
                <a:sym typeface="Chewy"/>
              </a:rPr>
              <a:t>3、用</a:t>
            </a:r>
            <a:r>
              <a:rPr lang="en-US" sz="2639">
                <a:solidFill>
                  <a:srgbClr val="F0762C"/>
                </a:solidFill>
                <a:latin typeface="Chewy"/>
                <a:ea typeface="Chewy"/>
                <a:cs typeface="Chewy"/>
                <a:sym typeface="Chewy"/>
              </a:rPr>
              <a:t>小蘇打粉</a:t>
            </a:r>
            <a:r>
              <a:rPr lang="en-US" sz="2639">
                <a:solidFill>
                  <a:srgbClr val="000000"/>
                </a:solidFill>
                <a:latin typeface="Chewy"/>
                <a:ea typeface="Chewy"/>
                <a:cs typeface="Chewy"/>
                <a:sym typeface="Chewy"/>
              </a:rPr>
              <a:t>清洗浸泡小白菜與青江菜的莖、葉，農藥測試卡呈現</a:t>
            </a:r>
            <a:r>
              <a:rPr lang="en-US" sz="2639">
                <a:solidFill>
                  <a:srgbClr val="FFC40C"/>
                </a:solidFill>
                <a:latin typeface="Chewy"/>
                <a:ea typeface="Chewy"/>
                <a:cs typeface="Chewy"/>
                <a:sym typeface="Chewy"/>
              </a:rPr>
              <a:t>黃色</a:t>
            </a:r>
            <a:r>
              <a:rPr lang="en-US" sz="2639">
                <a:solidFill>
                  <a:srgbClr val="000000"/>
                </a:solidFill>
                <a:latin typeface="Chewy"/>
                <a:ea typeface="Chewy"/>
                <a:cs typeface="Chewy"/>
                <a:sym typeface="Chewy"/>
              </a:rPr>
              <a:t>，代表農藥較無殘留在蔬菜上面。</a:t>
            </a:r>
          </a:p>
          <a:p>
            <a:pPr algn="l">
              <a:lnSpc>
                <a:spcPts val="2639"/>
              </a:lnSpc>
            </a:pPr>
            <a:endParaRPr lang="en-US" sz="2639">
              <a:solidFill>
                <a:srgbClr val="000000"/>
              </a:solidFill>
              <a:latin typeface="Chewy"/>
              <a:ea typeface="Chewy"/>
              <a:cs typeface="Chewy"/>
              <a:sym typeface="Chewy"/>
            </a:endParaRPr>
          </a:p>
          <a:p>
            <a:pPr algn="l">
              <a:lnSpc>
                <a:spcPts val="2639"/>
              </a:lnSpc>
            </a:pPr>
            <a:r>
              <a:rPr lang="en-US" sz="2639">
                <a:solidFill>
                  <a:srgbClr val="000000"/>
                </a:solidFill>
                <a:latin typeface="Chewy"/>
                <a:ea typeface="Chewy"/>
                <a:cs typeface="Chewy"/>
                <a:sym typeface="Chewy"/>
              </a:rPr>
              <a:t>4、由上述三種清洗蔬菜的方式可以得知，用</a:t>
            </a:r>
            <a:r>
              <a:rPr lang="en-US" sz="2639">
                <a:solidFill>
                  <a:srgbClr val="F0762C"/>
                </a:solidFill>
                <a:latin typeface="Chewy"/>
                <a:ea typeface="Chewy"/>
                <a:cs typeface="Chewy"/>
                <a:sym typeface="Chewy"/>
              </a:rPr>
              <a:t>流動的水和手搓洗蔬菜、和小蘇打粉清洗浸泡蔬菜</a:t>
            </a:r>
            <a:r>
              <a:rPr lang="en-US" sz="2639">
                <a:solidFill>
                  <a:srgbClr val="000000"/>
                </a:solidFill>
                <a:latin typeface="Chewy"/>
                <a:ea typeface="Chewy"/>
                <a:cs typeface="Chewy"/>
                <a:sym typeface="Chewy"/>
              </a:rPr>
              <a:t>較不會有農藥殘留於蔬菜上面，是目前清洗蔬菜較為乾淨的方式。</a:t>
            </a:r>
          </a:p>
          <a:p>
            <a:pPr algn="l">
              <a:lnSpc>
                <a:spcPts val="2639"/>
              </a:lnSpc>
            </a:pPr>
            <a:endParaRPr lang="en-US" sz="2639">
              <a:solidFill>
                <a:srgbClr val="000000"/>
              </a:solidFill>
              <a:latin typeface="Chewy"/>
              <a:ea typeface="Chewy"/>
              <a:cs typeface="Chewy"/>
              <a:sym typeface="Chewy"/>
            </a:endParaRPr>
          </a:p>
          <a:p>
            <a:pPr algn="l">
              <a:lnSpc>
                <a:spcPts val="3001"/>
              </a:lnSpc>
            </a:pPr>
            <a:r>
              <a:rPr lang="en-US" sz="3001">
                <a:solidFill>
                  <a:srgbClr val="000000"/>
                </a:solidFill>
                <a:latin typeface="Chewy"/>
                <a:ea typeface="Chewy"/>
                <a:cs typeface="Chewy"/>
                <a:sym typeface="Chewy"/>
              </a:rPr>
              <a:t>     </a:t>
            </a:r>
            <a:r>
              <a:rPr lang="en-US" sz="3001">
                <a:solidFill>
                  <a:srgbClr val="FF3131"/>
                </a:solidFill>
                <a:latin typeface="Chewy"/>
                <a:ea typeface="Chewy"/>
                <a:cs typeface="Chewy"/>
                <a:sym typeface="Chewy"/>
              </a:rPr>
              <a:t>But</a:t>
            </a:r>
            <a:r>
              <a:rPr lang="en-US" sz="3001">
                <a:solidFill>
                  <a:srgbClr val="000000"/>
                </a:solidFill>
                <a:latin typeface="Chewy"/>
                <a:ea typeface="Chewy"/>
                <a:cs typeface="Chewy"/>
                <a:sym typeface="Chewy"/>
              </a:rPr>
              <a:t>，我發現一個問題</a:t>
            </a:r>
            <a:r>
              <a:rPr lang="en-US" sz="3001">
                <a:solidFill>
                  <a:srgbClr val="FF3131"/>
                </a:solidFill>
                <a:latin typeface="Chewy"/>
                <a:ea typeface="Chewy"/>
                <a:cs typeface="Chewy"/>
                <a:sym typeface="Chewy"/>
              </a:rPr>
              <a:t>????</a:t>
            </a:r>
          </a:p>
          <a:p>
            <a:pPr marL="569793" lvl="1" indent="-284897" algn="l">
              <a:lnSpc>
                <a:spcPts val="2639"/>
              </a:lnSpc>
              <a:buFont typeface="Arial"/>
              <a:buChar char="•"/>
            </a:pPr>
            <a:r>
              <a:rPr lang="en-US" sz="2639">
                <a:solidFill>
                  <a:srgbClr val="000000"/>
                </a:solidFill>
                <a:latin typeface="Chewy"/>
                <a:ea typeface="Chewy"/>
                <a:cs typeface="Chewy"/>
                <a:sym typeface="Chewy"/>
              </a:rPr>
              <a:t>從參考文獻得知，用流動的水清洗蔬菜較無農藥殘留，實驗結果也證實用流動的水和手搓洗蔬菜可以有效降低農藥殘留。證實媽媽清洗蔬菜的方式是正確的。</a:t>
            </a:r>
          </a:p>
          <a:p>
            <a:pPr algn="l">
              <a:lnSpc>
                <a:spcPts val="2639"/>
              </a:lnSpc>
            </a:pPr>
            <a:endParaRPr lang="en-US" sz="2639">
              <a:solidFill>
                <a:srgbClr val="000000"/>
              </a:solidFill>
              <a:latin typeface="Chewy"/>
              <a:ea typeface="Chewy"/>
              <a:cs typeface="Chewy"/>
              <a:sym typeface="Chewy"/>
            </a:endParaRPr>
          </a:p>
          <a:p>
            <a:pPr marL="569793" lvl="1" indent="-284897" algn="l">
              <a:lnSpc>
                <a:spcPts val="2639"/>
              </a:lnSpc>
              <a:buFont typeface="Arial"/>
              <a:buChar char="•"/>
            </a:pPr>
            <a:r>
              <a:rPr lang="en-US" sz="2639">
                <a:solidFill>
                  <a:srgbClr val="000000"/>
                </a:solidFill>
                <a:latin typeface="Chewy"/>
                <a:ea typeface="Chewy"/>
                <a:cs typeface="Chewy"/>
                <a:sym typeface="Chewy"/>
              </a:rPr>
              <a:t>從行政院農委會實驗證實，用小蘇打粉清洗蔬菜是無法有效去除農藥，這跟我的實驗結果有很大的不同。而我的實驗結果與阿媽的想法是一樣的。</a:t>
            </a:r>
          </a:p>
          <a:p>
            <a:pPr algn="l">
              <a:lnSpc>
                <a:spcPts val="1739"/>
              </a:lnSpc>
            </a:pPr>
            <a:endParaRPr lang="en-US" sz="2639">
              <a:solidFill>
                <a:srgbClr val="000000"/>
              </a:solidFill>
              <a:latin typeface="Chewy"/>
              <a:ea typeface="Chewy"/>
              <a:cs typeface="Chewy"/>
              <a:sym typeface="Chewy"/>
            </a:endParaRPr>
          </a:p>
          <a:p>
            <a:pPr algn="l">
              <a:lnSpc>
                <a:spcPts val="1739"/>
              </a:lnSpc>
            </a:pPr>
            <a:endParaRPr lang="en-US" sz="2639">
              <a:solidFill>
                <a:srgbClr val="000000"/>
              </a:solidFill>
              <a:latin typeface="Chewy"/>
              <a:ea typeface="Chewy"/>
              <a:cs typeface="Chewy"/>
              <a:sym typeface="Chewy"/>
            </a:endParaRPr>
          </a:p>
          <a:p>
            <a:pPr algn="l">
              <a:lnSpc>
                <a:spcPts val="1739"/>
              </a:lnSpc>
            </a:pPr>
            <a:endParaRPr lang="en-US" sz="2639">
              <a:solidFill>
                <a:srgbClr val="000000"/>
              </a:solidFill>
              <a:latin typeface="Chewy"/>
              <a:ea typeface="Chewy"/>
              <a:cs typeface="Chewy"/>
              <a:sym typeface="Chewy"/>
            </a:endParaRPr>
          </a:p>
          <a:p>
            <a:pPr algn="l">
              <a:lnSpc>
                <a:spcPts val="1739"/>
              </a:lnSpc>
            </a:pPr>
            <a:endParaRPr lang="en-US" sz="2639">
              <a:solidFill>
                <a:srgbClr val="000000"/>
              </a:solidFill>
              <a:latin typeface="Chewy"/>
              <a:ea typeface="Chewy"/>
              <a:cs typeface="Chewy"/>
              <a:sym typeface="Chewy"/>
            </a:endParaRPr>
          </a:p>
          <a:p>
            <a:pPr algn="l">
              <a:lnSpc>
                <a:spcPts val="1739"/>
              </a:lnSpc>
            </a:pPr>
            <a:endParaRPr lang="en-US" sz="2639">
              <a:solidFill>
                <a:srgbClr val="000000"/>
              </a:solidFill>
              <a:latin typeface="Chewy"/>
              <a:ea typeface="Chewy"/>
              <a:cs typeface="Chewy"/>
              <a:sym typeface="Chewy"/>
            </a:endParaRPr>
          </a:p>
          <a:p>
            <a:pPr algn="ctr">
              <a:lnSpc>
                <a:spcPts val="1411"/>
              </a:lnSpc>
            </a:pPr>
            <a:endParaRPr lang="en-US" sz="2639">
              <a:solidFill>
                <a:srgbClr val="000000"/>
              </a:solidFill>
              <a:latin typeface="Chewy"/>
              <a:ea typeface="Chewy"/>
              <a:cs typeface="Chewy"/>
              <a:sym typeface="Chewy"/>
            </a:endParaRPr>
          </a:p>
          <a:p>
            <a:pPr algn="ctr">
              <a:lnSpc>
                <a:spcPts val="1411"/>
              </a:lnSpc>
            </a:pPr>
            <a:endParaRPr lang="en-US" sz="2639">
              <a:solidFill>
                <a:srgbClr val="000000"/>
              </a:solidFill>
              <a:latin typeface="Chewy"/>
              <a:ea typeface="Chewy"/>
              <a:cs typeface="Chewy"/>
              <a:sym typeface="Chewy"/>
            </a:endParaRPr>
          </a:p>
        </p:txBody>
      </p:sp>
      <p:sp>
        <p:nvSpPr>
          <p:cNvPr id="10" name="Freeform 10"/>
          <p:cNvSpPr/>
          <p:nvPr/>
        </p:nvSpPr>
        <p:spPr>
          <a:xfrm>
            <a:off x="14608751" y="133787"/>
            <a:ext cx="3475621" cy="3375696"/>
          </a:xfrm>
          <a:custGeom>
            <a:avLst/>
            <a:gdLst/>
            <a:ahLst/>
            <a:cxnLst/>
            <a:rect l="l" t="t" r="r" b="b"/>
            <a:pathLst>
              <a:path w="3475621" h="3375696">
                <a:moveTo>
                  <a:pt x="0" y="0"/>
                </a:moveTo>
                <a:lnTo>
                  <a:pt x="3475620" y="0"/>
                </a:lnTo>
                <a:lnTo>
                  <a:pt x="3475620" y="3375696"/>
                </a:lnTo>
                <a:lnTo>
                  <a:pt x="0" y="3375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8545253">
            <a:off x="463263" y="6174525"/>
            <a:ext cx="1447740" cy="1787334"/>
          </a:xfrm>
          <a:custGeom>
            <a:avLst/>
            <a:gdLst/>
            <a:ahLst/>
            <a:cxnLst/>
            <a:rect l="l" t="t" r="r" b="b"/>
            <a:pathLst>
              <a:path w="1447740" h="1787334">
                <a:moveTo>
                  <a:pt x="0" y="0"/>
                </a:moveTo>
                <a:lnTo>
                  <a:pt x="1447740" y="0"/>
                </a:lnTo>
                <a:lnTo>
                  <a:pt x="1447740" y="1787333"/>
                </a:lnTo>
                <a:lnTo>
                  <a:pt x="0" y="17873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110479" y="1165854"/>
            <a:ext cx="3504493" cy="2343630"/>
          </a:xfrm>
          <a:custGeom>
            <a:avLst/>
            <a:gdLst/>
            <a:ahLst/>
            <a:cxnLst/>
            <a:rect l="l" t="t" r="r" b="b"/>
            <a:pathLst>
              <a:path w="3504493" h="2343630">
                <a:moveTo>
                  <a:pt x="0" y="0"/>
                </a:moveTo>
                <a:lnTo>
                  <a:pt x="3504492" y="0"/>
                </a:lnTo>
                <a:lnTo>
                  <a:pt x="3504492" y="2343629"/>
                </a:lnTo>
                <a:lnTo>
                  <a:pt x="0" y="23436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TextBox 13"/>
          <p:cNvSpPr txBox="1"/>
          <p:nvPr/>
        </p:nvSpPr>
        <p:spPr>
          <a:xfrm rot="-224321">
            <a:off x="3635356" y="1069921"/>
            <a:ext cx="4048819" cy="520700"/>
          </a:xfrm>
          <a:prstGeom prst="rect">
            <a:avLst/>
          </a:prstGeom>
        </p:spPr>
        <p:txBody>
          <a:bodyPr lIns="0" tIns="0" rIns="0" bIns="0" rtlCol="0" anchor="t">
            <a:spAutoFit/>
          </a:bodyPr>
          <a:lstStyle/>
          <a:p>
            <a:pPr algn="ctr">
              <a:lnSpc>
                <a:spcPts val="3999"/>
              </a:lnSpc>
            </a:pPr>
            <a:r>
              <a:rPr lang="en-US" sz="3999">
                <a:solidFill>
                  <a:srgbClr val="FFFFFF"/>
                </a:solidFill>
                <a:latin typeface="Sniglet"/>
                <a:ea typeface="Sniglet"/>
                <a:cs typeface="Sniglet"/>
                <a:sym typeface="Sniglet"/>
              </a:rPr>
              <a:t>研究結論</a:t>
            </a:r>
          </a:p>
        </p:txBody>
      </p:sp>
      <p:sp>
        <p:nvSpPr>
          <p:cNvPr id="14" name="Freeform 14"/>
          <p:cNvSpPr/>
          <p:nvPr/>
        </p:nvSpPr>
        <p:spPr>
          <a:xfrm>
            <a:off x="16055912" y="4587408"/>
            <a:ext cx="3709582" cy="2480783"/>
          </a:xfrm>
          <a:custGeom>
            <a:avLst/>
            <a:gdLst/>
            <a:ahLst/>
            <a:cxnLst/>
            <a:rect l="l" t="t" r="r" b="b"/>
            <a:pathLst>
              <a:path w="3709582" h="2480783">
                <a:moveTo>
                  <a:pt x="0" y="0"/>
                </a:moveTo>
                <a:lnTo>
                  <a:pt x="3709582" y="0"/>
                </a:lnTo>
                <a:lnTo>
                  <a:pt x="3709582" y="2480784"/>
                </a:lnTo>
                <a:lnTo>
                  <a:pt x="0" y="2480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23F0C"/>
        </a:solidFill>
        <a:effectLst/>
      </p:bgPr>
    </p:bg>
    <p:spTree>
      <p:nvGrpSpPr>
        <p:cNvPr id="1" name=""/>
        <p:cNvGrpSpPr/>
        <p:nvPr/>
      </p:nvGrpSpPr>
      <p:grpSpPr>
        <a:xfrm>
          <a:off x="0" y="0"/>
          <a:ext cx="0" cy="0"/>
          <a:chOff x="0" y="0"/>
          <a:chExt cx="0" cy="0"/>
        </a:xfrm>
      </p:grpSpPr>
      <p:sp>
        <p:nvSpPr>
          <p:cNvPr id="2" name="Freeform 2"/>
          <p:cNvSpPr/>
          <p:nvPr/>
        </p:nvSpPr>
        <p:spPr>
          <a:xfrm>
            <a:off x="9567600" y="8096241"/>
            <a:ext cx="9088618" cy="2931079"/>
          </a:xfrm>
          <a:custGeom>
            <a:avLst/>
            <a:gdLst/>
            <a:ahLst/>
            <a:cxnLst/>
            <a:rect l="l" t="t" r="r" b="b"/>
            <a:pathLst>
              <a:path w="9088618" h="2931079">
                <a:moveTo>
                  <a:pt x="0" y="0"/>
                </a:moveTo>
                <a:lnTo>
                  <a:pt x="9088618" y="0"/>
                </a:lnTo>
                <a:lnTo>
                  <a:pt x="9088618" y="2931079"/>
                </a:lnTo>
                <a:lnTo>
                  <a:pt x="0" y="29310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697592" y="7165343"/>
            <a:ext cx="11975124" cy="3861977"/>
          </a:xfrm>
          <a:custGeom>
            <a:avLst/>
            <a:gdLst/>
            <a:ahLst/>
            <a:cxnLst/>
            <a:rect l="l" t="t" r="r" b="b"/>
            <a:pathLst>
              <a:path w="11975124" h="3861977">
                <a:moveTo>
                  <a:pt x="11975124" y="0"/>
                </a:moveTo>
                <a:lnTo>
                  <a:pt x="0" y="0"/>
                </a:lnTo>
                <a:lnTo>
                  <a:pt x="0" y="3861977"/>
                </a:lnTo>
                <a:lnTo>
                  <a:pt x="11975124" y="3861977"/>
                </a:lnTo>
                <a:lnTo>
                  <a:pt x="11975124"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rot="-61861">
            <a:off x="1528837" y="1089584"/>
            <a:ext cx="14648823" cy="9066357"/>
            <a:chOff x="0" y="0"/>
            <a:chExt cx="3858126" cy="2387847"/>
          </a:xfrm>
        </p:grpSpPr>
        <p:sp>
          <p:nvSpPr>
            <p:cNvPr id="5" name="Freeform 5"/>
            <p:cNvSpPr/>
            <p:nvPr/>
          </p:nvSpPr>
          <p:spPr>
            <a:xfrm>
              <a:off x="0" y="0"/>
              <a:ext cx="3858126" cy="2387847"/>
            </a:xfrm>
            <a:custGeom>
              <a:avLst/>
              <a:gdLst/>
              <a:ahLst/>
              <a:cxnLst/>
              <a:rect l="l" t="t" r="r" b="b"/>
              <a:pathLst>
                <a:path w="3858126" h="2387847">
                  <a:moveTo>
                    <a:pt x="31710" y="0"/>
                  </a:moveTo>
                  <a:lnTo>
                    <a:pt x="3826416" y="0"/>
                  </a:lnTo>
                  <a:cubicBezTo>
                    <a:pt x="3834826" y="0"/>
                    <a:pt x="3842892" y="3341"/>
                    <a:pt x="3848838" y="9288"/>
                  </a:cubicBezTo>
                  <a:cubicBezTo>
                    <a:pt x="3854785" y="15234"/>
                    <a:pt x="3858126" y="23300"/>
                    <a:pt x="3858126" y="31710"/>
                  </a:cubicBezTo>
                  <a:lnTo>
                    <a:pt x="3858126" y="2356137"/>
                  </a:lnTo>
                  <a:cubicBezTo>
                    <a:pt x="3858126" y="2364547"/>
                    <a:pt x="3854785" y="2372613"/>
                    <a:pt x="3848838" y="2378559"/>
                  </a:cubicBezTo>
                  <a:cubicBezTo>
                    <a:pt x="3842892" y="2384506"/>
                    <a:pt x="3834826" y="2387847"/>
                    <a:pt x="3826416" y="2387847"/>
                  </a:cubicBezTo>
                  <a:lnTo>
                    <a:pt x="31710" y="2387847"/>
                  </a:lnTo>
                  <a:cubicBezTo>
                    <a:pt x="14197" y="2387847"/>
                    <a:pt x="0" y="2373650"/>
                    <a:pt x="0" y="2356137"/>
                  </a:cubicBezTo>
                  <a:lnTo>
                    <a:pt x="0" y="31710"/>
                  </a:lnTo>
                  <a:cubicBezTo>
                    <a:pt x="0" y="23300"/>
                    <a:pt x="3341" y="15234"/>
                    <a:pt x="9288" y="9288"/>
                  </a:cubicBezTo>
                  <a:cubicBezTo>
                    <a:pt x="15234" y="3341"/>
                    <a:pt x="23300" y="0"/>
                    <a:pt x="31710" y="0"/>
                  </a:cubicBezTo>
                  <a:close/>
                </a:path>
              </a:pathLst>
            </a:custGeom>
            <a:solidFill>
              <a:srgbClr val="FFFFFF"/>
            </a:solidFill>
          </p:spPr>
        </p:sp>
        <p:sp>
          <p:nvSpPr>
            <p:cNvPr id="6" name="TextBox 6"/>
            <p:cNvSpPr txBox="1"/>
            <p:nvPr/>
          </p:nvSpPr>
          <p:spPr>
            <a:xfrm>
              <a:off x="0" y="-38100"/>
              <a:ext cx="3858126" cy="242594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224321">
            <a:off x="1619463" y="332623"/>
            <a:ext cx="3988839" cy="982425"/>
            <a:chOff x="0" y="0"/>
            <a:chExt cx="1050558" cy="258746"/>
          </a:xfrm>
        </p:grpSpPr>
        <p:sp>
          <p:nvSpPr>
            <p:cNvPr id="8" name="Freeform 8"/>
            <p:cNvSpPr/>
            <p:nvPr/>
          </p:nvSpPr>
          <p:spPr>
            <a:xfrm>
              <a:off x="0" y="0"/>
              <a:ext cx="1050558" cy="258746"/>
            </a:xfrm>
            <a:custGeom>
              <a:avLst/>
              <a:gdLst/>
              <a:ahLst/>
              <a:cxnLst/>
              <a:rect l="l" t="t" r="r" b="b"/>
              <a:pathLst>
                <a:path w="1050558" h="258746">
                  <a:moveTo>
                    <a:pt x="58227" y="0"/>
                  </a:moveTo>
                  <a:lnTo>
                    <a:pt x="992332" y="0"/>
                  </a:lnTo>
                  <a:cubicBezTo>
                    <a:pt x="1024489" y="0"/>
                    <a:pt x="1050558" y="26069"/>
                    <a:pt x="1050558" y="58227"/>
                  </a:cubicBezTo>
                  <a:lnTo>
                    <a:pt x="1050558" y="200519"/>
                  </a:lnTo>
                  <a:cubicBezTo>
                    <a:pt x="1050558" y="232677"/>
                    <a:pt x="1024489" y="258746"/>
                    <a:pt x="992332" y="258746"/>
                  </a:cubicBezTo>
                  <a:lnTo>
                    <a:pt x="58227" y="258746"/>
                  </a:lnTo>
                  <a:cubicBezTo>
                    <a:pt x="26069" y="258746"/>
                    <a:pt x="0" y="232677"/>
                    <a:pt x="0" y="200519"/>
                  </a:cubicBezTo>
                  <a:lnTo>
                    <a:pt x="0" y="58227"/>
                  </a:lnTo>
                  <a:cubicBezTo>
                    <a:pt x="0" y="26069"/>
                    <a:pt x="26069" y="0"/>
                    <a:pt x="58227" y="0"/>
                  </a:cubicBezTo>
                  <a:close/>
                </a:path>
              </a:pathLst>
            </a:custGeom>
            <a:solidFill>
              <a:srgbClr val="7ED957"/>
            </a:solidFill>
          </p:spPr>
        </p:sp>
        <p:sp>
          <p:nvSpPr>
            <p:cNvPr id="9" name="TextBox 9"/>
            <p:cNvSpPr txBox="1"/>
            <p:nvPr/>
          </p:nvSpPr>
          <p:spPr>
            <a:xfrm>
              <a:off x="0" y="-38100"/>
              <a:ext cx="1050558" cy="296846"/>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rot="-61861">
            <a:off x="2049453" y="1299295"/>
            <a:ext cx="13738191" cy="8780737"/>
          </a:xfrm>
          <a:prstGeom prst="rect">
            <a:avLst/>
          </a:prstGeom>
        </p:spPr>
        <p:txBody>
          <a:bodyPr lIns="0" tIns="0" rIns="0" bIns="0" rtlCol="0" anchor="t">
            <a:spAutoFit/>
          </a:bodyPr>
          <a:lstStyle/>
          <a:p>
            <a:pPr marL="625490" lvl="1" indent="-312745" algn="l">
              <a:lnSpc>
                <a:spcPts val="2897"/>
              </a:lnSpc>
              <a:buFont typeface="Arial"/>
              <a:buChar char="•"/>
            </a:pPr>
            <a:r>
              <a:rPr lang="en-US" sz="2897" dirty="0" err="1">
                <a:solidFill>
                  <a:srgbClr val="000000"/>
                </a:solidFill>
                <a:latin typeface="Chewy"/>
                <a:ea typeface="Chewy"/>
                <a:cs typeface="Chewy"/>
                <a:sym typeface="Chewy"/>
              </a:rPr>
              <a:t>透過清洗蔬菜讓我了解到原來蔬菜上面還是有許多肉眼看不見的農藥，雖然只是沖洗掉泥土，但是農藥依然殘留在上面</a:t>
            </a:r>
            <a:r>
              <a:rPr lang="en-US" sz="2897" dirty="0">
                <a:solidFill>
                  <a:srgbClr val="000000"/>
                </a:solidFill>
                <a:latin typeface="Chewy"/>
                <a:ea typeface="Chewy"/>
                <a:cs typeface="Chewy"/>
                <a:sym typeface="Chewy"/>
              </a:rPr>
              <a:t>。</a:t>
            </a:r>
          </a:p>
          <a:p>
            <a:pPr algn="l">
              <a:lnSpc>
                <a:spcPts val="2897"/>
              </a:lnSpc>
            </a:pPr>
            <a:endParaRPr lang="en-US" sz="2897" dirty="0">
              <a:solidFill>
                <a:srgbClr val="000000"/>
              </a:solidFill>
              <a:latin typeface="Chewy"/>
              <a:ea typeface="Chewy"/>
              <a:cs typeface="Chewy"/>
              <a:sym typeface="Chewy"/>
            </a:endParaRPr>
          </a:p>
          <a:p>
            <a:pPr marL="625490" lvl="1" indent="-312745" algn="l">
              <a:lnSpc>
                <a:spcPts val="2897"/>
              </a:lnSpc>
              <a:buFont typeface="Arial"/>
              <a:buChar char="•"/>
            </a:pPr>
            <a:r>
              <a:rPr lang="en-US" sz="2897" dirty="0" err="1">
                <a:solidFill>
                  <a:srgbClr val="000000"/>
                </a:solidFill>
                <a:latin typeface="Chewy"/>
                <a:ea typeface="Chewy"/>
                <a:cs typeface="Chewy"/>
                <a:sym typeface="Chewy"/>
              </a:rPr>
              <a:t>蔬菜沒有清洗乾淨是一件很可怕的事情，因為農藥都被吃到肚子裡，會對身體健康造成危害</a:t>
            </a:r>
            <a:r>
              <a:rPr lang="en-US" sz="2897" dirty="0">
                <a:solidFill>
                  <a:srgbClr val="000000"/>
                </a:solidFill>
                <a:latin typeface="Chewy"/>
                <a:ea typeface="Chewy"/>
                <a:cs typeface="Chewy"/>
                <a:sym typeface="Chewy"/>
              </a:rPr>
              <a:t>。</a:t>
            </a:r>
          </a:p>
          <a:p>
            <a:pPr algn="l">
              <a:lnSpc>
                <a:spcPts val="2897"/>
              </a:lnSpc>
            </a:pPr>
            <a:endParaRPr lang="en-US" sz="2897" dirty="0">
              <a:solidFill>
                <a:srgbClr val="000000"/>
              </a:solidFill>
              <a:latin typeface="Chewy"/>
              <a:ea typeface="Chewy"/>
              <a:cs typeface="Chewy"/>
              <a:sym typeface="Chewy"/>
            </a:endParaRPr>
          </a:p>
          <a:p>
            <a:pPr marL="625490" lvl="1" indent="-312745" algn="l">
              <a:lnSpc>
                <a:spcPts val="2897"/>
              </a:lnSpc>
              <a:buFont typeface="Arial"/>
              <a:buChar char="•"/>
            </a:pPr>
            <a:r>
              <a:rPr lang="en-US" sz="2897" dirty="0">
                <a:solidFill>
                  <a:srgbClr val="000000"/>
                </a:solidFill>
                <a:latin typeface="Chewy"/>
                <a:ea typeface="Chewy"/>
                <a:cs typeface="Chewy"/>
                <a:sym typeface="Chewy"/>
              </a:rPr>
              <a:t>清洗蔬菜一定要用流動的水和手去搓洗蔬菜，才能將蔬菜上的農藥清洗乾淨。尤其是從實驗得知，蔬菜的莖是有農藥殘留，一定要用水搓洗乾淨，才不會把農藥吃下肚。</a:t>
            </a:r>
          </a:p>
          <a:p>
            <a:pPr algn="l">
              <a:lnSpc>
                <a:spcPts val="2897"/>
              </a:lnSpc>
            </a:pPr>
            <a:endParaRPr lang="en-US" sz="2897" dirty="0">
              <a:solidFill>
                <a:srgbClr val="000000"/>
              </a:solidFill>
              <a:latin typeface="Chewy"/>
              <a:ea typeface="Chewy"/>
              <a:cs typeface="Chewy"/>
              <a:sym typeface="Chewy"/>
            </a:endParaRPr>
          </a:p>
          <a:p>
            <a:pPr marL="625490" lvl="1" indent="-312745" algn="l">
              <a:lnSpc>
                <a:spcPts val="2897"/>
              </a:lnSpc>
              <a:buFont typeface="Arial"/>
              <a:buChar char="•"/>
            </a:pPr>
            <a:r>
              <a:rPr lang="en-US" sz="2897" dirty="0">
                <a:solidFill>
                  <a:srgbClr val="000000"/>
                </a:solidFill>
                <a:latin typeface="Chewy"/>
                <a:ea typeface="Chewy"/>
                <a:cs typeface="Chewy"/>
                <a:sym typeface="Chewy"/>
              </a:rPr>
              <a:t>利用小蘇打粉浸泡清洗蔬菜雖然也能將蔬菜清洗乾淨，但畢竟需要花錢購買且需要花時間浸泡才能將農藥清洗乾淨，相較於用流動清水搓洗蔬菜來說，我會比較喜歡用流動清水來搓洗蔬菜。</a:t>
            </a:r>
          </a:p>
          <a:p>
            <a:pPr algn="l">
              <a:lnSpc>
                <a:spcPts val="2897"/>
              </a:lnSpc>
            </a:pPr>
            <a:endParaRPr lang="en-US" sz="2897" dirty="0">
              <a:solidFill>
                <a:srgbClr val="000000"/>
              </a:solidFill>
              <a:latin typeface="Chewy"/>
              <a:ea typeface="Chewy"/>
              <a:cs typeface="Chewy"/>
              <a:sym typeface="Chewy"/>
            </a:endParaRPr>
          </a:p>
          <a:p>
            <a:pPr marL="625490" lvl="1" indent="-312745" algn="l">
              <a:lnSpc>
                <a:spcPts val="2897"/>
              </a:lnSpc>
              <a:buFont typeface="Arial"/>
              <a:buChar char="•"/>
            </a:pPr>
            <a:r>
              <a:rPr lang="en-US" sz="2897" dirty="0">
                <a:solidFill>
                  <a:srgbClr val="000000"/>
                </a:solidFill>
                <a:latin typeface="Chewy"/>
                <a:ea typeface="Chewy"/>
                <a:cs typeface="Chewy"/>
                <a:sym typeface="Chewy"/>
              </a:rPr>
              <a:t>最後，我要感謝我爸媽陪伴我今年暑假完成最後一次的麥哲倫計畫。在實驗過程中，爸爸負責拍照，媽媽負責記錄，而我是負責執行實驗的人，但過程中，因為貪快的關係，導致</a:t>
            </a:r>
            <a:r>
              <a:rPr lang="zh-TW" altLang="en-US" sz="2897" dirty="0">
                <a:solidFill>
                  <a:srgbClr val="000000"/>
                </a:solidFill>
                <a:latin typeface="Chewy"/>
                <a:ea typeface="Chewy"/>
                <a:cs typeface="Chewy"/>
                <a:sym typeface="Chewy"/>
              </a:rPr>
              <a:t>農藥測試卡沒有結果</a:t>
            </a:r>
            <a:r>
              <a:rPr lang="en-US" altLang="zh-TW" sz="2897" dirty="0">
                <a:solidFill>
                  <a:srgbClr val="000000"/>
                </a:solidFill>
                <a:latin typeface="Chewy"/>
                <a:ea typeface="Chewy"/>
                <a:cs typeface="Chewy"/>
                <a:sym typeface="Chewy"/>
              </a:rPr>
              <a:t>(</a:t>
            </a:r>
            <a:r>
              <a:rPr lang="zh-TW" altLang="en-US" sz="2897" dirty="0">
                <a:solidFill>
                  <a:srgbClr val="000000"/>
                </a:solidFill>
                <a:latin typeface="Chewy"/>
                <a:ea typeface="Chewy"/>
                <a:cs typeface="Chewy"/>
                <a:sym typeface="Chewy"/>
              </a:rPr>
              <a:t>確切原因不明</a:t>
            </a:r>
            <a:r>
              <a:rPr lang="en-US" altLang="zh-TW" sz="2897" dirty="0">
                <a:solidFill>
                  <a:srgbClr val="000000"/>
                </a:solidFill>
                <a:latin typeface="Chewy"/>
                <a:ea typeface="Chewy"/>
                <a:cs typeface="Chewy"/>
                <a:sym typeface="Chewy"/>
              </a:rPr>
              <a:t>)</a:t>
            </a:r>
            <a:r>
              <a:rPr lang="en-US" sz="2897" dirty="0">
                <a:solidFill>
                  <a:srgbClr val="000000"/>
                </a:solidFill>
                <a:latin typeface="Chewy"/>
                <a:ea typeface="Chewy"/>
                <a:cs typeface="Chewy"/>
                <a:sym typeface="Chewy"/>
              </a:rPr>
              <a:t>，反而花更多次的時間不斷去重做。這件事讓我知道做實驗一定要按部就班，按照實驗流程去執行才可降低錯誤率。</a:t>
            </a:r>
          </a:p>
          <a:p>
            <a:pPr algn="l">
              <a:lnSpc>
                <a:spcPts val="2897"/>
              </a:lnSpc>
            </a:pPr>
            <a:endParaRPr lang="en-US" sz="2897" dirty="0">
              <a:solidFill>
                <a:srgbClr val="000000"/>
              </a:solidFill>
              <a:latin typeface="Chewy"/>
              <a:ea typeface="Chewy"/>
              <a:cs typeface="Chewy"/>
              <a:sym typeface="Chewy"/>
            </a:endParaRPr>
          </a:p>
          <a:p>
            <a:pPr marL="625490" lvl="1" indent="-312745" algn="l">
              <a:lnSpc>
                <a:spcPts val="2897"/>
              </a:lnSpc>
              <a:buFont typeface="Arial"/>
              <a:buChar char="•"/>
            </a:pPr>
            <a:r>
              <a:rPr lang="en-US" sz="2897" dirty="0" err="1">
                <a:solidFill>
                  <a:srgbClr val="000000"/>
                </a:solidFill>
                <a:latin typeface="Chewy"/>
                <a:ea typeface="Chewy"/>
                <a:cs typeface="Chewy"/>
                <a:sym typeface="Chewy"/>
              </a:rPr>
              <a:t>未來，如果還有機會做實驗，我希望能做水果類的農藥殘留實驗，例如葡萄、芭樂等；以及再次證實農委會的小蘇打粉清洗蔬菜的實驗</a:t>
            </a:r>
            <a:r>
              <a:rPr lang="en-US" sz="2897" dirty="0">
                <a:solidFill>
                  <a:srgbClr val="000000"/>
                </a:solidFill>
                <a:latin typeface="Chewy"/>
                <a:ea typeface="Chewy"/>
                <a:cs typeface="Chewy"/>
                <a:sym typeface="Chewy"/>
              </a:rPr>
              <a:t>。</a:t>
            </a:r>
          </a:p>
          <a:p>
            <a:pPr algn="ctr">
              <a:lnSpc>
                <a:spcPts val="2242"/>
              </a:lnSpc>
            </a:pPr>
            <a:endParaRPr lang="en-US" sz="2897" dirty="0">
              <a:solidFill>
                <a:srgbClr val="000000"/>
              </a:solidFill>
              <a:latin typeface="Chewy"/>
              <a:ea typeface="Chewy"/>
              <a:cs typeface="Chewy"/>
              <a:sym typeface="Chewy"/>
            </a:endParaRPr>
          </a:p>
          <a:p>
            <a:pPr algn="ctr">
              <a:lnSpc>
                <a:spcPts val="2242"/>
              </a:lnSpc>
            </a:pPr>
            <a:endParaRPr lang="en-US" sz="2897" dirty="0">
              <a:solidFill>
                <a:srgbClr val="000000"/>
              </a:solidFill>
              <a:latin typeface="Chewy"/>
              <a:ea typeface="Chewy"/>
              <a:cs typeface="Chewy"/>
              <a:sym typeface="Chewy"/>
            </a:endParaRPr>
          </a:p>
        </p:txBody>
      </p:sp>
      <p:grpSp>
        <p:nvGrpSpPr>
          <p:cNvPr id="11" name="Group 11"/>
          <p:cNvGrpSpPr/>
          <p:nvPr/>
        </p:nvGrpSpPr>
        <p:grpSpPr>
          <a:xfrm rot="160621">
            <a:off x="14169009" y="9206092"/>
            <a:ext cx="3810593" cy="808917"/>
            <a:chOff x="0" y="0"/>
            <a:chExt cx="494372" cy="104946"/>
          </a:xfrm>
        </p:grpSpPr>
        <p:sp>
          <p:nvSpPr>
            <p:cNvPr id="12" name="Freeform 12"/>
            <p:cNvSpPr/>
            <p:nvPr/>
          </p:nvSpPr>
          <p:spPr>
            <a:xfrm>
              <a:off x="0" y="0"/>
              <a:ext cx="494372" cy="104946"/>
            </a:xfrm>
            <a:custGeom>
              <a:avLst/>
              <a:gdLst/>
              <a:ahLst/>
              <a:cxnLst/>
              <a:rect l="l" t="t" r="r" b="b"/>
              <a:pathLst>
                <a:path w="494372" h="104946">
                  <a:moveTo>
                    <a:pt x="52473" y="0"/>
                  </a:moveTo>
                  <a:lnTo>
                    <a:pt x="441899" y="0"/>
                  </a:lnTo>
                  <a:cubicBezTo>
                    <a:pt x="470879" y="0"/>
                    <a:pt x="494372" y="23493"/>
                    <a:pt x="494372" y="52473"/>
                  </a:cubicBezTo>
                  <a:lnTo>
                    <a:pt x="494372" y="52473"/>
                  </a:lnTo>
                  <a:cubicBezTo>
                    <a:pt x="494372" y="66390"/>
                    <a:pt x="488843" y="79736"/>
                    <a:pt x="479003" y="89577"/>
                  </a:cubicBezTo>
                  <a:cubicBezTo>
                    <a:pt x="469162" y="99417"/>
                    <a:pt x="455816" y="104946"/>
                    <a:pt x="441899" y="104946"/>
                  </a:cubicBezTo>
                  <a:lnTo>
                    <a:pt x="52473" y="104946"/>
                  </a:lnTo>
                  <a:cubicBezTo>
                    <a:pt x="23493" y="104946"/>
                    <a:pt x="0" y="81453"/>
                    <a:pt x="0" y="52473"/>
                  </a:cubicBezTo>
                  <a:lnTo>
                    <a:pt x="0" y="52473"/>
                  </a:lnTo>
                  <a:cubicBezTo>
                    <a:pt x="0" y="23493"/>
                    <a:pt x="23493" y="0"/>
                    <a:pt x="52473" y="0"/>
                  </a:cubicBezTo>
                  <a:close/>
                </a:path>
              </a:pathLst>
            </a:custGeom>
            <a:solidFill>
              <a:srgbClr val="F4C63E"/>
            </a:solidFill>
          </p:spPr>
        </p:sp>
        <p:sp>
          <p:nvSpPr>
            <p:cNvPr id="13" name="TextBox 13"/>
            <p:cNvSpPr txBox="1"/>
            <p:nvPr/>
          </p:nvSpPr>
          <p:spPr>
            <a:xfrm>
              <a:off x="0" y="-38100"/>
              <a:ext cx="494372" cy="143046"/>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826091" y="471058"/>
            <a:ext cx="3709582" cy="2480783"/>
          </a:xfrm>
          <a:custGeom>
            <a:avLst/>
            <a:gdLst/>
            <a:ahLst/>
            <a:cxnLst/>
            <a:rect l="l" t="t" r="r" b="b"/>
            <a:pathLst>
              <a:path w="3709582" h="2480783">
                <a:moveTo>
                  <a:pt x="0" y="0"/>
                </a:moveTo>
                <a:lnTo>
                  <a:pt x="3709582" y="0"/>
                </a:lnTo>
                <a:lnTo>
                  <a:pt x="3709582" y="2480783"/>
                </a:lnTo>
                <a:lnTo>
                  <a:pt x="0" y="2480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5278264" y="3850502"/>
            <a:ext cx="3709582" cy="2480783"/>
          </a:xfrm>
          <a:custGeom>
            <a:avLst/>
            <a:gdLst/>
            <a:ahLst/>
            <a:cxnLst/>
            <a:rect l="l" t="t" r="r" b="b"/>
            <a:pathLst>
              <a:path w="3709582" h="2480783">
                <a:moveTo>
                  <a:pt x="0" y="0"/>
                </a:moveTo>
                <a:lnTo>
                  <a:pt x="3709582" y="0"/>
                </a:lnTo>
                <a:lnTo>
                  <a:pt x="3709582" y="2480783"/>
                </a:lnTo>
                <a:lnTo>
                  <a:pt x="0" y="2480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rot="-8545253">
            <a:off x="304830" y="5346926"/>
            <a:ext cx="1447740" cy="1787334"/>
          </a:xfrm>
          <a:custGeom>
            <a:avLst/>
            <a:gdLst/>
            <a:ahLst/>
            <a:cxnLst/>
            <a:rect l="l" t="t" r="r" b="b"/>
            <a:pathLst>
              <a:path w="1447740" h="1787334">
                <a:moveTo>
                  <a:pt x="0" y="0"/>
                </a:moveTo>
                <a:lnTo>
                  <a:pt x="1447740" y="0"/>
                </a:lnTo>
                <a:lnTo>
                  <a:pt x="1447740" y="1787333"/>
                </a:lnTo>
                <a:lnTo>
                  <a:pt x="0" y="17873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5180598" y="133787"/>
            <a:ext cx="3475621" cy="3375696"/>
          </a:xfrm>
          <a:custGeom>
            <a:avLst/>
            <a:gdLst/>
            <a:ahLst/>
            <a:cxnLst/>
            <a:rect l="l" t="t" r="r" b="b"/>
            <a:pathLst>
              <a:path w="3475621" h="3375696">
                <a:moveTo>
                  <a:pt x="0" y="0"/>
                </a:moveTo>
                <a:lnTo>
                  <a:pt x="3475620" y="0"/>
                </a:lnTo>
                <a:lnTo>
                  <a:pt x="3475620" y="3375696"/>
                </a:lnTo>
                <a:lnTo>
                  <a:pt x="0" y="33756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TextBox 18"/>
          <p:cNvSpPr txBox="1"/>
          <p:nvPr/>
        </p:nvSpPr>
        <p:spPr>
          <a:xfrm rot="-224321">
            <a:off x="1867947" y="606257"/>
            <a:ext cx="3497461" cy="520700"/>
          </a:xfrm>
          <a:prstGeom prst="rect">
            <a:avLst/>
          </a:prstGeom>
        </p:spPr>
        <p:txBody>
          <a:bodyPr lIns="0" tIns="0" rIns="0" bIns="0" rtlCol="0" anchor="t">
            <a:spAutoFit/>
          </a:bodyPr>
          <a:lstStyle/>
          <a:p>
            <a:pPr algn="ctr">
              <a:lnSpc>
                <a:spcPts val="3999"/>
              </a:lnSpc>
            </a:pPr>
            <a:r>
              <a:rPr lang="en-US" sz="3999">
                <a:solidFill>
                  <a:srgbClr val="000000"/>
                </a:solidFill>
                <a:latin typeface="Sniglet"/>
                <a:ea typeface="Sniglet"/>
                <a:cs typeface="Sniglet"/>
                <a:sym typeface="Sniglet"/>
              </a:rPr>
              <a:t>心得與感想</a:t>
            </a:r>
          </a:p>
        </p:txBody>
      </p:sp>
      <p:sp>
        <p:nvSpPr>
          <p:cNvPr id="19" name="TextBox 19"/>
          <p:cNvSpPr txBox="1"/>
          <p:nvPr/>
        </p:nvSpPr>
        <p:spPr>
          <a:xfrm rot="160621">
            <a:off x="14871790" y="9413665"/>
            <a:ext cx="2769391" cy="460375"/>
          </a:xfrm>
          <a:prstGeom prst="rect">
            <a:avLst/>
          </a:prstGeom>
        </p:spPr>
        <p:txBody>
          <a:bodyPr lIns="0" tIns="0" rIns="0" bIns="0" rtlCol="0" anchor="t">
            <a:spAutoFit/>
          </a:bodyPr>
          <a:lstStyle/>
          <a:p>
            <a:pPr algn="ctr">
              <a:lnSpc>
                <a:spcPts val="3500"/>
              </a:lnSpc>
            </a:pPr>
            <a:r>
              <a:rPr lang="en-US" sz="3500">
                <a:solidFill>
                  <a:srgbClr val="000000"/>
                </a:solidFill>
                <a:latin typeface="Sniglet"/>
                <a:ea typeface="Sniglet"/>
                <a:cs typeface="Sniglet"/>
                <a:sym typeface="Sniglet"/>
              </a:rPr>
              <a:t>麥哲倫計畫</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9AD1"/>
        </a:solidFill>
        <a:effectLst/>
      </p:bgPr>
    </p:bg>
    <p:spTree>
      <p:nvGrpSpPr>
        <p:cNvPr id="1" name=""/>
        <p:cNvGrpSpPr/>
        <p:nvPr/>
      </p:nvGrpSpPr>
      <p:grpSpPr>
        <a:xfrm>
          <a:off x="0" y="0"/>
          <a:ext cx="0" cy="0"/>
          <a:chOff x="0" y="0"/>
          <a:chExt cx="0" cy="0"/>
        </a:xfrm>
      </p:grpSpPr>
      <p:sp>
        <p:nvSpPr>
          <p:cNvPr id="2" name="Freeform 2"/>
          <p:cNvSpPr/>
          <p:nvPr/>
        </p:nvSpPr>
        <p:spPr>
          <a:xfrm rot="-5400000" flipV="1">
            <a:off x="5381377" y="-91453"/>
            <a:ext cx="7525245" cy="10469906"/>
          </a:xfrm>
          <a:custGeom>
            <a:avLst/>
            <a:gdLst/>
            <a:ahLst/>
            <a:cxnLst/>
            <a:rect l="l" t="t" r="r" b="b"/>
            <a:pathLst>
              <a:path w="7525245" h="10469906">
                <a:moveTo>
                  <a:pt x="0" y="10469906"/>
                </a:moveTo>
                <a:lnTo>
                  <a:pt x="7525246" y="10469906"/>
                </a:lnTo>
                <a:lnTo>
                  <a:pt x="7525246" y="0"/>
                </a:lnTo>
                <a:lnTo>
                  <a:pt x="0" y="0"/>
                </a:lnTo>
                <a:lnTo>
                  <a:pt x="0" y="1046990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540588" y="2488927"/>
            <a:ext cx="13206823" cy="5251451"/>
          </a:xfrm>
          <a:prstGeom prst="rect">
            <a:avLst/>
          </a:prstGeom>
        </p:spPr>
        <p:txBody>
          <a:bodyPr lIns="0" tIns="0" rIns="0" bIns="0" rtlCol="0" anchor="t">
            <a:spAutoFit/>
          </a:bodyPr>
          <a:lstStyle/>
          <a:p>
            <a:pPr algn="ctr">
              <a:lnSpc>
                <a:spcPts val="20000"/>
              </a:lnSpc>
            </a:pPr>
            <a:r>
              <a:rPr lang="en-US" sz="20000">
                <a:solidFill>
                  <a:srgbClr val="FFFFFF"/>
                </a:solidFill>
                <a:latin typeface="Chewy"/>
                <a:ea typeface="Chewy"/>
                <a:cs typeface="Chewy"/>
                <a:sym typeface="Chewy"/>
              </a:rPr>
              <a:t>THANKS FOR LISTENING</a:t>
            </a:r>
          </a:p>
        </p:txBody>
      </p:sp>
      <p:sp>
        <p:nvSpPr>
          <p:cNvPr id="4" name="Freeform 4"/>
          <p:cNvSpPr/>
          <p:nvPr/>
        </p:nvSpPr>
        <p:spPr>
          <a:xfrm rot="5400000" flipH="1" flipV="1">
            <a:off x="3606163" y="833489"/>
            <a:ext cx="1696923" cy="1357538"/>
          </a:xfrm>
          <a:custGeom>
            <a:avLst/>
            <a:gdLst/>
            <a:ahLst/>
            <a:cxnLst/>
            <a:rect l="l" t="t" r="r" b="b"/>
            <a:pathLst>
              <a:path w="1696923" h="1357538">
                <a:moveTo>
                  <a:pt x="1696923" y="1357538"/>
                </a:moveTo>
                <a:lnTo>
                  <a:pt x="0" y="1357538"/>
                </a:lnTo>
                <a:lnTo>
                  <a:pt x="0" y="0"/>
                </a:lnTo>
                <a:lnTo>
                  <a:pt x="1696923" y="0"/>
                </a:lnTo>
                <a:lnTo>
                  <a:pt x="1696923" y="1357538"/>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0637">
            <a:off x="6245703" y="7195536"/>
            <a:ext cx="5921494" cy="651364"/>
          </a:xfrm>
          <a:custGeom>
            <a:avLst/>
            <a:gdLst/>
            <a:ahLst/>
            <a:cxnLst/>
            <a:rect l="l" t="t" r="r" b="b"/>
            <a:pathLst>
              <a:path w="5921494" h="651364">
                <a:moveTo>
                  <a:pt x="0" y="0"/>
                </a:moveTo>
                <a:lnTo>
                  <a:pt x="5921494" y="0"/>
                </a:lnTo>
                <a:lnTo>
                  <a:pt x="5921494" y="651364"/>
                </a:lnTo>
                <a:lnTo>
                  <a:pt x="0" y="651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768843">
            <a:off x="13289459" y="6684705"/>
            <a:ext cx="3594699" cy="4620931"/>
          </a:xfrm>
          <a:custGeom>
            <a:avLst/>
            <a:gdLst/>
            <a:ahLst/>
            <a:cxnLst/>
            <a:rect l="l" t="t" r="r" b="b"/>
            <a:pathLst>
              <a:path w="3594699" h="4620931">
                <a:moveTo>
                  <a:pt x="0" y="0"/>
                </a:moveTo>
                <a:lnTo>
                  <a:pt x="3594699" y="0"/>
                </a:lnTo>
                <a:lnTo>
                  <a:pt x="3594699" y="4620931"/>
                </a:lnTo>
                <a:lnTo>
                  <a:pt x="0" y="46209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1447837">
            <a:off x="-1652211" y="6556935"/>
            <a:ext cx="6007909" cy="3972730"/>
          </a:xfrm>
          <a:custGeom>
            <a:avLst/>
            <a:gdLst/>
            <a:ahLst/>
            <a:cxnLst/>
            <a:rect l="l" t="t" r="r" b="b"/>
            <a:pathLst>
              <a:path w="6007909" h="3972730">
                <a:moveTo>
                  <a:pt x="0" y="0"/>
                </a:moveTo>
                <a:lnTo>
                  <a:pt x="6007909" y="0"/>
                </a:lnTo>
                <a:lnTo>
                  <a:pt x="6007909" y="3972730"/>
                </a:lnTo>
                <a:lnTo>
                  <a:pt x="0" y="39727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3247423">
            <a:off x="14888835" y="-1173685"/>
            <a:ext cx="3545840" cy="4404770"/>
          </a:xfrm>
          <a:custGeom>
            <a:avLst/>
            <a:gdLst/>
            <a:ahLst/>
            <a:cxnLst/>
            <a:rect l="l" t="t" r="r" b="b"/>
            <a:pathLst>
              <a:path w="3545840" h="4404770">
                <a:moveTo>
                  <a:pt x="0" y="0"/>
                </a:moveTo>
                <a:lnTo>
                  <a:pt x="3545841" y="0"/>
                </a:lnTo>
                <a:lnTo>
                  <a:pt x="3545841" y="4404770"/>
                </a:lnTo>
                <a:lnTo>
                  <a:pt x="0" y="44047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892584">
            <a:off x="810164" y="215682"/>
            <a:ext cx="2158936" cy="3666983"/>
          </a:xfrm>
          <a:custGeom>
            <a:avLst/>
            <a:gdLst/>
            <a:ahLst/>
            <a:cxnLst/>
            <a:rect l="l" t="t" r="r" b="b"/>
            <a:pathLst>
              <a:path w="2158936" h="3666983">
                <a:moveTo>
                  <a:pt x="0" y="0"/>
                </a:moveTo>
                <a:lnTo>
                  <a:pt x="2158936" y="0"/>
                </a:lnTo>
                <a:lnTo>
                  <a:pt x="2158936" y="3666983"/>
                </a:lnTo>
                <a:lnTo>
                  <a:pt x="0" y="36669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rot="81671">
            <a:off x="4272262" y="8651810"/>
            <a:ext cx="2399030" cy="686722"/>
          </a:xfrm>
          <a:custGeom>
            <a:avLst/>
            <a:gdLst/>
            <a:ahLst/>
            <a:cxnLst/>
            <a:rect l="l" t="t" r="r" b="b"/>
            <a:pathLst>
              <a:path w="2399030" h="686722">
                <a:moveTo>
                  <a:pt x="0" y="0"/>
                </a:moveTo>
                <a:lnTo>
                  <a:pt x="2399030" y="0"/>
                </a:lnTo>
                <a:lnTo>
                  <a:pt x="2399030" y="686722"/>
                </a:lnTo>
                <a:lnTo>
                  <a:pt x="0" y="68672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1"/>
          <p:cNvSpPr/>
          <p:nvPr/>
        </p:nvSpPr>
        <p:spPr>
          <a:xfrm>
            <a:off x="16032532" y="3586610"/>
            <a:ext cx="1258446" cy="2380040"/>
          </a:xfrm>
          <a:custGeom>
            <a:avLst/>
            <a:gdLst/>
            <a:ahLst/>
            <a:cxnLst/>
            <a:rect l="l" t="t" r="r" b="b"/>
            <a:pathLst>
              <a:path w="1258446" h="2380040">
                <a:moveTo>
                  <a:pt x="0" y="0"/>
                </a:moveTo>
                <a:lnTo>
                  <a:pt x="1258447" y="0"/>
                </a:lnTo>
                <a:lnTo>
                  <a:pt x="1258447" y="2380040"/>
                </a:lnTo>
                <a:lnTo>
                  <a:pt x="0" y="238004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8DDA"/>
        </a:solidFill>
        <a:effectLst/>
      </p:bgPr>
    </p:bg>
    <p:spTree>
      <p:nvGrpSpPr>
        <p:cNvPr id="1" name=""/>
        <p:cNvGrpSpPr/>
        <p:nvPr/>
      </p:nvGrpSpPr>
      <p:grpSpPr>
        <a:xfrm>
          <a:off x="0" y="0"/>
          <a:ext cx="0" cy="0"/>
          <a:chOff x="0" y="0"/>
          <a:chExt cx="0" cy="0"/>
        </a:xfrm>
      </p:grpSpPr>
      <p:sp>
        <p:nvSpPr>
          <p:cNvPr id="2" name="TextBox 2"/>
          <p:cNvSpPr txBox="1"/>
          <p:nvPr/>
        </p:nvSpPr>
        <p:spPr>
          <a:xfrm>
            <a:off x="5986932" y="250832"/>
            <a:ext cx="5306974" cy="11078032"/>
          </a:xfrm>
          <a:prstGeom prst="rect">
            <a:avLst/>
          </a:prstGeom>
        </p:spPr>
        <p:txBody>
          <a:bodyPr lIns="0" tIns="0" rIns="0" bIns="0" rtlCol="0" anchor="t">
            <a:spAutoFit/>
          </a:bodyPr>
          <a:lstStyle/>
          <a:p>
            <a:pPr algn="l">
              <a:lnSpc>
                <a:spcPts val="4636"/>
              </a:lnSpc>
            </a:pPr>
            <a:r>
              <a:rPr lang="en-US" sz="4636">
                <a:solidFill>
                  <a:srgbClr val="FFFFFF"/>
                </a:solidFill>
                <a:latin typeface="Chewy"/>
                <a:ea typeface="Chewy"/>
                <a:cs typeface="Chewy"/>
                <a:sym typeface="Chewy"/>
              </a:rPr>
              <a:t>1、研究動機</a:t>
            </a:r>
          </a:p>
          <a:p>
            <a:pPr algn="l">
              <a:lnSpc>
                <a:spcPts val="4636"/>
              </a:lnSpc>
            </a:pPr>
            <a:endParaRPr lang="en-US" sz="4636">
              <a:solidFill>
                <a:srgbClr val="FFFFFF"/>
              </a:solidFill>
              <a:latin typeface="Chewy"/>
              <a:ea typeface="Chewy"/>
              <a:cs typeface="Chewy"/>
              <a:sym typeface="Chewy"/>
            </a:endParaRPr>
          </a:p>
          <a:p>
            <a:pPr algn="l">
              <a:lnSpc>
                <a:spcPts val="4636"/>
              </a:lnSpc>
            </a:pPr>
            <a:r>
              <a:rPr lang="en-US" sz="4636">
                <a:solidFill>
                  <a:srgbClr val="FFFFFF"/>
                </a:solidFill>
                <a:latin typeface="Chewy"/>
                <a:ea typeface="Chewy"/>
                <a:cs typeface="Chewy"/>
                <a:sym typeface="Chewy"/>
              </a:rPr>
              <a:t>2、參考文獻</a:t>
            </a:r>
          </a:p>
          <a:p>
            <a:pPr algn="l">
              <a:lnSpc>
                <a:spcPts val="4636"/>
              </a:lnSpc>
            </a:pPr>
            <a:endParaRPr lang="en-US" sz="4636">
              <a:solidFill>
                <a:srgbClr val="FFFFFF"/>
              </a:solidFill>
              <a:latin typeface="Chewy"/>
              <a:ea typeface="Chewy"/>
              <a:cs typeface="Chewy"/>
              <a:sym typeface="Chewy"/>
            </a:endParaRPr>
          </a:p>
          <a:p>
            <a:pPr algn="l">
              <a:lnSpc>
                <a:spcPts val="4636"/>
              </a:lnSpc>
            </a:pPr>
            <a:r>
              <a:rPr lang="en-US" sz="4636">
                <a:solidFill>
                  <a:srgbClr val="FFFFFF"/>
                </a:solidFill>
                <a:latin typeface="Chewy"/>
                <a:ea typeface="Chewy"/>
                <a:cs typeface="Chewy"/>
                <a:sym typeface="Chewy"/>
              </a:rPr>
              <a:t>3、研究目的</a:t>
            </a:r>
          </a:p>
          <a:p>
            <a:pPr algn="l">
              <a:lnSpc>
                <a:spcPts val="4636"/>
              </a:lnSpc>
            </a:pPr>
            <a:endParaRPr lang="en-US" sz="4636">
              <a:solidFill>
                <a:srgbClr val="FFFFFF"/>
              </a:solidFill>
              <a:latin typeface="Chewy"/>
              <a:ea typeface="Chewy"/>
              <a:cs typeface="Chewy"/>
              <a:sym typeface="Chewy"/>
            </a:endParaRPr>
          </a:p>
          <a:p>
            <a:pPr algn="l">
              <a:lnSpc>
                <a:spcPts val="4636"/>
              </a:lnSpc>
            </a:pPr>
            <a:r>
              <a:rPr lang="en-US" sz="4636">
                <a:solidFill>
                  <a:srgbClr val="FFFFFF"/>
                </a:solidFill>
                <a:latin typeface="Chewy"/>
                <a:ea typeface="Chewy"/>
                <a:cs typeface="Chewy"/>
                <a:sym typeface="Chewy"/>
              </a:rPr>
              <a:t>4、研究器材與設備</a:t>
            </a:r>
          </a:p>
          <a:p>
            <a:pPr algn="l">
              <a:lnSpc>
                <a:spcPts val="4636"/>
              </a:lnSpc>
            </a:pPr>
            <a:endParaRPr lang="en-US" sz="4636">
              <a:solidFill>
                <a:srgbClr val="FFFFFF"/>
              </a:solidFill>
              <a:latin typeface="Chewy"/>
              <a:ea typeface="Chewy"/>
              <a:cs typeface="Chewy"/>
              <a:sym typeface="Chewy"/>
            </a:endParaRPr>
          </a:p>
          <a:p>
            <a:pPr algn="l">
              <a:lnSpc>
                <a:spcPts val="4636"/>
              </a:lnSpc>
            </a:pPr>
            <a:r>
              <a:rPr lang="en-US" sz="4636">
                <a:solidFill>
                  <a:srgbClr val="FFFFFF"/>
                </a:solidFill>
                <a:latin typeface="Chewy"/>
                <a:ea typeface="Chewy"/>
                <a:cs typeface="Chewy"/>
                <a:sym typeface="Chewy"/>
              </a:rPr>
              <a:t>5、研究方法與過程</a:t>
            </a:r>
          </a:p>
          <a:p>
            <a:pPr algn="l">
              <a:lnSpc>
                <a:spcPts val="4636"/>
              </a:lnSpc>
            </a:pPr>
            <a:endParaRPr lang="en-US" sz="4636">
              <a:solidFill>
                <a:srgbClr val="FFFFFF"/>
              </a:solidFill>
              <a:latin typeface="Chewy"/>
              <a:ea typeface="Chewy"/>
              <a:cs typeface="Chewy"/>
              <a:sym typeface="Chewy"/>
            </a:endParaRPr>
          </a:p>
          <a:p>
            <a:pPr algn="l">
              <a:lnSpc>
                <a:spcPts val="4636"/>
              </a:lnSpc>
            </a:pPr>
            <a:r>
              <a:rPr lang="en-US" sz="4636">
                <a:solidFill>
                  <a:srgbClr val="FFFFFF"/>
                </a:solidFill>
                <a:latin typeface="Chewy"/>
                <a:ea typeface="Chewy"/>
                <a:cs typeface="Chewy"/>
                <a:sym typeface="Chewy"/>
              </a:rPr>
              <a:t>6、研究結果</a:t>
            </a:r>
          </a:p>
          <a:p>
            <a:pPr algn="l">
              <a:lnSpc>
                <a:spcPts val="4636"/>
              </a:lnSpc>
            </a:pPr>
            <a:endParaRPr lang="en-US" sz="4636">
              <a:solidFill>
                <a:srgbClr val="FFFFFF"/>
              </a:solidFill>
              <a:latin typeface="Chewy"/>
              <a:ea typeface="Chewy"/>
              <a:cs typeface="Chewy"/>
              <a:sym typeface="Chewy"/>
            </a:endParaRPr>
          </a:p>
          <a:p>
            <a:pPr algn="l">
              <a:lnSpc>
                <a:spcPts val="4636"/>
              </a:lnSpc>
            </a:pPr>
            <a:r>
              <a:rPr lang="en-US" sz="4636">
                <a:solidFill>
                  <a:srgbClr val="FFFFFF"/>
                </a:solidFill>
                <a:latin typeface="Chewy"/>
                <a:ea typeface="Chewy"/>
                <a:cs typeface="Chewy"/>
                <a:sym typeface="Chewy"/>
              </a:rPr>
              <a:t>7、研究結論</a:t>
            </a:r>
          </a:p>
          <a:p>
            <a:pPr algn="l">
              <a:lnSpc>
                <a:spcPts val="4636"/>
              </a:lnSpc>
            </a:pPr>
            <a:endParaRPr lang="en-US" sz="4636">
              <a:solidFill>
                <a:srgbClr val="FFFFFF"/>
              </a:solidFill>
              <a:latin typeface="Chewy"/>
              <a:ea typeface="Chewy"/>
              <a:cs typeface="Chewy"/>
              <a:sym typeface="Chewy"/>
            </a:endParaRPr>
          </a:p>
          <a:p>
            <a:pPr algn="l">
              <a:lnSpc>
                <a:spcPts val="4636"/>
              </a:lnSpc>
            </a:pPr>
            <a:r>
              <a:rPr lang="en-US" sz="4636">
                <a:solidFill>
                  <a:srgbClr val="FFFFFF"/>
                </a:solidFill>
                <a:latin typeface="Chewy"/>
                <a:ea typeface="Chewy"/>
                <a:cs typeface="Chewy"/>
                <a:sym typeface="Chewy"/>
              </a:rPr>
              <a:t>8、心得與感想</a:t>
            </a:r>
          </a:p>
          <a:p>
            <a:pPr algn="ctr">
              <a:lnSpc>
                <a:spcPts val="4989"/>
              </a:lnSpc>
            </a:pPr>
            <a:endParaRPr lang="en-US" sz="4636">
              <a:solidFill>
                <a:srgbClr val="FFFFFF"/>
              </a:solidFill>
              <a:latin typeface="Chewy"/>
              <a:ea typeface="Chewy"/>
              <a:cs typeface="Chewy"/>
              <a:sym typeface="Chewy"/>
            </a:endParaRPr>
          </a:p>
          <a:p>
            <a:pPr algn="ctr">
              <a:lnSpc>
                <a:spcPts val="12660"/>
              </a:lnSpc>
            </a:pPr>
            <a:endParaRPr lang="en-US" sz="4636">
              <a:solidFill>
                <a:srgbClr val="FFFFFF"/>
              </a:solidFill>
              <a:latin typeface="Chewy"/>
              <a:ea typeface="Chewy"/>
              <a:cs typeface="Chewy"/>
              <a:sym typeface="Chewy"/>
            </a:endParaRPr>
          </a:p>
        </p:txBody>
      </p:sp>
      <p:sp>
        <p:nvSpPr>
          <p:cNvPr id="3" name="Freeform 3"/>
          <p:cNvSpPr/>
          <p:nvPr/>
        </p:nvSpPr>
        <p:spPr>
          <a:xfrm>
            <a:off x="-678008" y="9025114"/>
            <a:ext cx="9647581" cy="4196698"/>
          </a:xfrm>
          <a:custGeom>
            <a:avLst/>
            <a:gdLst/>
            <a:ahLst/>
            <a:cxnLst/>
            <a:rect l="l" t="t" r="r" b="b"/>
            <a:pathLst>
              <a:path w="9647581" h="4196698">
                <a:moveTo>
                  <a:pt x="0" y="0"/>
                </a:moveTo>
                <a:lnTo>
                  <a:pt x="9647581" y="0"/>
                </a:lnTo>
                <a:lnTo>
                  <a:pt x="9647581" y="4196698"/>
                </a:lnTo>
                <a:lnTo>
                  <a:pt x="0" y="4196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8640419" y="9025114"/>
            <a:ext cx="9647581" cy="4196698"/>
          </a:xfrm>
          <a:custGeom>
            <a:avLst/>
            <a:gdLst/>
            <a:ahLst/>
            <a:cxnLst/>
            <a:rect l="l" t="t" r="r" b="b"/>
            <a:pathLst>
              <a:path w="9647581" h="4196698">
                <a:moveTo>
                  <a:pt x="0" y="0"/>
                </a:moveTo>
                <a:lnTo>
                  <a:pt x="9647581" y="0"/>
                </a:lnTo>
                <a:lnTo>
                  <a:pt x="9647581" y="4196698"/>
                </a:lnTo>
                <a:lnTo>
                  <a:pt x="0" y="4196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387087" y="465804"/>
            <a:ext cx="6067490" cy="660400"/>
          </a:xfrm>
          <a:prstGeom prst="rect">
            <a:avLst/>
          </a:prstGeom>
        </p:spPr>
        <p:txBody>
          <a:bodyPr lIns="0" tIns="0" rIns="0" bIns="0" rtlCol="0" anchor="t">
            <a:spAutoFit/>
          </a:bodyPr>
          <a:lstStyle/>
          <a:p>
            <a:pPr algn="ctr">
              <a:lnSpc>
                <a:spcPts val="4999"/>
              </a:lnSpc>
            </a:pPr>
            <a:r>
              <a:rPr lang="en-US" sz="4999">
                <a:solidFill>
                  <a:srgbClr val="FFFFFF"/>
                </a:solidFill>
                <a:latin typeface="Sniglet"/>
                <a:ea typeface="Sniglet"/>
                <a:cs typeface="Sniglet"/>
                <a:sym typeface="Sniglet"/>
              </a:rPr>
              <a:t>研究大綱</a:t>
            </a:r>
          </a:p>
        </p:txBody>
      </p:sp>
      <p:sp>
        <p:nvSpPr>
          <p:cNvPr id="6" name="Freeform 6"/>
          <p:cNvSpPr/>
          <p:nvPr/>
        </p:nvSpPr>
        <p:spPr>
          <a:xfrm rot="2700000">
            <a:off x="14771785" y="5485470"/>
            <a:ext cx="2720788" cy="1731102"/>
          </a:xfrm>
          <a:custGeom>
            <a:avLst/>
            <a:gdLst/>
            <a:ahLst/>
            <a:cxnLst/>
            <a:rect l="l" t="t" r="r" b="b"/>
            <a:pathLst>
              <a:path w="2720788" h="1731102">
                <a:moveTo>
                  <a:pt x="0" y="0"/>
                </a:moveTo>
                <a:lnTo>
                  <a:pt x="2720788" y="0"/>
                </a:lnTo>
                <a:lnTo>
                  <a:pt x="2720788" y="1731101"/>
                </a:lnTo>
                <a:lnTo>
                  <a:pt x="0" y="1731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387087" y="1317046"/>
            <a:ext cx="2873002" cy="2873002"/>
          </a:xfrm>
          <a:custGeom>
            <a:avLst/>
            <a:gdLst/>
            <a:ahLst/>
            <a:cxnLst/>
            <a:rect l="l" t="t" r="r" b="b"/>
            <a:pathLst>
              <a:path w="2873002" h="2873002">
                <a:moveTo>
                  <a:pt x="0" y="0"/>
                </a:moveTo>
                <a:lnTo>
                  <a:pt x="2873002" y="0"/>
                </a:lnTo>
                <a:lnTo>
                  <a:pt x="2873002" y="2873002"/>
                </a:lnTo>
                <a:lnTo>
                  <a:pt x="0" y="28730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218140" flipH="1">
            <a:off x="13292851" y="-98953"/>
            <a:ext cx="7932898" cy="3787959"/>
          </a:xfrm>
          <a:custGeom>
            <a:avLst/>
            <a:gdLst/>
            <a:ahLst/>
            <a:cxnLst/>
            <a:rect l="l" t="t" r="r" b="b"/>
            <a:pathLst>
              <a:path w="7932898" h="3787959">
                <a:moveTo>
                  <a:pt x="7932898" y="0"/>
                </a:moveTo>
                <a:lnTo>
                  <a:pt x="0" y="0"/>
                </a:lnTo>
                <a:lnTo>
                  <a:pt x="0" y="3787958"/>
                </a:lnTo>
                <a:lnTo>
                  <a:pt x="7932898" y="3787958"/>
                </a:lnTo>
                <a:lnTo>
                  <a:pt x="7932898"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155A6"/>
        </a:solidFill>
        <a:effectLst/>
      </p:bgPr>
    </p:bg>
    <p:spTree>
      <p:nvGrpSpPr>
        <p:cNvPr id="1" name=""/>
        <p:cNvGrpSpPr/>
        <p:nvPr/>
      </p:nvGrpSpPr>
      <p:grpSpPr>
        <a:xfrm>
          <a:off x="0" y="0"/>
          <a:ext cx="0" cy="0"/>
          <a:chOff x="0" y="0"/>
          <a:chExt cx="0" cy="0"/>
        </a:xfrm>
      </p:grpSpPr>
      <p:sp>
        <p:nvSpPr>
          <p:cNvPr id="2" name="Freeform 2"/>
          <p:cNvSpPr/>
          <p:nvPr/>
        </p:nvSpPr>
        <p:spPr>
          <a:xfrm>
            <a:off x="6293318" y="431421"/>
            <a:ext cx="5703723" cy="1718246"/>
          </a:xfrm>
          <a:custGeom>
            <a:avLst/>
            <a:gdLst/>
            <a:ahLst/>
            <a:cxnLst/>
            <a:rect l="l" t="t" r="r" b="b"/>
            <a:pathLst>
              <a:path w="5703723" h="1718246">
                <a:moveTo>
                  <a:pt x="0" y="0"/>
                </a:moveTo>
                <a:lnTo>
                  <a:pt x="5703723" y="0"/>
                </a:lnTo>
                <a:lnTo>
                  <a:pt x="5703723" y="1718246"/>
                </a:lnTo>
                <a:lnTo>
                  <a:pt x="0" y="17182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55751" y="-555815"/>
            <a:ext cx="3674254" cy="3692718"/>
          </a:xfrm>
          <a:custGeom>
            <a:avLst/>
            <a:gdLst/>
            <a:ahLst/>
            <a:cxnLst/>
            <a:rect l="l" t="t" r="r" b="b"/>
            <a:pathLst>
              <a:path w="3674254" h="3692718">
                <a:moveTo>
                  <a:pt x="0" y="0"/>
                </a:moveTo>
                <a:lnTo>
                  <a:pt x="3674254" y="0"/>
                </a:lnTo>
                <a:lnTo>
                  <a:pt x="3674254" y="3692718"/>
                </a:lnTo>
                <a:lnTo>
                  <a:pt x="0" y="3692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746909">
            <a:off x="15136468" y="578334"/>
            <a:ext cx="1317188" cy="1626158"/>
          </a:xfrm>
          <a:custGeom>
            <a:avLst/>
            <a:gdLst/>
            <a:ahLst/>
            <a:cxnLst/>
            <a:rect l="l" t="t" r="r" b="b"/>
            <a:pathLst>
              <a:path w="1317188" h="1626158">
                <a:moveTo>
                  <a:pt x="0" y="0"/>
                </a:moveTo>
                <a:lnTo>
                  <a:pt x="1317188" y="0"/>
                </a:lnTo>
                <a:lnTo>
                  <a:pt x="1317188" y="1626158"/>
                </a:lnTo>
                <a:lnTo>
                  <a:pt x="0" y="16261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4006471" y="6986471"/>
            <a:ext cx="5164969" cy="5164969"/>
          </a:xfrm>
          <a:custGeom>
            <a:avLst/>
            <a:gdLst/>
            <a:ahLst/>
            <a:cxnLst/>
            <a:rect l="l" t="t" r="r" b="b"/>
            <a:pathLst>
              <a:path w="5164969" h="5164969">
                <a:moveTo>
                  <a:pt x="0" y="0"/>
                </a:moveTo>
                <a:lnTo>
                  <a:pt x="5164969" y="0"/>
                </a:lnTo>
                <a:lnTo>
                  <a:pt x="5164969" y="5164969"/>
                </a:lnTo>
                <a:lnTo>
                  <a:pt x="0" y="5164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7248937">
            <a:off x="450900" y="8073680"/>
            <a:ext cx="1860952" cy="1870303"/>
          </a:xfrm>
          <a:custGeom>
            <a:avLst/>
            <a:gdLst/>
            <a:ahLst/>
            <a:cxnLst/>
            <a:rect l="l" t="t" r="r" b="b"/>
            <a:pathLst>
              <a:path w="1860952" h="1870303">
                <a:moveTo>
                  <a:pt x="0" y="0"/>
                </a:moveTo>
                <a:lnTo>
                  <a:pt x="1860952" y="0"/>
                </a:lnTo>
                <a:lnTo>
                  <a:pt x="1860952" y="1870303"/>
                </a:lnTo>
                <a:lnTo>
                  <a:pt x="0" y="18703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670696" y="1092106"/>
            <a:ext cx="5326345" cy="696594"/>
          </a:xfrm>
          <a:prstGeom prst="rect">
            <a:avLst/>
          </a:prstGeom>
        </p:spPr>
        <p:txBody>
          <a:bodyPr lIns="0" tIns="0" rIns="0" bIns="0" rtlCol="0" anchor="t">
            <a:spAutoFit/>
          </a:bodyPr>
          <a:lstStyle/>
          <a:p>
            <a:pPr algn="ctr">
              <a:lnSpc>
                <a:spcPts val="5299"/>
              </a:lnSpc>
            </a:pPr>
            <a:r>
              <a:rPr lang="en-US" sz="5299">
                <a:solidFill>
                  <a:srgbClr val="FFFFFF"/>
                </a:solidFill>
                <a:latin typeface="Sniglet"/>
                <a:ea typeface="Sniglet"/>
                <a:cs typeface="Sniglet"/>
                <a:sym typeface="Sniglet"/>
              </a:rPr>
              <a:t>研究動機</a:t>
            </a:r>
          </a:p>
        </p:txBody>
      </p:sp>
      <p:sp>
        <p:nvSpPr>
          <p:cNvPr id="8" name="TextBox 8"/>
          <p:cNvSpPr txBox="1"/>
          <p:nvPr/>
        </p:nvSpPr>
        <p:spPr>
          <a:xfrm>
            <a:off x="3372604" y="1982288"/>
            <a:ext cx="11242856" cy="7586667"/>
          </a:xfrm>
          <a:prstGeom prst="rect">
            <a:avLst/>
          </a:prstGeom>
        </p:spPr>
        <p:txBody>
          <a:bodyPr lIns="0" tIns="0" rIns="0" bIns="0" rtlCol="0" anchor="t">
            <a:spAutoFit/>
          </a:bodyPr>
          <a:lstStyle/>
          <a:p>
            <a:pPr marL="931027" lvl="1" indent="-465513" algn="l">
              <a:lnSpc>
                <a:spcPts val="6037"/>
              </a:lnSpc>
              <a:buFont typeface="Arial"/>
              <a:buChar char="•"/>
            </a:pPr>
            <a:r>
              <a:rPr lang="en-US" sz="4312">
                <a:solidFill>
                  <a:srgbClr val="FFFFFF"/>
                </a:solidFill>
                <a:latin typeface="Noto Sans T Chinese"/>
                <a:ea typeface="Noto Sans T Chinese"/>
                <a:cs typeface="Noto Sans T Chinese"/>
                <a:sym typeface="Noto Sans T Chinese"/>
              </a:rPr>
              <a:t>我發現媽媽和阿媽清洗蔬菜的方式有所不同，媽媽是用流動的清水清洗蔬菜，阿媽則是用小蘇打粉來清洗蔬菜，我個人認為則是把泥土清洗乾淨就好。但是媽媽和阿媽都說我這種清洗蔬菜的方式是無法將農藥去除乾淨。</a:t>
            </a:r>
          </a:p>
          <a:p>
            <a:pPr marL="931027" lvl="1" indent="-465513" algn="l">
              <a:lnSpc>
                <a:spcPts val="6037"/>
              </a:lnSpc>
              <a:buFont typeface="Arial"/>
              <a:buChar char="•"/>
            </a:pPr>
            <a:r>
              <a:rPr lang="en-US" sz="4312">
                <a:solidFill>
                  <a:srgbClr val="FFFFFF"/>
                </a:solidFill>
                <a:latin typeface="Noto Sans T Chinese"/>
                <a:ea typeface="Noto Sans T Chinese"/>
                <a:cs typeface="Noto Sans T Chinese"/>
                <a:sym typeface="Noto Sans T Chinese"/>
              </a:rPr>
              <a:t>媽媽還說蔬菜的莖殘留農藥最多，一定要特別的去搓洗乾淨。</a:t>
            </a:r>
          </a:p>
          <a:p>
            <a:pPr marL="931027" lvl="1" indent="-465513" algn="l">
              <a:lnSpc>
                <a:spcPts val="6037"/>
              </a:lnSpc>
              <a:buFont typeface="Arial"/>
              <a:buChar char="•"/>
            </a:pPr>
            <a:r>
              <a:rPr lang="en-US" sz="4312">
                <a:solidFill>
                  <a:srgbClr val="FFFFFF"/>
                </a:solidFill>
                <a:latin typeface="Noto Sans T Chinese"/>
                <a:ea typeface="Noto Sans T Chinese"/>
                <a:cs typeface="Noto Sans T Chinese"/>
                <a:sym typeface="Noto Sans T Chinese"/>
              </a:rPr>
              <a:t>於是我想利用暑假時間來研究看看，到底哪一種清洗蔬菜的方式最乾淨。</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155A6"/>
        </a:solidFill>
        <a:effectLst/>
      </p:bgPr>
    </p:bg>
    <p:spTree>
      <p:nvGrpSpPr>
        <p:cNvPr id="1" name=""/>
        <p:cNvGrpSpPr/>
        <p:nvPr/>
      </p:nvGrpSpPr>
      <p:grpSpPr>
        <a:xfrm>
          <a:off x="0" y="0"/>
          <a:ext cx="0" cy="0"/>
          <a:chOff x="0" y="0"/>
          <a:chExt cx="0" cy="0"/>
        </a:xfrm>
      </p:grpSpPr>
      <p:sp>
        <p:nvSpPr>
          <p:cNvPr id="2" name="TextBox 2"/>
          <p:cNvSpPr txBox="1"/>
          <p:nvPr/>
        </p:nvSpPr>
        <p:spPr>
          <a:xfrm>
            <a:off x="1028700" y="1480018"/>
            <a:ext cx="16482290" cy="8734699"/>
          </a:xfrm>
          <a:prstGeom prst="rect">
            <a:avLst/>
          </a:prstGeom>
        </p:spPr>
        <p:txBody>
          <a:bodyPr lIns="0" tIns="0" rIns="0" bIns="0" rtlCol="0" anchor="t">
            <a:spAutoFit/>
          </a:bodyPr>
          <a:lstStyle/>
          <a:p>
            <a:pPr algn="l">
              <a:lnSpc>
                <a:spcPts val="3590"/>
              </a:lnSpc>
            </a:pPr>
            <a:r>
              <a:rPr lang="en-US" sz="2564" dirty="0">
                <a:solidFill>
                  <a:srgbClr val="FF66C4"/>
                </a:solidFill>
                <a:latin typeface="Noto Sans T Chinese"/>
                <a:ea typeface="Noto Sans T Chinese"/>
                <a:cs typeface="Noto Sans T Chinese"/>
                <a:sym typeface="Noto Sans T Chinese"/>
              </a:rPr>
              <a:t>1.第 49 </a:t>
            </a:r>
            <a:r>
              <a:rPr lang="en-US" sz="2564" dirty="0" err="1">
                <a:solidFill>
                  <a:srgbClr val="FF66C4"/>
                </a:solidFill>
                <a:latin typeface="Noto Sans T Chinese"/>
                <a:ea typeface="Noto Sans T Chinese"/>
                <a:cs typeface="Noto Sans T Chinese"/>
                <a:sym typeface="Noto Sans T Chinese"/>
              </a:rPr>
              <a:t>屆中小學科學展覽會作品說明書-破除主婦的迷思~清洗蔬菜誰最行</a:t>
            </a:r>
            <a:endParaRPr lang="en-US" sz="2564" dirty="0">
              <a:solidFill>
                <a:srgbClr val="FF66C4"/>
              </a:solidFill>
              <a:latin typeface="Noto Sans T Chinese"/>
              <a:ea typeface="Noto Sans T Chinese"/>
              <a:cs typeface="Noto Sans T Chinese"/>
              <a:sym typeface="Noto Sans T Chinese"/>
            </a:endParaRPr>
          </a:p>
          <a:p>
            <a:pPr algn="l">
              <a:lnSpc>
                <a:spcPts val="3590"/>
              </a:lnSpc>
            </a:pPr>
            <a:r>
              <a:rPr lang="en-US" sz="2564" dirty="0">
                <a:solidFill>
                  <a:srgbClr val="000000"/>
                </a:solidFill>
                <a:latin typeface="Noto Sans T Chinese"/>
                <a:ea typeface="Noto Sans T Chinese"/>
                <a:cs typeface="Noto Sans T Chinese"/>
                <a:sym typeface="Noto Sans T Chinese"/>
              </a:rPr>
              <a:t>(</a:t>
            </a:r>
            <a:r>
              <a:rPr lang="en-US" sz="2564" dirty="0" err="1">
                <a:solidFill>
                  <a:srgbClr val="000000"/>
                </a:solidFill>
                <a:latin typeface="Noto Sans T Chinese"/>
                <a:ea typeface="Noto Sans T Chinese"/>
                <a:cs typeface="Noto Sans T Chinese"/>
                <a:sym typeface="Noto Sans T Chinese"/>
              </a:rPr>
              <a:t>最後的結果反映出</a:t>
            </a:r>
            <a:r>
              <a:rPr lang="en-US" sz="2564" dirty="0">
                <a:solidFill>
                  <a:srgbClr val="000000"/>
                </a:solidFill>
                <a:latin typeface="Noto Sans T Chinese"/>
                <a:ea typeface="Noto Sans T Chinese"/>
                <a:cs typeface="Noto Sans T Chinese"/>
                <a:sym typeface="Noto Sans T Chinese"/>
              </a:rPr>
              <a:t>，『</a:t>
            </a:r>
            <a:r>
              <a:rPr lang="en-US" sz="2564" dirty="0" err="1">
                <a:solidFill>
                  <a:srgbClr val="000000"/>
                </a:solidFill>
                <a:latin typeface="Noto Sans T Chinese"/>
                <a:ea typeface="Noto Sans T Chinese"/>
                <a:cs typeface="Noto Sans T Chinese"/>
                <a:sym typeface="Noto Sans T Chinese"/>
              </a:rPr>
              <a:t>用流動的清水洗</a:t>
            </a:r>
            <a:r>
              <a:rPr lang="en-US" sz="2564" dirty="0">
                <a:solidFill>
                  <a:srgbClr val="000000"/>
                </a:solidFill>
                <a:latin typeface="Noto Sans T Chinese"/>
                <a:ea typeface="Noto Sans T Chinese"/>
                <a:cs typeface="Noto Sans T Chinese"/>
                <a:sym typeface="Noto Sans T Chinese"/>
              </a:rPr>
              <a:t> 3 </a:t>
            </a:r>
            <a:r>
              <a:rPr lang="en-US" sz="2564" dirty="0" err="1">
                <a:solidFill>
                  <a:srgbClr val="000000"/>
                </a:solidFill>
                <a:latin typeface="Noto Sans T Chinese"/>
                <a:ea typeface="Noto Sans T Chinese"/>
                <a:cs typeface="Noto Sans T Chinese"/>
                <a:sym typeface="Noto Sans T Chinese"/>
              </a:rPr>
              <a:t>分鐘』效果最好，破除了多數主婦的迷思</a:t>
            </a:r>
            <a:r>
              <a:rPr lang="en-US" sz="2564" dirty="0">
                <a:solidFill>
                  <a:srgbClr val="000000"/>
                </a:solidFill>
                <a:latin typeface="Noto Sans T Chinese"/>
                <a:ea typeface="Noto Sans T Chinese"/>
                <a:cs typeface="Noto Sans T Chinese"/>
                <a:sym typeface="Noto Sans T Chinese"/>
              </a:rPr>
              <a:t>。)</a:t>
            </a:r>
          </a:p>
          <a:p>
            <a:pPr algn="l">
              <a:lnSpc>
                <a:spcPts val="3590"/>
              </a:lnSpc>
            </a:pPr>
            <a:endParaRPr lang="en-US" sz="2564" dirty="0">
              <a:solidFill>
                <a:srgbClr val="000000"/>
              </a:solidFill>
              <a:latin typeface="Noto Sans T Chinese"/>
              <a:ea typeface="Noto Sans T Chinese"/>
              <a:cs typeface="Noto Sans T Chinese"/>
              <a:sym typeface="Noto Sans T Chinese"/>
            </a:endParaRPr>
          </a:p>
          <a:p>
            <a:pPr algn="l">
              <a:lnSpc>
                <a:spcPts val="3590"/>
              </a:lnSpc>
            </a:pPr>
            <a:r>
              <a:rPr lang="en-US" sz="2564" dirty="0">
                <a:solidFill>
                  <a:srgbClr val="FF66C4"/>
                </a:solidFill>
                <a:latin typeface="Noto Sans T Chinese"/>
                <a:ea typeface="Noto Sans T Chinese"/>
                <a:cs typeface="Noto Sans T Chinese"/>
                <a:sym typeface="Noto Sans T Chinese"/>
              </a:rPr>
              <a:t>2.  </a:t>
            </a:r>
            <a:r>
              <a:rPr lang="en-US" sz="2564" dirty="0" err="1">
                <a:solidFill>
                  <a:srgbClr val="FF66C4"/>
                </a:solidFill>
                <a:latin typeface="Noto Sans T Chinese"/>
                <a:ea typeface="Noto Sans T Chinese"/>
                <a:cs typeface="Noto Sans T Chinese"/>
                <a:sym typeface="Noto Sans T Chinese"/>
              </a:rPr>
              <a:t>食藥署~蔬果該如何清洗</a:t>
            </a:r>
            <a:endParaRPr lang="en-US" sz="2564" dirty="0">
              <a:solidFill>
                <a:srgbClr val="FF66C4"/>
              </a:solidFill>
              <a:latin typeface="Noto Sans T Chinese"/>
              <a:ea typeface="Noto Sans T Chinese"/>
              <a:cs typeface="Noto Sans T Chinese"/>
              <a:sym typeface="Noto Sans T Chinese"/>
            </a:endParaRPr>
          </a:p>
          <a:p>
            <a:pPr algn="l">
              <a:lnSpc>
                <a:spcPts val="3590"/>
              </a:lnSpc>
            </a:pPr>
            <a:r>
              <a:rPr lang="en-US" sz="2564" dirty="0">
                <a:solidFill>
                  <a:srgbClr val="000000"/>
                </a:solidFill>
                <a:latin typeface="Noto Sans T Chinese"/>
                <a:ea typeface="Noto Sans T Chinese"/>
                <a:cs typeface="Noto Sans T Chinese"/>
                <a:sym typeface="Noto Sans T Chinese"/>
              </a:rPr>
              <a:t>(</a:t>
            </a:r>
            <a:r>
              <a:rPr lang="en-US" sz="2564" dirty="0" err="1">
                <a:solidFill>
                  <a:srgbClr val="000000"/>
                </a:solidFill>
                <a:latin typeface="Noto Sans T Chinese"/>
                <a:ea typeface="Noto Sans T Chinese"/>
                <a:cs typeface="Noto Sans T Chinese"/>
                <a:sym typeface="Noto Sans T Chinese"/>
              </a:rPr>
              <a:t>不建議使用蔬果清潔劑，因為會殘留介面活性劑，反而造成身體更大負擔</a:t>
            </a:r>
            <a:r>
              <a:rPr lang="en-US" sz="2564" dirty="0">
                <a:solidFill>
                  <a:srgbClr val="000000"/>
                </a:solidFill>
                <a:latin typeface="Noto Sans T Chinese"/>
                <a:ea typeface="Noto Sans T Chinese"/>
                <a:cs typeface="Noto Sans T Chinese"/>
                <a:sym typeface="Noto Sans T Chinese"/>
              </a:rPr>
              <a:t>。)</a:t>
            </a:r>
          </a:p>
          <a:p>
            <a:pPr algn="l">
              <a:lnSpc>
                <a:spcPts val="3590"/>
              </a:lnSpc>
            </a:pPr>
            <a:endParaRPr lang="en-US" sz="2564" dirty="0">
              <a:solidFill>
                <a:srgbClr val="000000"/>
              </a:solidFill>
              <a:latin typeface="Noto Sans T Chinese"/>
              <a:ea typeface="Noto Sans T Chinese"/>
              <a:cs typeface="Noto Sans T Chinese"/>
              <a:sym typeface="Noto Sans T Chinese"/>
            </a:endParaRPr>
          </a:p>
          <a:p>
            <a:pPr algn="l">
              <a:lnSpc>
                <a:spcPts val="3590"/>
              </a:lnSpc>
            </a:pPr>
            <a:r>
              <a:rPr lang="en-US" sz="2564" dirty="0">
                <a:solidFill>
                  <a:srgbClr val="FF66C4"/>
                </a:solidFill>
                <a:latin typeface="Noto Sans T Chinese"/>
                <a:ea typeface="Noto Sans T Chinese"/>
                <a:cs typeface="Noto Sans T Chinese"/>
                <a:sym typeface="Noto Sans T Chinese"/>
              </a:rPr>
              <a:t>3.  </a:t>
            </a:r>
            <a:r>
              <a:rPr lang="en-US" sz="2564" dirty="0" err="1">
                <a:solidFill>
                  <a:srgbClr val="FF66C4"/>
                </a:solidFill>
                <a:latin typeface="Noto Sans T Chinese"/>
                <a:ea typeface="Noto Sans T Chinese"/>
                <a:cs typeface="Noto Sans T Chinese"/>
                <a:sym typeface="Noto Sans T Chinese"/>
              </a:rPr>
              <a:t>有機農業全球資訊網~如何清洗蔬果吃得安心</a:t>
            </a:r>
            <a:endParaRPr lang="en-US" sz="2564" dirty="0">
              <a:solidFill>
                <a:srgbClr val="FF66C4"/>
              </a:solidFill>
              <a:latin typeface="Noto Sans T Chinese"/>
              <a:ea typeface="Noto Sans T Chinese"/>
              <a:cs typeface="Noto Sans T Chinese"/>
              <a:sym typeface="Noto Sans T Chinese"/>
            </a:endParaRPr>
          </a:p>
          <a:p>
            <a:pPr algn="l">
              <a:lnSpc>
                <a:spcPts val="3590"/>
              </a:lnSpc>
            </a:pPr>
            <a:r>
              <a:rPr lang="en-US" sz="2564" dirty="0">
                <a:solidFill>
                  <a:srgbClr val="000000"/>
                </a:solidFill>
                <a:latin typeface="Noto Sans T Chinese"/>
                <a:ea typeface="Noto Sans T Chinese"/>
                <a:cs typeface="Noto Sans T Chinese"/>
                <a:sym typeface="Noto Sans T Chinese"/>
              </a:rPr>
              <a:t>(</a:t>
            </a:r>
            <a:r>
              <a:rPr lang="en-US" sz="2564" dirty="0" err="1">
                <a:solidFill>
                  <a:srgbClr val="000000"/>
                </a:solidFill>
                <a:latin typeface="Noto Sans T Chinese"/>
                <a:ea typeface="Noto Sans T Chinese"/>
                <a:cs typeface="Noto Sans T Chinese"/>
                <a:sym typeface="Noto Sans T Chinese"/>
              </a:rPr>
              <a:t>以不斷流動的清水洗滌蔬果，藉水的清洗及稀釋能力，應可把殘留在蔬果表面上的農藥去除掉</a:t>
            </a:r>
            <a:r>
              <a:rPr lang="en-US" sz="2564" dirty="0">
                <a:solidFill>
                  <a:srgbClr val="000000"/>
                </a:solidFill>
                <a:latin typeface="Noto Sans T Chinese"/>
                <a:ea typeface="Noto Sans T Chinese"/>
                <a:cs typeface="Noto Sans T Chinese"/>
                <a:sym typeface="Noto Sans T Chinese"/>
              </a:rPr>
              <a:t>。)</a:t>
            </a:r>
          </a:p>
          <a:p>
            <a:pPr algn="l">
              <a:lnSpc>
                <a:spcPts val="3590"/>
              </a:lnSpc>
            </a:pPr>
            <a:endParaRPr lang="en-US" sz="2564" dirty="0">
              <a:solidFill>
                <a:srgbClr val="000000"/>
              </a:solidFill>
              <a:latin typeface="Noto Sans T Chinese"/>
              <a:ea typeface="Noto Sans T Chinese"/>
              <a:cs typeface="Noto Sans T Chinese"/>
              <a:sym typeface="Noto Sans T Chinese"/>
            </a:endParaRPr>
          </a:p>
          <a:p>
            <a:pPr algn="l">
              <a:lnSpc>
                <a:spcPts val="3590"/>
              </a:lnSpc>
            </a:pPr>
            <a:r>
              <a:rPr lang="en-US" sz="2564" dirty="0">
                <a:solidFill>
                  <a:srgbClr val="FF66C4"/>
                </a:solidFill>
                <a:latin typeface="Noto Sans T Chinese"/>
                <a:ea typeface="Noto Sans T Chinese"/>
                <a:cs typeface="Noto Sans T Chinese"/>
                <a:sym typeface="Noto Sans T Chinese"/>
              </a:rPr>
              <a:t>4.   </a:t>
            </a:r>
            <a:r>
              <a:rPr lang="en-US" sz="2564" dirty="0" err="1">
                <a:solidFill>
                  <a:srgbClr val="FF66C4"/>
                </a:solidFill>
                <a:latin typeface="Noto Sans T Chinese"/>
                <a:ea typeface="Noto Sans T Chinese"/>
                <a:cs typeface="Noto Sans T Chinese"/>
                <a:sym typeface="Noto Sans T Chinese"/>
              </a:rPr>
              <a:t>中華農藥協會~藥清洗</a:t>
            </a:r>
            <a:endParaRPr lang="en-US" sz="2564" dirty="0">
              <a:solidFill>
                <a:srgbClr val="FF66C4"/>
              </a:solidFill>
              <a:latin typeface="Noto Sans T Chinese"/>
              <a:ea typeface="Noto Sans T Chinese"/>
              <a:cs typeface="Noto Sans T Chinese"/>
              <a:sym typeface="Noto Sans T Chinese"/>
            </a:endParaRPr>
          </a:p>
          <a:p>
            <a:pPr algn="l">
              <a:lnSpc>
                <a:spcPts val="3590"/>
              </a:lnSpc>
            </a:pPr>
            <a:r>
              <a:rPr lang="en-US" sz="2564" dirty="0" err="1">
                <a:solidFill>
                  <a:srgbClr val="000000"/>
                </a:solidFill>
                <a:latin typeface="Noto Sans T Chinese"/>
                <a:ea typeface="Noto Sans T Chinese"/>
                <a:cs typeface="Noto Sans T Chinese"/>
                <a:sym typeface="Noto Sans T Chinese"/>
              </a:rPr>
              <a:t>只要依照以下清洗蔬果的原則</a:t>
            </a:r>
            <a:r>
              <a:rPr lang="en-US" sz="2564" dirty="0">
                <a:solidFill>
                  <a:srgbClr val="000000"/>
                </a:solidFill>
                <a:latin typeface="Noto Sans T Chinese"/>
                <a:ea typeface="Noto Sans T Chinese"/>
                <a:cs typeface="Noto Sans T Chinese"/>
                <a:sym typeface="Noto Sans T Chinese"/>
              </a:rPr>
              <a:t>：「</a:t>
            </a:r>
            <a:r>
              <a:rPr lang="en-US" sz="2564" dirty="0" err="1">
                <a:solidFill>
                  <a:srgbClr val="000000"/>
                </a:solidFill>
                <a:latin typeface="Noto Sans T Chinese"/>
                <a:ea typeface="Noto Sans T Chinese"/>
                <a:cs typeface="Noto Sans T Chinese"/>
                <a:sym typeface="Noto Sans T Chinese"/>
              </a:rPr>
              <a:t>先浸泡、後沖洗、再切除</a:t>
            </a:r>
            <a:r>
              <a:rPr lang="en-US" sz="2564" dirty="0">
                <a:solidFill>
                  <a:srgbClr val="000000"/>
                </a:solidFill>
                <a:latin typeface="Noto Sans T Chinese"/>
                <a:ea typeface="Noto Sans T Chinese"/>
                <a:cs typeface="Noto Sans T Chinese"/>
                <a:sym typeface="Noto Sans T Chinese"/>
              </a:rPr>
              <a:t>」，</a:t>
            </a:r>
            <a:r>
              <a:rPr lang="en-US" sz="2564" dirty="0" err="1">
                <a:solidFill>
                  <a:srgbClr val="000000"/>
                </a:solidFill>
                <a:latin typeface="Noto Sans T Chinese"/>
                <a:ea typeface="Noto Sans T Chinese"/>
                <a:cs typeface="Noto Sans T Chinese"/>
                <a:sym typeface="Noto Sans T Chinese"/>
              </a:rPr>
              <a:t>就能有效降低農藥殘留的風險</a:t>
            </a:r>
            <a:r>
              <a:rPr lang="en-US" sz="2564" dirty="0">
                <a:solidFill>
                  <a:srgbClr val="000000"/>
                </a:solidFill>
                <a:latin typeface="Noto Sans T Chinese"/>
                <a:ea typeface="Noto Sans T Chinese"/>
                <a:cs typeface="Noto Sans T Chinese"/>
                <a:sym typeface="Noto Sans T Chinese"/>
              </a:rPr>
              <a:t>。</a:t>
            </a:r>
          </a:p>
          <a:p>
            <a:pPr algn="l">
              <a:lnSpc>
                <a:spcPts val="3590"/>
              </a:lnSpc>
            </a:pPr>
            <a:endParaRPr lang="en-US" sz="2564" dirty="0">
              <a:solidFill>
                <a:srgbClr val="000000"/>
              </a:solidFill>
              <a:latin typeface="Noto Sans T Chinese"/>
              <a:ea typeface="Noto Sans T Chinese"/>
              <a:cs typeface="Noto Sans T Chinese"/>
              <a:sym typeface="Noto Sans T Chinese"/>
            </a:endParaRPr>
          </a:p>
          <a:p>
            <a:pPr algn="l">
              <a:lnSpc>
                <a:spcPts val="3590"/>
              </a:lnSpc>
            </a:pPr>
            <a:r>
              <a:rPr lang="en-US" sz="2564" dirty="0">
                <a:solidFill>
                  <a:srgbClr val="FF66C4"/>
                </a:solidFill>
                <a:latin typeface="Noto Sans T Chinese"/>
                <a:ea typeface="Noto Sans T Chinese"/>
                <a:cs typeface="Noto Sans T Chinese"/>
                <a:sym typeface="Noto Sans T Chinese"/>
              </a:rPr>
              <a:t>5.   </a:t>
            </a:r>
            <a:r>
              <a:rPr lang="en-US" sz="2564" dirty="0" err="1">
                <a:solidFill>
                  <a:srgbClr val="FF66C4"/>
                </a:solidFill>
                <a:latin typeface="Noto Sans T Chinese"/>
                <a:ea typeface="Noto Sans T Chinese"/>
                <a:cs typeface="Noto Sans T Chinese"/>
                <a:sym typeface="Noto Sans T Chinese"/>
              </a:rPr>
              <a:t>洗菜還再加鹽、小蘇打和醋？洗菜的重要關鍵：流動水</a:t>
            </a:r>
            <a:endParaRPr lang="en-US" sz="2564" dirty="0">
              <a:solidFill>
                <a:srgbClr val="FF66C4"/>
              </a:solidFill>
              <a:latin typeface="Noto Sans T Chinese"/>
              <a:ea typeface="Noto Sans T Chinese"/>
              <a:cs typeface="Noto Sans T Chinese"/>
              <a:sym typeface="Noto Sans T Chinese"/>
            </a:endParaRPr>
          </a:p>
          <a:p>
            <a:pPr algn="l">
              <a:lnSpc>
                <a:spcPts val="3590"/>
              </a:lnSpc>
            </a:pPr>
            <a:r>
              <a:rPr lang="en-US" sz="2564" dirty="0" err="1">
                <a:solidFill>
                  <a:srgbClr val="000000"/>
                </a:solidFill>
                <a:latin typeface="Noto Sans T Chinese"/>
                <a:ea typeface="Noto Sans T Chinese"/>
                <a:cs typeface="Noto Sans T Chinese"/>
                <a:sym typeface="Noto Sans T Chinese"/>
              </a:rPr>
              <a:t>行政院農委會實驗證實</a:t>
            </a:r>
            <a:r>
              <a:rPr lang="en-US" sz="2564" dirty="0">
                <a:solidFill>
                  <a:srgbClr val="000000"/>
                </a:solidFill>
                <a:latin typeface="Noto Sans T Chinese"/>
                <a:ea typeface="Noto Sans T Chinese"/>
                <a:cs typeface="Noto Sans T Chinese"/>
                <a:sym typeface="Noto Sans T Chinese"/>
              </a:rPr>
              <a:t>，「</a:t>
            </a:r>
            <a:r>
              <a:rPr lang="en-US" sz="2564" dirty="0" err="1">
                <a:solidFill>
                  <a:srgbClr val="000000"/>
                </a:solidFill>
                <a:latin typeface="Noto Sans T Chinese"/>
                <a:ea typeface="Noto Sans T Chinese"/>
                <a:cs typeface="Noto Sans T Chinese"/>
                <a:sym typeface="Noto Sans T Chinese"/>
              </a:rPr>
              <a:t>水」對於去除蔬果上的殘留農藥最為有效，無需使用鹽、醋、小蘇打、麵粉、貝殼粉或天然洗潔劑等各種用品</a:t>
            </a:r>
            <a:r>
              <a:rPr lang="en-US" sz="2564" dirty="0">
                <a:solidFill>
                  <a:srgbClr val="000000"/>
                </a:solidFill>
                <a:latin typeface="Noto Sans T Chinese"/>
                <a:ea typeface="Noto Sans T Chinese"/>
                <a:cs typeface="Noto Sans T Chinese"/>
                <a:sym typeface="Noto Sans T Chinese"/>
              </a:rPr>
              <a:t>。</a:t>
            </a:r>
          </a:p>
          <a:p>
            <a:pPr algn="l">
              <a:lnSpc>
                <a:spcPts val="3590"/>
              </a:lnSpc>
            </a:pPr>
            <a:endParaRPr lang="en-US" sz="2564" dirty="0">
              <a:solidFill>
                <a:srgbClr val="000000"/>
              </a:solidFill>
              <a:latin typeface="Noto Sans T Chinese"/>
              <a:ea typeface="Noto Sans T Chinese"/>
              <a:cs typeface="Noto Sans T Chinese"/>
              <a:sym typeface="Noto Sans T Chinese"/>
            </a:endParaRPr>
          </a:p>
          <a:p>
            <a:pPr algn="ctr">
              <a:lnSpc>
                <a:spcPts val="3590"/>
              </a:lnSpc>
            </a:pPr>
            <a:r>
              <a:rPr lang="en-US" sz="2564" dirty="0" err="1">
                <a:solidFill>
                  <a:srgbClr val="F4C63E"/>
                </a:solidFill>
                <a:latin typeface="Noto Sans T Chinese"/>
                <a:ea typeface="Noto Sans T Chinese"/>
                <a:cs typeface="Noto Sans T Chinese"/>
                <a:sym typeface="Noto Sans T Chinese"/>
              </a:rPr>
              <a:t>綜合以上文獻討論摘要</a:t>
            </a:r>
            <a:endParaRPr lang="en-US" sz="2564" dirty="0">
              <a:solidFill>
                <a:srgbClr val="F4C63E"/>
              </a:solidFill>
              <a:latin typeface="Noto Sans T Chinese"/>
              <a:ea typeface="Noto Sans T Chinese"/>
              <a:cs typeface="Noto Sans T Chinese"/>
              <a:sym typeface="Noto Sans T Chinese"/>
            </a:endParaRPr>
          </a:p>
          <a:p>
            <a:pPr algn="l">
              <a:lnSpc>
                <a:spcPts val="3590"/>
              </a:lnSpc>
            </a:pPr>
            <a:r>
              <a:rPr lang="en-US" sz="2564" dirty="0">
                <a:solidFill>
                  <a:srgbClr val="F4C63E"/>
                </a:solidFill>
                <a:latin typeface="Noto Sans T Chinese"/>
                <a:ea typeface="Noto Sans T Chinese"/>
                <a:cs typeface="Noto Sans T Chinese"/>
                <a:sym typeface="Noto Sans T Chinese"/>
              </a:rPr>
              <a:t>                         </a:t>
            </a:r>
            <a:r>
              <a:rPr lang="en-US" sz="2564" dirty="0" err="1">
                <a:solidFill>
                  <a:srgbClr val="F4C63E"/>
                </a:solidFill>
                <a:latin typeface="Noto Sans T Chinese"/>
                <a:ea typeface="Noto Sans T Chinese"/>
                <a:cs typeface="Noto Sans T Chinese"/>
                <a:sym typeface="Noto Sans T Chinese"/>
              </a:rPr>
              <a:t>我想要確認實驗結果是否真如文獻所說利用流動水清洗</a:t>
            </a:r>
            <a:r>
              <a:rPr lang="zh-TW" altLang="en-US" sz="2564" dirty="0">
                <a:solidFill>
                  <a:srgbClr val="F4C63E"/>
                </a:solidFill>
                <a:latin typeface="Noto Sans T Chinese"/>
                <a:ea typeface="Noto Sans T Chinese"/>
                <a:cs typeface="Noto Sans T Chinese"/>
                <a:sym typeface="Noto Sans T Chinese"/>
              </a:rPr>
              <a:t>蔬菜</a:t>
            </a:r>
            <a:r>
              <a:rPr lang="en-US" sz="2564" dirty="0">
                <a:solidFill>
                  <a:srgbClr val="F4C63E"/>
                </a:solidFill>
                <a:latin typeface="Noto Sans T Chinese"/>
                <a:ea typeface="Noto Sans T Chinese"/>
                <a:cs typeface="Noto Sans T Chinese"/>
                <a:sym typeface="Noto Sans T Chinese"/>
              </a:rPr>
              <a:t>，</a:t>
            </a:r>
            <a:r>
              <a:rPr lang="en-US" sz="2564" dirty="0" err="1">
                <a:solidFill>
                  <a:srgbClr val="F4C63E"/>
                </a:solidFill>
                <a:latin typeface="Noto Sans T Chinese"/>
                <a:ea typeface="Noto Sans T Chinese"/>
                <a:cs typeface="Noto Sans T Chinese"/>
                <a:sym typeface="Noto Sans T Chinese"/>
              </a:rPr>
              <a:t>可以有效降低蔬菜上的農藥殘留</a:t>
            </a:r>
            <a:r>
              <a:rPr lang="en-US" sz="2564" dirty="0">
                <a:solidFill>
                  <a:srgbClr val="F4C63E"/>
                </a:solidFill>
                <a:latin typeface="Noto Sans T Chinese"/>
                <a:ea typeface="Noto Sans T Chinese"/>
                <a:cs typeface="Noto Sans T Chinese"/>
                <a:sym typeface="Noto Sans T Chinese"/>
              </a:rPr>
              <a:t>。</a:t>
            </a:r>
          </a:p>
          <a:p>
            <a:pPr algn="l">
              <a:lnSpc>
                <a:spcPts val="3590"/>
              </a:lnSpc>
            </a:pPr>
            <a:endParaRPr lang="en-US" sz="2564" dirty="0">
              <a:solidFill>
                <a:srgbClr val="F4C63E"/>
              </a:solidFill>
              <a:latin typeface="Noto Sans T Chinese"/>
              <a:ea typeface="Noto Sans T Chinese"/>
              <a:cs typeface="Noto Sans T Chinese"/>
              <a:sym typeface="Noto Sans T Chinese"/>
            </a:endParaRPr>
          </a:p>
        </p:txBody>
      </p:sp>
      <p:sp>
        <p:nvSpPr>
          <p:cNvPr id="3" name="Freeform 3"/>
          <p:cNvSpPr/>
          <p:nvPr/>
        </p:nvSpPr>
        <p:spPr>
          <a:xfrm>
            <a:off x="617245" y="103703"/>
            <a:ext cx="4387394" cy="1321702"/>
          </a:xfrm>
          <a:custGeom>
            <a:avLst/>
            <a:gdLst/>
            <a:ahLst/>
            <a:cxnLst/>
            <a:rect l="l" t="t" r="r" b="b"/>
            <a:pathLst>
              <a:path w="4387394" h="1321702">
                <a:moveTo>
                  <a:pt x="0" y="0"/>
                </a:moveTo>
                <a:lnTo>
                  <a:pt x="4387394" y="0"/>
                </a:lnTo>
                <a:lnTo>
                  <a:pt x="4387394" y="1321702"/>
                </a:lnTo>
                <a:lnTo>
                  <a:pt x="0" y="13217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rot="-114971">
            <a:off x="955616" y="537520"/>
            <a:ext cx="3713200" cy="530226"/>
          </a:xfrm>
          <a:prstGeom prst="rect">
            <a:avLst/>
          </a:prstGeom>
        </p:spPr>
        <p:txBody>
          <a:bodyPr lIns="0" tIns="0" rIns="0" bIns="0" rtlCol="0" anchor="t">
            <a:spAutoFit/>
          </a:bodyPr>
          <a:lstStyle/>
          <a:p>
            <a:pPr algn="ctr">
              <a:lnSpc>
                <a:spcPts val="4000"/>
              </a:lnSpc>
            </a:pPr>
            <a:r>
              <a:rPr lang="en-US" sz="4000">
                <a:solidFill>
                  <a:srgbClr val="FFFFFF"/>
                </a:solidFill>
                <a:latin typeface="Sniglet"/>
                <a:ea typeface="Sniglet"/>
                <a:cs typeface="Sniglet"/>
                <a:sym typeface="Sniglet"/>
              </a:rPr>
              <a:t>參考文獻</a:t>
            </a:r>
          </a:p>
        </p:txBody>
      </p:sp>
      <p:sp>
        <p:nvSpPr>
          <p:cNvPr id="5" name="Freeform 5"/>
          <p:cNvSpPr/>
          <p:nvPr/>
        </p:nvSpPr>
        <p:spPr>
          <a:xfrm rot="-6723883" flipH="1">
            <a:off x="1530983" y="7839930"/>
            <a:ext cx="1228384" cy="1234556"/>
          </a:xfrm>
          <a:custGeom>
            <a:avLst/>
            <a:gdLst/>
            <a:ahLst/>
            <a:cxnLst/>
            <a:rect l="l" t="t" r="r" b="b"/>
            <a:pathLst>
              <a:path w="1228384" h="1234556">
                <a:moveTo>
                  <a:pt x="1228384" y="0"/>
                </a:moveTo>
                <a:lnTo>
                  <a:pt x="0" y="0"/>
                </a:lnTo>
                <a:lnTo>
                  <a:pt x="0" y="1234557"/>
                </a:lnTo>
                <a:lnTo>
                  <a:pt x="1228384" y="1234557"/>
                </a:lnTo>
                <a:lnTo>
                  <a:pt x="1228384"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155A6"/>
        </a:solidFill>
        <a:effectLst/>
      </p:bgPr>
    </p:bg>
    <p:spTree>
      <p:nvGrpSpPr>
        <p:cNvPr id="1" name=""/>
        <p:cNvGrpSpPr/>
        <p:nvPr/>
      </p:nvGrpSpPr>
      <p:grpSpPr>
        <a:xfrm>
          <a:off x="0" y="0"/>
          <a:ext cx="0" cy="0"/>
          <a:chOff x="0" y="0"/>
          <a:chExt cx="0" cy="0"/>
        </a:xfrm>
      </p:grpSpPr>
      <p:sp>
        <p:nvSpPr>
          <p:cNvPr id="2" name="Freeform 2"/>
          <p:cNvSpPr/>
          <p:nvPr/>
        </p:nvSpPr>
        <p:spPr>
          <a:xfrm>
            <a:off x="-1022354" y="6977314"/>
            <a:ext cx="4923421" cy="4923421"/>
          </a:xfrm>
          <a:custGeom>
            <a:avLst/>
            <a:gdLst/>
            <a:ahLst/>
            <a:cxnLst/>
            <a:rect l="l" t="t" r="r" b="b"/>
            <a:pathLst>
              <a:path w="4923421" h="4923421">
                <a:moveTo>
                  <a:pt x="0" y="0"/>
                </a:moveTo>
                <a:lnTo>
                  <a:pt x="4923421" y="0"/>
                </a:lnTo>
                <a:lnTo>
                  <a:pt x="4923421" y="4923422"/>
                </a:lnTo>
                <a:lnTo>
                  <a:pt x="0" y="49234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6009856" y="8936134"/>
            <a:ext cx="5857555" cy="644331"/>
          </a:xfrm>
          <a:custGeom>
            <a:avLst/>
            <a:gdLst/>
            <a:ahLst/>
            <a:cxnLst/>
            <a:rect l="l" t="t" r="r" b="b"/>
            <a:pathLst>
              <a:path w="5857555" h="644331">
                <a:moveTo>
                  <a:pt x="0" y="0"/>
                </a:moveTo>
                <a:lnTo>
                  <a:pt x="5857555" y="0"/>
                </a:lnTo>
                <a:lnTo>
                  <a:pt x="5857555" y="644332"/>
                </a:lnTo>
                <a:lnTo>
                  <a:pt x="0" y="6443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88528" y="269916"/>
            <a:ext cx="5037567" cy="1517567"/>
          </a:xfrm>
          <a:custGeom>
            <a:avLst/>
            <a:gdLst/>
            <a:ahLst/>
            <a:cxnLst/>
            <a:rect l="l" t="t" r="r" b="b"/>
            <a:pathLst>
              <a:path w="5037567" h="1517567">
                <a:moveTo>
                  <a:pt x="0" y="0"/>
                </a:moveTo>
                <a:lnTo>
                  <a:pt x="5037567" y="0"/>
                </a:lnTo>
                <a:lnTo>
                  <a:pt x="5037567" y="1517568"/>
                </a:lnTo>
                <a:lnTo>
                  <a:pt x="0" y="15175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flipV="1">
            <a:off x="5954045" y="-47667"/>
            <a:ext cx="1463483" cy="1806769"/>
          </a:xfrm>
          <a:custGeom>
            <a:avLst/>
            <a:gdLst/>
            <a:ahLst/>
            <a:cxnLst/>
            <a:rect l="l" t="t" r="r" b="b"/>
            <a:pathLst>
              <a:path w="1463483" h="1806769">
                <a:moveTo>
                  <a:pt x="0" y="1806769"/>
                </a:moveTo>
                <a:lnTo>
                  <a:pt x="1463482" y="1806769"/>
                </a:lnTo>
                <a:lnTo>
                  <a:pt x="1463482" y="0"/>
                </a:lnTo>
                <a:lnTo>
                  <a:pt x="0" y="0"/>
                </a:lnTo>
                <a:lnTo>
                  <a:pt x="0" y="1806769"/>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rot="-114971">
            <a:off x="1835913" y="801666"/>
            <a:ext cx="3713200" cy="530226"/>
          </a:xfrm>
          <a:prstGeom prst="rect">
            <a:avLst/>
          </a:prstGeom>
        </p:spPr>
        <p:txBody>
          <a:bodyPr lIns="0" tIns="0" rIns="0" bIns="0" rtlCol="0" anchor="t">
            <a:spAutoFit/>
          </a:bodyPr>
          <a:lstStyle/>
          <a:p>
            <a:pPr algn="ctr">
              <a:lnSpc>
                <a:spcPts val="4000"/>
              </a:lnSpc>
            </a:pPr>
            <a:r>
              <a:rPr lang="en-US" sz="4000">
                <a:solidFill>
                  <a:srgbClr val="FFFFFF"/>
                </a:solidFill>
                <a:latin typeface="Sniglet"/>
                <a:ea typeface="Sniglet"/>
                <a:cs typeface="Sniglet"/>
                <a:sym typeface="Sniglet"/>
              </a:rPr>
              <a:t>研究目的</a:t>
            </a:r>
          </a:p>
        </p:txBody>
      </p:sp>
      <p:sp>
        <p:nvSpPr>
          <p:cNvPr id="7" name="Freeform 7"/>
          <p:cNvSpPr/>
          <p:nvPr/>
        </p:nvSpPr>
        <p:spPr>
          <a:xfrm rot="-630943" flipH="1">
            <a:off x="15746890" y="238849"/>
            <a:ext cx="2113945" cy="2697218"/>
          </a:xfrm>
          <a:custGeom>
            <a:avLst/>
            <a:gdLst/>
            <a:ahLst/>
            <a:cxnLst/>
            <a:rect l="l" t="t" r="r" b="b"/>
            <a:pathLst>
              <a:path w="2113945" h="2697218">
                <a:moveTo>
                  <a:pt x="2113945" y="0"/>
                </a:moveTo>
                <a:lnTo>
                  <a:pt x="0" y="0"/>
                </a:lnTo>
                <a:lnTo>
                  <a:pt x="0" y="2697219"/>
                </a:lnTo>
                <a:lnTo>
                  <a:pt x="2113945" y="2697219"/>
                </a:lnTo>
                <a:lnTo>
                  <a:pt x="2113945"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6723883" flipH="1">
            <a:off x="15860176" y="7948481"/>
            <a:ext cx="2104681" cy="2115257"/>
          </a:xfrm>
          <a:custGeom>
            <a:avLst/>
            <a:gdLst/>
            <a:ahLst/>
            <a:cxnLst/>
            <a:rect l="l" t="t" r="r" b="b"/>
            <a:pathLst>
              <a:path w="2104681" h="2115257">
                <a:moveTo>
                  <a:pt x="2104681" y="0"/>
                </a:moveTo>
                <a:lnTo>
                  <a:pt x="0" y="0"/>
                </a:lnTo>
                <a:lnTo>
                  <a:pt x="0" y="2115258"/>
                </a:lnTo>
                <a:lnTo>
                  <a:pt x="2104681" y="2115258"/>
                </a:lnTo>
                <a:lnTo>
                  <a:pt x="2104681"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TextBox 9"/>
          <p:cNvSpPr txBox="1"/>
          <p:nvPr/>
        </p:nvSpPr>
        <p:spPr>
          <a:xfrm>
            <a:off x="3813018" y="2617420"/>
            <a:ext cx="11513513" cy="6963045"/>
          </a:xfrm>
          <a:prstGeom prst="rect">
            <a:avLst/>
          </a:prstGeom>
        </p:spPr>
        <p:txBody>
          <a:bodyPr lIns="0" tIns="0" rIns="0" bIns="0" rtlCol="0" anchor="t">
            <a:spAutoFit/>
          </a:bodyPr>
          <a:lstStyle/>
          <a:p>
            <a:pPr algn="l">
              <a:lnSpc>
                <a:spcPts val="5599"/>
              </a:lnSpc>
            </a:pPr>
            <a:r>
              <a:rPr lang="en-US" sz="3999" dirty="0">
                <a:solidFill>
                  <a:srgbClr val="FFFFFF"/>
                </a:solidFill>
                <a:latin typeface="Noto Sans T Chinese"/>
                <a:ea typeface="Noto Sans T Chinese"/>
                <a:cs typeface="Noto Sans T Chinese"/>
                <a:sym typeface="Noto Sans T Chinese"/>
              </a:rPr>
              <a:t>1、利用農藥檢測試片，測量</a:t>
            </a:r>
            <a:r>
              <a:rPr lang="en-US" sz="3999" u="sng" dirty="0">
                <a:solidFill>
                  <a:srgbClr val="F0762C"/>
                </a:solidFill>
                <a:latin typeface="Noto Sans T Chinese"/>
                <a:ea typeface="Noto Sans T Chinese"/>
                <a:cs typeface="Noto Sans T Chinese"/>
                <a:sym typeface="Noto Sans T Chinese"/>
              </a:rPr>
              <a:t>清水沖洗</a:t>
            </a:r>
            <a:r>
              <a:rPr lang="en-US" sz="3999" dirty="0">
                <a:solidFill>
                  <a:srgbClr val="FFFFFF"/>
                </a:solidFill>
                <a:latin typeface="Noto Sans T Chinese"/>
                <a:ea typeface="Noto Sans T Chinese"/>
                <a:cs typeface="Noto Sans T Chinese"/>
                <a:sym typeface="Noto Sans T Chinese"/>
              </a:rPr>
              <a:t>青江菜和小白菜的莖、葉農藥殘留情況。</a:t>
            </a:r>
          </a:p>
          <a:p>
            <a:pPr algn="l">
              <a:lnSpc>
                <a:spcPts val="5599"/>
              </a:lnSpc>
            </a:pPr>
            <a:r>
              <a:rPr lang="en-US" sz="3999" dirty="0">
                <a:solidFill>
                  <a:srgbClr val="FFFFFF"/>
                </a:solidFill>
                <a:latin typeface="Noto Sans T Chinese"/>
                <a:ea typeface="Noto Sans T Chinese"/>
                <a:cs typeface="Noto Sans T Chinese"/>
                <a:sym typeface="Noto Sans T Chinese"/>
              </a:rPr>
              <a:t>2、利用農藥檢測試片，用</a:t>
            </a:r>
            <a:r>
              <a:rPr lang="en-US" sz="3999" u="sng" dirty="0">
                <a:solidFill>
                  <a:srgbClr val="F0762C"/>
                </a:solidFill>
                <a:latin typeface="Noto Sans T Chinese"/>
                <a:ea typeface="Noto Sans T Chinese"/>
                <a:cs typeface="Noto Sans T Chinese"/>
                <a:sym typeface="Noto Sans T Chinese"/>
              </a:rPr>
              <a:t>流動的清水沖洗3遍</a:t>
            </a:r>
            <a:r>
              <a:rPr lang="en-US" sz="3999" dirty="0">
                <a:solidFill>
                  <a:srgbClr val="FFFFFF"/>
                </a:solidFill>
                <a:latin typeface="Noto Sans T Chinese"/>
                <a:ea typeface="Noto Sans T Chinese"/>
                <a:cs typeface="Noto Sans T Chinese"/>
                <a:sym typeface="Noto Sans T Chinese"/>
              </a:rPr>
              <a:t>青江菜和小白菜的莖、葉農藥殘留情況。</a:t>
            </a:r>
          </a:p>
          <a:p>
            <a:pPr algn="l">
              <a:lnSpc>
                <a:spcPts val="5599"/>
              </a:lnSpc>
            </a:pPr>
            <a:r>
              <a:rPr lang="en-US" sz="3999" dirty="0">
                <a:solidFill>
                  <a:srgbClr val="FFFFFF"/>
                </a:solidFill>
                <a:latin typeface="Noto Sans T Chinese"/>
                <a:ea typeface="Noto Sans T Chinese"/>
                <a:cs typeface="Noto Sans T Chinese"/>
                <a:sym typeface="Noto Sans T Chinese"/>
              </a:rPr>
              <a:t>3、利用農藥檢測試片，測量</a:t>
            </a:r>
            <a:r>
              <a:rPr lang="en-US" sz="3999" u="sng" dirty="0">
                <a:solidFill>
                  <a:srgbClr val="F0762C"/>
                </a:solidFill>
                <a:latin typeface="Noto Sans T Chinese"/>
                <a:ea typeface="Noto Sans T Chinese"/>
                <a:cs typeface="Noto Sans T Chinese"/>
                <a:sym typeface="Noto Sans T Chinese"/>
              </a:rPr>
              <a:t>小蘇打粉浸泡清洗</a:t>
            </a:r>
            <a:r>
              <a:rPr lang="en-US" sz="3999" dirty="0">
                <a:solidFill>
                  <a:srgbClr val="FFFFFF"/>
                </a:solidFill>
                <a:latin typeface="Noto Sans T Chinese"/>
                <a:ea typeface="Noto Sans T Chinese"/>
                <a:cs typeface="Noto Sans T Chinese"/>
                <a:sym typeface="Noto Sans T Chinese"/>
              </a:rPr>
              <a:t>青江菜和小白菜的莖、葉農藥殘留情況。</a:t>
            </a:r>
          </a:p>
          <a:p>
            <a:pPr algn="l">
              <a:lnSpc>
                <a:spcPts val="5599"/>
              </a:lnSpc>
            </a:pPr>
            <a:r>
              <a:rPr lang="en-US" sz="3999" dirty="0">
                <a:solidFill>
                  <a:srgbClr val="FFFFFF"/>
                </a:solidFill>
                <a:latin typeface="Noto Sans T Chinese"/>
                <a:ea typeface="Noto Sans T Chinese"/>
                <a:cs typeface="Noto Sans T Chinese"/>
                <a:sym typeface="Noto Sans T Chinese"/>
              </a:rPr>
              <a:t>4、利用上述三種清洗蔬菜的方式，找出最有效的清洗蔬菜方式。</a:t>
            </a:r>
          </a:p>
          <a:p>
            <a:pPr algn="ctr">
              <a:lnSpc>
                <a:spcPts val="11170"/>
              </a:lnSpc>
            </a:pPr>
            <a:endParaRPr lang="en-US" sz="3999" dirty="0">
              <a:solidFill>
                <a:srgbClr val="FFFFFF"/>
              </a:solidFill>
              <a:latin typeface="Noto Sans T Chinese"/>
              <a:ea typeface="Noto Sans T Chinese"/>
              <a:cs typeface="Noto Sans T Chinese"/>
              <a:sym typeface="Noto Sans T Chines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66643"/>
        </a:solidFill>
        <a:effectLst/>
      </p:bgPr>
    </p:bg>
    <p:spTree>
      <p:nvGrpSpPr>
        <p:cNvPr id="1" name=""/>
        <p:cNvGrpSpPr/>
        <p:nvPr/>
      </p:nvGrpSpPr>
      <p:grpSpPr>
        <a:xfrm>
          <a:off x="0" y="0"/>
          <a:ext cx="0" cy="0"/>
          <a:chOff x="0" y="0"/>
          <a:chExt cx="0" cy="0"/>
        </a:xfrm>
      </p:grpSpPr>
      <p:sp>
        <p:nvSpPr>
          <p:cNvPr id="2" name="Freeform 2"/>
          <p:cNvSpPr/>
          <p:nvPr/>
        </p:nvSpPr>
        <p:spPr>
          <a:xfrm>
            <a:off x="14464148" y="189614"/>
            <a:ext cx="3516869" cy="3516869"/>
          </a:xfrm>
          <a:custGeom>
            <a:avLst/>
            <a:gdLst/>
            <a:ahLst/>
            <a:cxnLst/>
            <a:rect l="l" t="t" r="r" b="b"/>
            <a:pathLst>
              <a:path w="3516869" h="3516869">
                <a:moveTo>
                  <a:pt x="0" y="0"/>
                </a:moveTo>
                <a:lnTo>
                  <a:pt x="3516869" y="0"/>
                </a:lnTo>
                <a:lnTo>
                  <a:pt x="3516869" y="3516869"/>
                </a:lnTo>
                <a:lnTo>
                  <a:pt x="0" y="35168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55834" y="-1093737"/>
            <a:ext cx="5214859" cy="3272324"/>
          </a:xfrm>
          <a:custGeom>
            <a:avLst/>
            <a:gdLst/>
            <a:ahLst/>
            <a:cxnLst/>
            <a:rect l="l" t="t" r="r" b="b"/>
            <a:pathLst>
              <a:path w="5214859" h="3272324">
                <a:moveTo>
                  <a:pt x="0" y="0"/>
                </a:moveTo>
                <a:lnTo>
                  <a:pt x="5214859" y="0"/>
                </a:lnTo>
                <a:lnTo>
                  <a:pt x="5214859" y="3272324"/>
                </a:lnTo>
                <a:lnTo>
                  <a:pt x="0" y="32723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a:off x="1314450" y="7807731"/>
            <a:ext cx="1496991" cy="1504514"/>
          </a:xfrm>
          <a:custGeom>
            <a:avLst/>
            <a:gdLst/>
            <a:ahLst/>
            <a:cxnLst/>
            <a:rect l="l" t="t" r="r" b="b"/>
            <a:pathLst>
              <a:path w="1496991" h="1504514">
                <a:moveTo>
                  <a:pt x="0" y="0"/>
                </a:moveTo>
                <a:lnTo>
                  <a:pt x="1496991" y="0"/>
                </a:lnTo>
                <a:lnTo>
                  <a:pt x="1496991" y="1504514"/>
                </a:lnTo>
                <a:lnTo>
                  <a:pt x="0" y="1504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flipH="1">
            <a:off x="13615153" y="8116640"/>
            <a:ext cx="5214859" cy="3272324"/>
          </a:xfrm>
          <a:custGeom>
            <a:avLst/>
            <a:gdLst/>
            <a:ahLst/>
            <a:cxnLst/>
            <a:rect l="l" t="t" r="r" b="b"/>
            <a:pathLst>
              <a:path w="5214859" h="3272324">
                <a:moveTo>
                  <a:pt x="5214859" y="0"/>
                </a:moveTo>
                <a:lnTo>
                  <a:pt x="0" y="0"/>
                </a:lnTo>
                <a:lnTo>
                  <a:pt x="0" y="3272324"/>
                </a:lnTo>
                <a:lnTo>
                  <a:pt x="5214859" y="3272324"/>
                </a:lnTo>
                <a:lnTo>
                  <a:pt x="521485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860848" y="2591199"/>
            <a:ext cx="2746634" cy="3660114"/>
          </a:xfrm>
          <a:custGeom>
            <a:avLst/>
            <a:gdLst/>
            <a:ahLst/>
            <a:cxnLst/>
            <a:rect l="l" t="t" r="r" b="b"/>
            <a:pathLst>
              <a:path w="2746634" h="3660114">
                <a:moveTo>
                  <a:pt x="0" y="0"/>
                </a:moveTo>
                <a:lnTo>
                  <a:pt x="2746634" y="0"/>
                </a:lnTo>
                <a:lnTo>
                  <a:pt x="2746634" y="3660114"/>
                </a:lnTo>
                <a:lnTo>
                  <a:pt x="0" y="3660114"/>
                </a:lnTo>
                <a:lnTo>
                  <a:pt x="0" y="0"/>
                </a:lnTo>
                <a:close/>
              </a:path>
            </a:pathLst>
          </a:custGeom>
          <a:blipFill>
            <a:blip r:embed="rId8"/>
            <a:stretch>
              <a:fillRect/>
            </a:stretch>
          </a:blipFill>
        </p:spPr>
      </p:sp>
      <p:sp>
        <p:nvSpPr>
          <p:cNvPr id="7" name="Freeform 7"/>
          <p:cNvSpPr/>
          <p:nvPr/>
        </p:nvSpPr>
        <p:spPr>
          <a:xfrm>
            <a:off x="5313879" y="2591199"/>
            <a:ext cx="2746634" cy="3660114"/>
          </a:xfrm>
          <a:custGeom>
            <a:avLst/>
            <a:gdLst/>
            <a:ahLst/>
            <a:cxnLst/>
            <a:rect l="l" t="t" r="r" b="b"/>
            <a:pathLst>
              <a:path w="2746634" h="3660114">
                <a:moveTo>
                  <a:pt x="0" y="0"/>
                </a:moveTo>
                <a:lnTo>
                  <a:pt x="2746634" y="0"/>
                </a:lnTo>
                <a:lnTo>
                  <a:pt x="2746634" y="3660114"/>
                </a:lnTo>
                <a:lnTo>
                  <a:pt x="0" y="3660114"/>
                </a:lnTo>
                <a:lnTo>
                  <a:pt x="0" y="0"/>
                </a:lnTo>
                <a:close/>
              </a:path>
            </a:pathLst>
          </a:custGeom>
          <a:blipFill>
            <a:blip r:embed="rId9"/>
            <a:stretch>
              <a:fillRect/>
            </a:stretch>
          </a:blipFill>
        </p:spPr>
      </p:sp>
      <p:sp>
        <p:nvSpPr>
          <p:cNvPr id="8" name="Freeform 8"/>
          <p:cNvSpPr/>
          <p:nvPr/>
        </p:nvSpPr>
        <p:spPr>
          <a:xfrm>
            <a:off x="8765363" y="2591199"/>
            <a:ext cx="2712324" cy="3614393"/>
          </a:xfrm>
          <a:custGeom>
            <a:avLst/>
            <a:gdLst/>
            <a:ahLst/>
            <a:cxnLst/>
            <a:rect l="l" t="t" r="r" b="b"/>
            <a:pathLst>
              <a:path w="2712324" h="3614393">
                <a:moveTo>
                  <a:pt x="0" y="0"/>
                </a:moveTo>
                <a:lnTo>
                  <a:pt x="2712324" y="0"/>
                </a:lnTo>
                <a:lnTo>
                  <a:pt x="2712324" y="3614393"/>
                </a:lnTo>
                <a:lnTo>
                  <a:pt x="0" y="3614393"/>
                </a:lnTo>
                <a:lnTo>
                  <a:pt x="0" y="0"/>
                </a:lnTo>
                <a:close/>
              </a:path>
            </a:pathLst>
          </a:custGeom>
          <a:blipFill>
            <a:blip r:embed="rId10"/>
            <a:stretch>
              <a:fillRect/>
            </a:stretch>
          </a:blipFill>
        </p:spPr>
      </p:sp>
      <p:sp>
        <p:nvSpPr>
          <p:cNvPr id="9" name="Freeform 9"/>
          <p:cNvSpPr/>
          <p:nvPr/>
        </p:nvSpPr>
        <p:spPr>
          <a:xfrm>
            <a:off x="12439523" y="2591199"/>
            <a:ext cx="2712324" cy="3614393"/>
          </a:xfrm>
          <a:custGeom>
            <a:avLst/>
            <a:gdLst/>
            <a:ahLst/>
            <a:cxnLst/>
            <a:rect l="l" t="t" r="r" b="b"/>
            <a:pathLst>
              <a:path w="2712324" h="3614393">
                <a:moveTo>
                  <a:pt x="0" y="0"/>
                </a:moveTo>
                <a:lnTo>
                  <a:pt x="2712324" y="0"/>
                </a:lnTo>
                <a:lnTo>
                  <a:pt x="2712324" y="3614393"/>
                </a:lnTo>
                <a:lnTo>
                  <a:pt x="0" y="3614393"/>
                </a:lnTo>
                <a:lnTo>
                  <a:pt x="0" y="0"/>
                </a:lnTo>
                <a:close/>
              </a:path>
            </a:pathLst>
          </a:custGeom>
          <a:blipFill>
            <a:blip r:embed="rId11"/>
            <a:stretch>
              <a:fillRect/>
            </a:stretch>
          </a:blipFill>
        </p:spPr>
      </p:sp>
      <p:sp>
        <p:nvSpPr>
          <p:cNvPr id="10" name="TextBox 10"/>
          <p:cNvSpPr txBox="1"/>
          <p:nvPr/>
        </p:nvSpPr>
        <p:spPr>
          <a:xfrm>
            <a:off x="6687196" y="1334342"/>
            <a:ext cx="4458551" cy="520700"/>
          </a:xfrm>
          <a:prstGeom prst="rect">
            <a:avLst/>
          </a:prstGeom>
        </p:spPr>
        <p:txBody>
          <a:bodyPr lIns="0" tIns="0" rIns="0" bIns="0" rtlCol="0" anchor="t">
            <a:spAutoFit/>
          </a:bodyPr>
          <a:lstStyle/>
          <a:p>
            <a:pPr algn="ctr">
              <a:lnSpc>
                <a:spcPts val="3999"/>
              </a:lnSpc>
            </a:pPr>
            <a:r>
              <a:rPr lang="en-US" sz="3999">
                <a:solidFill>
                  <a:srgbClr val="F4C63E"/>
                </a:solidFill>
                <a:latin typeface="Sniglet"/>
                <a:ea typeface="Sniglet"/>
                <a:cs typeface="Sniglet"/>
                <a:sym typeface="Sniglet"/>
              </a:rPr>
              <a:t>研究器材與設備</a:t>
            </a:r>
          </a:p>
        </p:txBody>
      </p:sp>
      <p:sp>
        <p:nvSpPr>
          <p:cNvPr id="11" name="TextBox 11"/>
          <p:cNvSpPr txBox="1"/>
          <p:nvPr/>
        </p:nvSpPr>
        <p:spPr>
          <a:xfrm>
            <a:off x="2062946" y="6603738"/>
            <a:ext cx="2152533" cy="605728"/>
          </a:xfrm>
          <a:prstGeom prst="rect">
            <a:avLst/>
          </a:prstGeom>
        </p:spPr>
        <p:txBody>
          <a:bodyPr lIns="0" tIns="0" rIns="0" bIns="0" rtlCol="0" anchor="t">
            <a:spAutoFit/>
          </a:bodyPr>
          <a:lstStyle/>
          <a:p>
            <a:pPr algn="ctr">
              <a:lnSpc>
                <a:spcPts val="5083"/>
              </a:lnSpc>
            </a:pPr>
            <a:r>
              <a:rPr lang="en-US" sz="3630">
                <a:solidFill>
                  <a:srgbClr val="000000"/>
                </a:solidFill>
                <a:latin typeface="Noto Sans T Chinese"/>
                <a:ea typeface="Noto Sans T Chinese"/>
                <a:cs typeface="Noto Sans T Chinese"/>
                <a:sym typeface="Noto Sans T Chinese"/>
              </a:rPr>
              <a:t>小蘇打粉</a:t>
            </a:r>
          </a:p>
        </p:txBody>
      </p:sp>
      <p:sp>
        <p:nvSpPr>
          <p:cNvPr id="12" name="TextBox 12"/>
          <p:cNvSpPr txBox="1"/>
          <p:nvPr/>
        </p:nvSpPr>
        <p:spPr>
          <a:xfrm>
            <a:off x="12828568" y="6548916"/>
            <a:ext cx="2323279" cy="833959"/>
          </a:xfrm>
          <a:prstGeom prst="rect">
            <a:avLst/>
          </a:prstGeom>
        </p:spPr>
        <p:txBody>
          <a:bodyPr lIns="0" tIns="0" rIns="0" bIns="0" rtlCol="0" anchor="t">
            <a:spAutoFit/>
          </a:bodyPr>
          <a:lstStyle/>
          <a:p>
            <a:pPr algn="ctr">
              <a:lnSpc>
                <a:spcPts val="4550"/>
              </a:lnSpc>
            </a:pPr>
            <a:r>
              <a:rPr lang="en-US" sz="3250">
                <a:solidFill>
                  <a:srgbClr val="000000"/>
                </a:solidFill>
                <a:latin typeface="Noto Sans T Chinese"/>
                <a:ea typeface="Noto Sans T Chinese"/>
                <a:cs typeface="Noto Sans T Chinese"/>
                <a:sym typeface="Noto Sans T Chinese"/>
              </a:rPr>
              <a:t>小白菜</a:t>
            </a:r>
          </a:p>
          <a:p>
            <a:pPr algn="ctr">
              <a:lnSpc>
                <a:spcPts val="2042"/>
              </a:lnSpc>
            </a:pPr>
            <a:r>
              <a:rPr lang="en-US" sz="1459">
                <a:solidFill>
                  <a:srgbClr val="000000"/>
                </a:solidFill>
                <a:latin typeface="Noto Sans T Chinese"/>
                <a:ea typeface="Noto Sans T Chinese"/>
                <a:cs typeface="Noto Sans T Chinese"/>
                <a:sym typeface="Noto Sans T Chinese"/>
              </a:rPr>
              <a:t>(選用一年四季常見蔬菜)</a:t>
            </a:r>
          </a:p>
        </p:txBody>
      </p:sp>
      <p:sp>
        <p:nvSpPr>
          <p:cNvPr id="13" name="TextBox 13"/>
          <p:cNvSpPr txBox="1"/>
          <p:nvPr/>
        </p:nvSpPr>
        <p:spPr>
          <a:xfrm>
            <a:off x="8696047" y="6603738"/>
            <a:ext cx="3091720" cy="2441429"/>
          </a:xfrm>
          <a:prstGeom prst="rect">
            <a:avLst/>
          </a:prstGeom>
        </p:spPr>
        <p:txBody>
          <a:bodyPr lIns="0" tIns="0" rIns="0" bIns="0" rtlCol="0" anchor="t">
            <a:spAutoFit/>
          </a:bodyPr>
          <a:lstStyle/>
          <a:p>
            <a:pPr algn="ctr">
              <a:lnSpc>
                <a:spcPts val="5083"/>
              </a:lnSpc>
            </a:pPr>
            <a:r>
              <a:rPr lang="en-US" sz="3630">
                <a:solidFill>
                  <a:srgbClr val="000000"/>
                </a:solidFill>
                <a:latin typeface="Noto Sans T Chinese"/>
                <a:ea typeface="Noto Sans T Chinese"/>
                <a:cs typeface="Noto Sans T Chinese"/>
                <a:sym typeface="Noto Sans T Chinese"/>
              </a:rPr>
              <a:t>青江菜</a:t>
            </a:r>
          </a:p>
          <a:p>
            <a:pPr algn="ctr">
              <a:lnSpc>
                <a:spcPts val="2281"/>
              </a:lnSpc>
            </a:pPr>
            <a:r>
              <a:rPr lang="en-US" sz="1629">
                <a:solidFill>
                  <a:srgbClr val="000000"/>
                </a:solidFill>
                <a:latin typeface="Noto Sans T Chinese"/>
                <a:ea typeface="Noto Sans T Chinese"/>
                <a:cs typeface="Noto Sans T Chinese"/>
                <a:sym typeface="Noto Sans T Chinese"/>
              </a:rPr>
              <a:t>(選用一年四季常見蔬菜)</a:t>
            </a:r>
          </a:p>
          <a:p>
            <a:pPr algn="ctr">
              <a:lnSpc>
                <a:spcPts val="2239"/>
              </a:lnSpc>
            </a:pPr>
            <a:endParaRPr lang="en-US" sz="1629">
              <a:solidFill>
                <a:srgbClr val="000000"/>
              </a:solidFill>
              <a:latin typeface="Noto Sans T Chinese"/>
              <a:ea typeface="Noto Sans T Chinese"/>
              <a:cs typeface="Noto Sans T Chinese"/>
              <a:sym typeface="Noto Sans T Chinese"/>
            </a:endParaRPr>
          </a:p>
          <a:p>
            <a:pPr algn="ctr">
              <a:lnSpc>
                <a:spcPts val="5083"/>
              </a:lnSpc>
            </a:pPr>
            <a:endParaRPr lang="en-US" sz="1629">
              <a:solidFill>
                <a:srgbClr val="000000"/>
              </a:solidFill>
              <a:latin typeface="Noto Sans T Chinese"/>
              <a:ea typeface="Noto Sans T Chinese"/>
              <a:cs typeface="Noto Sans T Chinese"/>
              <a:sym typeface="Noto Sans T Chinese"/>
            </a:endParaRPr>
          </a:p>
          <a:p>
            <a:pPr algn="ctr">
              <a:lnSpc>
                <a:spcPts val="5083"/>
              </a:lnSpc>
            </a:pPr>
            <a:endParaRPr lang="en-US" sz="1629">
              <a:solidFill>
                <a:srgbClr val="000000"/>
              </a:solidFill>
              <a:latin typeface="Noto Sans T Chinese"/>
              <a:ea typeface="Noto Sans T Chinese"/>
              <a:cs typeface="Noto Sans T Chinese"/>
              <a:sym typeface="Noto Sans T Chinese"/>
            </a:endParaRPr>
          </a:p>
        </p:txBody>
      </p:sp>
      <p:sp>
        <p:nvSpPr>
          <p:cNvPr id="14" name="TextBox 14"/>
          <p:cNvSpPr txBox="1"/>
          <p:nvPr/>
        </p:nvSpPr>
        <p:spPr>
          <a:xfrm>
            <a:off x="5313879" y="6603738"/>
            <a:ext cx="2341367" cy="2098529"/>
          </a:xfrm>
          <a:prstGeom prst="rect">
            <a:avLst/>
          </a:prstGeom>
        </p:spPr>
        <p:txBody>
          <a:bodyPr lIns="0" tIns="0" rIns="0" bIns="0" rtlCol="0" anchor="t">
            <a:spAutoFit/>
          </a:bodyPr>
          <a:lstStyle/>
          <a:p>
            <a:pPr algn="ctr">
              <a:lnSpc>
                <a:spcPts val="5083"/>
              </a:lnSpc>
            </a:pPr>
            <a:r>
              <a:rPr lang="en-US" sz="3630">
                <a:solidFill>
                  <a:srgbClr val="000000"/>
                </a:solidFill>
                <a:latin typeface="Noto Sans T Chinese"/>
                <a:ea typeface="Noto Sans T Chinese"/>
                <a:cs typeface="Noto Sans T Chinese"/>
                <a:sym typeface="Noto Sans T Chinese"/>
              </a:rPr>
              <a:t>農藥測試卡</a:t>
            </a:r>
          </a:p>
          <a:p>
            <a:pPr algn="l">
              <a:lnSpc>
                <a:spcPts val="2283"/>
              </a:lnSpc>
            </a:pPr>
            <a:r>
              <a:rPr lang="en-US" sz="1630">
                <a:solidFill>
                  <a:srgbClr val="000000"/>
                </a:solidFill>
                <a:latin typeface="Noto Sans T Chinese"/>
                <a:ea typeface="Noto Sans T Chinese"/>
                <a:cs typeface="Noto Sans T Chinese"/>
                <a:sym typeface="Noto Sans T Chinese"/>
              </a:rPr>
              <a:t>(無農藥殘留，測試卡呈現黃色；有農藥殘留，測試卡呈現透明)</a:t>
            </a:r>
          </a:p>
          <a:p>
            <a:pPr algn="ctr">
              <a:lnSpc>
                <a:spcPts val="5083"/>
              </a:lnSpc>
            </a:pPr>
            <a:endParaRPr lang="en-US" sz="1630">
              <a:solidFill>
                <a:srgbClr val="000000"/>
              </a:solidFill>
              <a:latin typeface="Noto Sans T Chinese"/>
              <a:ea typeface="Noto Sans T Chinese"/>
              <a:cs typeface="Noto Sans T Chinese"/>
              <a:sym typeface="Noto Sans T Chines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66643"/>
        </a:solidFill>
        <a:effectLst/>
      </p:bgPr>
    </p:bg>
    <p:spTree>
      <p:nvGrpSpPr>
        <p:cNvPr id="1" name=""/>
        <p:cNvGrpSpPr/>
        <p:nvPr/>
      </p:nvGrpSpPr>
      <p:grpSpPr>
        <a:xfrm>
          <a:off x="0" y="0"/>
          <a:ext cx="0" cy="0"/>
          <a:chOff x="0" y="0"/>
          <a:chExt cx="0" cy="0"/>
        </a:xfrm>
      </p:grpSpPr>
      <p:sp>
        <p:nvSpPr>
          <p:cNvPr id="2" name="Freeform 2"/>
          <p:cNvSpPr/>
          <p:nvPr/>
        </p:nvSpPr>
        <p:spPr>
          <a:xfrm>
            <a:off x="4522682" y="5432790"/>
            <a:ext cx="1169548" cy="641856"/>
          </a:xfrm>
          <a:custGeom>
            <a:avLst/>
            <a:gdLst/>
            <a:ahLst/>
            <a:cxnLst/>
            <a:rect l="l" t="t" r="r" b="b"/>
            <a:pathLst>
              <a:path w="1996015" h="850802">
                <a:moveTo>
                  <a:pt x="0" y="0"/>
                </a:moveTo>
                <a:lnTo>
                  <a:pt x="1996015" y="0"/>
                </a:lnTo>
                <a:lnTo>
                  <a:pt x="1996015" y="850802"/>
                </a:lnTo>
                <a:lnTo>
                  <a:pt x="0" y="850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9935038" y="1980112"/>
            <a:ext cx="2939550" cy="3817993"/>
          </a:xfrm>
          <a:custGeom>
            <a:avLst/>
            <a:gdLst/>
            <a:ahLst/>
            <a:cxnLst/>
            <a:rect l="l" t="t" r="r" b="b"/>
            <a:pathLst>
              <a:path w="2939550" h="3817993">
                <a:moveTo>
                  <a:pt x="0" y="0"/>
                </a:moveTo>
                <a:lnTo>
                  <a:pt x="2939550" y="0"/>
                </a:lnTo>
                <a:lnTo>
                  <a:pt x="2939550" y="3817993"/>
                </a:lnTo>
                <a:lnTo>
                  <a:pt x="0" y="3817993"/>
                </a:lnTo>
                <a:lnTo>
                  <a:pt x="0" y="0"/>
                </a:lnTo>
                <a:close/>
              </a:path>
            </a:pathLst>
          </a:custGeom>
          <a:blipFill>
            <a:blip r:embed="rId6"/>
            <a:stretch>
              <a:fillRect r="-8327" b="-11141"/>
            </a:stretch>
          </a:blipFill>
        </p:spPr>
      </p:sp>
      <p:sp>
        <p:nvSpPr>
          <p:cNvPr id="4" name="Freeform 4"/>
          <p:cNvSpPr/>
          <p:nvPr/>
        </p:nvSpPr>
        <p:spPr>
          <a:xfrm rot="-5400000">
            <a:off x="9510999" y="6616470"/>
            <a:ext cx="3787627" cy="2939550"/>
          </a:xfrm>
          <a:custGeom>
            <a:avLst/>
            <a:gdLst/>
            <a:ahLst/>
            <a:cxnLst/>
            <a:rect l="l" t="t" r="r" b="b"/>
            <a:pathLst>
              <a:path w="3787627" h="2939550">
                <a:moveTo>
                  <a:pt x="0" y="0"/>
                </a:moveTo>
                <a:lnTo>
                  <a:pt x="3787627" y="0"/>
                </a:lnTo>
                <a:lnTo>
                  <a:pt x="3787627" y="2939551"/>
                </a:lnTo>
                <a:lnTo>
                  <a:pt x="0" y="2939551"/>
                </a:lnTo>
                <a:lnTo>
                  <a:pt x="0" y="0"/>
                </a:lnTo>
                <a:close/>
              </a:path>
            </a:pathLst>
          </a:custGeom>
          <a:blipFill>
            <a:blip r:embed="rId7"/>
            <a:stretch>
              <a:fillRect l="-19108" t="-14603" b="-565"/>
            </a:stretch>
          </a:blipFill>
        </p:spPr>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492674" y="2764680"/>
            <a:ext cx="3856220" cy="6855502"/>
          </a:xfrm>
          <a:prstGeom prst="rect">
            <a:avLst/>
          </a:prstGeom>
        </p:spPr>
      </p:pic>
      <p:sp>
        <p:nvSpPr>
          <p:cNvPr id="6" name="TextBox 6"/>
          <p:cNvSpPr txBox="1"/>
          <p:nvPr/>
        </p:nvSpPr>
        <p:spPr>
          <a:xfrm>
            <a:off x="489060" y="462918"/>
            <a:ext cx="4614013" cy="686748"/>
          </a:xfrm>
          <a:prstGeom prst="rect">
            <a:avLst/>
          </a:prstGeom>
        </p:spPr>
        <p:txBody>
          <a:bodyPr lIns="0" tIns="0" rIns="0" bIns="0" rtlCol="0" anchor="t">
            <a:spAutoFit/>
          </a:bodyPr>
          <a:lstStyle/>
          <a:p>
            <a:pPr algn="ctr">
              <a:lnSpc>
                <a:spcPts val="5174"/>
              </a:lnSpc>
            </a:pPr>
            <a:r>
              <a:rPr lang="en-US" sz="5174">
                <a:solidFill>
                  <a:srgbClr val="F4C63E"/>
                </a:solidFill>
                <a:latin typeface="Sniglet"/>
                <a:ea typeface="Sniglet"/>
                <a:cs typeface="Sniglet"/>
                <a:sym typeface="Sniglet"/>
              </a:rPr>
              <a:t>研究方法與過程</a:t>
            </a:r>
          </a:p>
        </p:txBody>
      </p:sp>
      <p:sp>
        <p:nvSpPr>
          <p:cNvPr id="7" name="TextBox 7"/>
          <p:cNvSpPr txBox="1"/>
          <p:nvPr/>
        </p:nvSpPr>
        <p:spPr>
          <a:xfrm>
            <a:off x="1911116" y="1181339"/>
            <a:ext cx="14465768" cy="1989627"/>
          </a:xfrm>
          <a:prstGeom prst="rect">
            <a:avLst/>
          </a:prstGeom>
        </p:spPr>
        <p:txBody>
          <a:bodyPr lIns="0" tIns="0" rIns="0" bIns="0" rtlCol="0" anchor="t">
            <a:spAutoFit/>
          </a:bodyPr>
          <a:lstStyle/>
          <a:p>
            <a:pPr algn="l">
              <a:lnSpc>
                <a:spcPts val="5310"/>
              </a:lnSpc>
            </a:pPr>
            <a:r>
              <a:rPr lang="en-US" sz="3793">
                <a:solidFill>
                  <a:srgbClr val="F4C63E"/>
                </a:solidFill>
                <a:latin typeface="Noto Sans T Chinese"/>
                <a:ea typeface="Noto Sans T Chinese"/>
                <a:cs typeface="Noto Sans T Chinese"/>
                <a:sym typeface="Noto Sans T Chinese"/>
              </a:rPr>
              <a:t>1、利用</a:t>
            </a:r>
            <a:r>
              <a:rPr lang="en-US" sz="3793">
                <a:solidFill>
                  <a:srgbClr val="F0762C"/>
                </a:solidFill>
                <a:latin typeface="Noto Sans T Chinese"/>
                <a:ea typeface="Noto Sans T Chinese"/>
                <a:cs typeface="Noto Sans T Chinese"/>
                <a:sym typeface="Noto Sans T Chinese"/>
              </a:rPr>
              <a:t>清水清洗</a:t>
            </a:r>
            <a:r>
              <a:rPr lang="en-US" sz="3793">
                <a:solidFill>
                  <a:srgbClr val="F4C63E"/>
                </a:solidFill>
                <a:latin typeface="Noto Sans T Chinese"/>
                <a:ea typeface="Noto Sans T Chinese"/>
                <a:cs typeface="Noto Sans T Chinese"/>
                <a:sym typeface="Noto Sans T Chinese"/>
              </a:rPr>
              <a:t>青江菜的莖、葉，再用農藥測試卡浸泡蔬菜水，確認青江菜的莖、葉是否有殘留農藥。</a:t>
            </a:r>
          </a:p>
          <a:p>
            <a:pPr algn="l">
              <a:lnSpc>
                <a:spcPts val="5310"/>
              </a:lnSpc>
            </a:pPr>
            <a:endParaRPr lang="en-US" sz="3793">
              <a:solidFill>
                <a:srgbClr val="F4C63E"/>
              </a:solidFill>
              <a:latin typeface="Noto Sans T Chinese"/>
              <a:ea typeface="Noto Sans T Chinese"/>
              <a:cs typeface="Noto Sans T Chinese"/>
              <a:sym typeface="Noto Sans T Chinese"/>
            </a:endParaRPr>
          </a:p>
        </p:txBody>
      </p:sp>
      <p:sp>
        <p:nvSpPr>
          <p:cNvPr id="8" name="TextBox 8"/>
          <p:cNvSpPr txBox="1"/>
          <p:nvPr/>
        </p:nvSpPr>
        <p:spPr>
          <a:xfrm>
            <a:off x="13156674" y="4790159"/>
            <a:ext cx="4897994" cy="1901592"/>
          </a:xfrm>
          <a:prstGeom prst="rect">
            <a:avLst/>
          </a:prstGeom>
        </p:spPr>
        <p:txBody>
          <a:bodyPr lIns="0" tIns="0" rIns="0" bIns="0" rtlCol="0" anchor="t">
            <a:spAutoFit/>
          </a:bodyPr>
          <a:lstStyle/>
          <a:p>
            <a:pPr algn="ctr">
              <a:lnSpc>
                <a:spcPts val="7714"/>
              </a:lnSpc>
            </a:pPr>
            <a:r>
              <a:rPr lang="en-US" sz="4000" dirty="0" err="1">
                <a:solidFill>
                  <a:srgbClr val="000000"/>
                </a:solidFill>
                <a:latin typeface="Noto Sans T Chinese"/>
                <a:ea typeface="Noto Sans T Chinese"/>
                <a:cs typeface="Noto Sans T Chinese"/>
                <a:sym typeface="Noto Sans T Chinese"/>
              </a:rPr>
              <a:t>測試片呈現</a:t>
            </a:r>
            <a:r>
              <a:rPr lang="en-US" sz="4000" dirty="0" err="1">
                <a:solidFill>
                  <a:srgbClr val="DD8BB9"/>
                </a:solidFill>
                <a:latin typeface="Noto Sans T Chinese"/>
                <a:ea typeface="Noto Sans T Chinese"/>
                <a:cs typeface="Noto Sans T Chinese"/>
                <a:sym typeface="Noto Sans T Chinese"/>
              </a:rPr>
              <a:t>透明</a:t>
            </a:r>
            <a:endParaRPr lang="en-US" sz="4000" dirty="0">
              <a:solidFill>
                <a:srgbClr val="DD8BB9"/>
              </a:solidFill>
              <a:latin typeface="Noto Sans T Chinese"/>
              <a:ea typeface="Noto Sans T Chinese"/>
              <a:cs typeface="Noto Sans T Chinese"/>
              <a:sym typeface="Noto Sans T Chinese"/>
            </a:endParaRPr>
          </a:p>
          <a:p>
            <a:pPr algn="ctr">
              <a:lnSpc>
                <a:spcPts val="7714"/>
              </a:lnSpc>
            </a:pPr>
            <a:r>
              <a:rPr lang="en-US" sz="4000" dirty="0" err="1">
                <a:solidFill>
                  <a:srgbClr val="000000"/>
                </a:solidFill>
                <a:latin typeface="Noto Sans T Chinese"/>
                <a:ea typeface="Noto Sans T Chinese"/>
                <a:cs typeface="Noto Sans T Chinese"/>
                <a:sym typeface="Noto Sans T Chinese"/>
              </a:rPr>
              <a:t>表示有農藥殘留</a:t>
            </a:r>
            <a:endParaRPr lang="en-US" sz="4000" dirty="0">
              <a:solidFill>
                <a:srgbClr val="000000"/>
              </a:solidFill>
              <a:latin typeface="Noto Sans T Chinese"/>
              <a:ea typeface="Noto Sans T Chinese"/>
              <a:cs typeface="Noto Sans T Chinese"/>
              <a:sym typeface="Noto Sans T Chinese"/>
            </a:endParaRPr>
          </a:p>
        </p:txBody>
      </p:sp>
      <p:sp>
        <p:nvSpPr>
          <p:cNvPr id="9" name="Freeform 9">
            <a:extLst>
              <a:ext uri="{FF2B5EF4-FFF2-40B4-BE49-F238E27FC236}">
                <a16:creationId xmlns:a16="http://schemas.microsoft.com/office/drawing/2014/main" id="{05E1A9F8-2557-4E8F-BF9B-921FA0E840C8}"/>
              </a:ext>
            </a:extLst>
          </p:cNvPr>
          <p:cNvSpPr/>
          <p:nvPr/>
        </p:nvSpPr>
        <p:spPr>
          <a:xfrm>
            <a:off x="5844997" y="4421252"/>
            <a:ext cx="2481490" cy="3306788"/>
          </a:xfrm>
          <a:custGeom>
            <a:avLst/>
            <a:gdLst/>
            <a:ahLst/>
            <a:cxnLst/>
            <a:rect l="l" t="t" r="r" b="b"/>
            <a:pathLst>
              <a:path w="2481490" h="3306788">
                <a:moveTo>
                  <a:pt x="0" y="0"/>
                </a:moveTo>
                <a:lnTo>
                  <a:pt x="2481490" y="0"/>
                </a:lnTo>
                <a:lnTo>
                  <a:pt x="2481490" y="3306787"/>
                </a:lnTo>
                <a:lnTo>
                  <a:pt x="0" y="3306787"/>
                </a:lnTo>
                <a:lnTo>
                  <a:pt x="0" y="0"/>
                </a:lnTo>
                <a:close/>
              </a:path>
            </a:pathLst>
          </a:custGeom>
          <a:blipFill>
            <a:blip r:embed="rId9"/>
            <a:stretch>
              <a:fillRect/>
            </a:stretch>
          </a:blipFill>
        </p:spPr>
      </p:sp>
      <p:sp>
        <p:nvSpPr>
          <p:cNvPr id="10" name="Freeform 2">
            <a:extLst>
              <a:ext uri="{FF2B5EF4-FFF2-40B4-BE49-F238E27FC236}">
                <a16:creationId xmlns:a16="http://schemas.microsoft.com/office/drawing/2014/main" id="{28A61827-9E9C-4145-98FB-886B70848B2A}"/>
              </a:ext>
            </a:extLst>
          </p:cNvPr>
          <p:cNvSpPr/>
          <p:nvPr/>
        </p:nvSpPr>
        <p:spPr>
          <a:xfrm>
            <a:off x="8516040" y="5550575"/>
            <a:ext cx="1169548" cy="641856"/>
          </a:xfrm>
          <a:custGeom>
            <a:avLst/>
            <a:gdLst/>
            <a:ahLst/>
            <a:cxnLst/>
            <a:rect l="l" t="t" r="r" b="b"/>
            <a:pathLst>
              <a:path w="1996015" h="850802">
                <a:moveTo>
                  <a:pt x="0" y="0"/>
                </a:moveTo>
                <a:lnTo>
                  <a:pt x="1996015" y="0"/>
                </a:lnTo>
                <a:lnTo>
                  <a:pt x="1996015" y="850802"/>
                </a:lnTo>
                <a:lnTo>
                  <a:pt x="0" y="850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66643"/>
        </a:solidFill>
        <a:effectLst/>
      </p:bgPr>
    </p:bg>
    <p:spTree>
      <p:nvGrpSpPr>
        <p:cNvPr id="1" name=""/>
        <p:cNvGrpSpPr/>
        <p:nvPr/>
      </p:nvGrpSpPr>
      <p:grpSpPr>
        <a:xfrm>
          <a:off x="0" y="0"/>
          <a:ext cx="0" cy="0"/>
          <a:chOff x="0" y="0"/>
          <a:chExt cx="0" cy="0"/>
        </a:xfrm>
      </p:grpSpPr>
      <p:sp>
        <p:nvSpPr>
          <p:cNvPr id="2" name="Freeform 2"/>
          <p:cNvSpPr/>
          <p:nvPr/>
        </p:nvSpPr>
        <p:spPr>
          <a:xfrm rot="1715155" flipH="1">
            <a:off x="16344896" y="8437884"/>
            <a:ext cx="1208466" cy="1160127"/>
          </a:xfrm>
          <a:custGeom>
            <a:avLst/>
            <a:gdLst/>
            <a:ahLst/>
            <a:cxnLst/>
            <a:rect l="l" t="t" r="r" b="b"/>
            <a:pathLst>
              <a:path w="1208466" h="1160127">
                <a:moveTo>
                  <a:pt x="1208465" y="0"/>
                </a:moveTo>
                <a:lnTo>
                  <a:pt x="0" y="0"/>
                </a:lnTo>
                <a:lnTo>
                  <a:pt x="0" y="1160127"/>
                </a:lnTo>
                <a:lnTo>
                  <a:pt x="1208465" y="1160127"/>
                </a:lnTo>
                <a:lnTo>
                  <a:pt x="120846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flipH="1">
            <a:off x="15791529" y="-131124"/>
            <a:ext cx="3696650" cy="2319648"/>
          </a:xfrm>
          <a:custGeom>
            <a:avLst/>
            <a:gdLst/>
            <a:ahLst/>
            <a:cxnLst/>
            <a:rect l="l" t="t" r="r" b="b"/>
            <a:pathLst>
              <a:path w="3696650" h="2319648">
                <a:moveTo>
                  <a:pt x="3696650" y="0"/>
                </a:moveTo>
                <a:lnTo>
                  <a:pt x="0" y="0"/>
                </a:lnTo>
                <a:lnTo>
                  <a:pt x="0" y="2319648"/>
                </a:lnTo>
                <a:lnTo>
                  <a:pt x="3696650" y="2319648"/>
                </a:lnTo>
                <a:lnTo>
                  <a:pt x="369665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9987209" y="1984002"/>
            <a:ext cx="2856458" cy="4017132"/>
          </a:xfrm>
          <a:custGeom>
            <a:avLst/>
            <a:gdLst/>
            <a:ahLst/>
            <a:cxnLst/>
            <a:rect l="l" t="t" r="r" b="b"/>
            <a:pathLst>
              <a:path w="3310545" h="4411571">
                <a:moveTo>
                  <a:pt x="0" y="0"/>
                </a:moveTo>
                <a:lnTo>
                  <a:pt x="3310545" y="0"/>
                </a:lnTo>
                <a:lnTo>
                  <a:pt x="3310545" y="4411572"/>
                </a:lnTo>
                <a:lnTo>
                  <a:pt x="0" y="4411572"/>
                </a:lnTo>
                <a:lnTo>
                  <a:pt x="0" y="0"/>
                </a:lnTo>
                <a:close/>
              </a:path>
            </a:pathLst>
          </a:custGeom>
          <a:blipFill>
            <a:blip r:embed="rId8"/>
            <a:stretch>
              <a:fillRect/>
            </a:stretch>
          </a:blipFill>
        </p:spPr>
      </p:sp>
      <p:sp>
        <p:nvSpPr>
          <p:cNvPr id="5" name="Freeform 5"/>
          <p:cNvSpPr/>
          <p:nvPr/>
        </p:nvSpPr>
        <p:spPr>
          <a:xfrm>
            <a:off x="9987209" y="6210916"/>
            <a:ext cx="2856458" cy="4017132"/>
          </a:xfrm>
          <a:custGeom>
            <a:avLst/>
            <a:gdLst/>
            <a:ahLst/>
            <a:cxnLst/>
            <a:rect l="l" t="t" r="r" b="b"/>
            <a:pathLst>
              <a:path w="3310545" h="4411571">
                <a:moveTo>
                  <a:pt x="0" y="0"/>
                </a:moveTo>
                <a:lnTo>
                  <a:pt x="3310545" y="0"/>
                </a:lnTo>
                <a:lnTo>
                  <a:pt x="3310545" y="4411572"/>
                </a:lnTo>
                <a:lnTo>
                  <a:pt x="0" y="4411572"/>
                </a:lnTo>
                <a:lnTo>
                  <a:pt x="0" y="0"/>
                </a:lnTo>
                <a:close/>
              </a:path>
            </a:pathLst>
          </a:custGeom>
          <a:blipFill>
            <a:blip r:embed="rId9"/>
            <a:stretch>
              <a:fillRect/>
            </a:stretch>
          </a:blipFill>
        </p:spPr>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rcRect/>
          <a:stretch>
            <a:fillRect/>
          </a:stretch>
        </p:blipFill>
        <p:spPr>
          <a:xfrm>
            <a:off x="661605" y="2921204"/>
            <a:ext cx="3661996" cy="6510216"/>
          </a:xfrm>
          <a:prstGeom prst="rect">
            <a:avLst/>
          </a:prstGeom>
        </p:spPr>
      </p:pic>
      <p:sp>
        <p:nvSpPr>
          <p:cNvPr id="7" name="TextBox 7"/>
          <p:cNvSpPr txBox="1"/>
          <p:nvPr/>
        </p:nvSpPr>
        <p:spPr>
          <a:xfrm>
            <a:off x="489060" y="462918"/>
            <a:ext cx="4614013" cy="686748"/>
          </a:xfrm>
          <a:prstGeom prst="rect">
            <a:avLst/>
          </a:prstGeom>
        </p:spPr>
        <p:txBody>
          <a:bodyPr lIns="0" tIns="0" rIns="0" bIns="0" rtlCol="0" anchor="t">
            <a:spAutoFit/>
          </a:bodyPr>
          <a:lstStyle/>
          <a:p>
            <a:pPr algn="ctr">
              <a:lnSpc>
                <a:spcPts val="5174"/>
              </a:lnSpc>
            </a:pPr>
            <a:r>
              <a:rPr lang="en-US" sz="5174">
                <a:solidFill>
                  <a:srgbClr val="F4C63E"/>
                </a:solidFill>
                <a:latin typeface="Sniglet"/>
                <a:ea typeface="Sniglet"/>
                <a:cs typeface="Sniglet"/>
                <a:sym typeface="Sniglet"/>
              </a:rPr>
              <a:t>研究方法與過程</a:t>
            </a:r>
          </a:p>
        </p:txBody>
      </p:sp>
      <p:sp>
        <p:nvSpPr>
          <p:cNvPr id="8" name="TextBox 8"/>
          <p:cNvSpPr txBox="1"/>
          <p:nvPr/>
        </p:nvSpPr>
        <p:spPr>
          <a:xfrm>
            <a:off x="1911116" y="1181339"/>
            <a:ext cx="14465768" cy="1989627"/>
          </a:xfrm>
          <a:prstGeom prst="rect">
            <a:avLst/>
          </a:prstGeom>
        </p:spPr>
        <p:txBody>
          <a:bodyPr lIns="0" tIns="0" rIns="0" bIns="0" rtlCol="0" anchor="t">
            <a:spAutoFit/>
          </a:bodyPr>
          <a:lstStyle/>
          <a:p>
            <a:pPr algn="l">
              <a:lnSpc>
                <a:spcPts val="5310"/>
              </a:lnSpc>
            </a:pPr>
            <a:r>
              <a:rPr lang="en-US" sz="3793" dirty="0">
                <a:solidFill>
                  <a:srgbClr val="F4C63E"/>
                </a:solidFill>
                <a:latin typeface="Noto Sans T Chinese"/>
                <a:ea typeface="Noto Sans T Chinese"/>
                <a:cs typeface="Noto Sans T Chinese"/>
                <a:sym typeface="Noto Sans T Chinese"/>
              </a:rPr>
              <a:t>1、利用</a:t>
            </a:r>
            <a:r>
              <a:rPr lang="en-US" sz="3793" dirty="0">
                <a:solidFill>
                  <a:srgbClr val="F0762C"/>
                </a:solidFill>
                <a:latin typeface="Noto Sans T Chinese"/>
                <a:ea typeface="Noto Sans T Chinese"/>
                <a:cs typeface="Noto Sans T Chinese"/>
                <a:sym typeface="Noto Sans T Chinese"/>
              </a:rPr>
              <a:t>清水清洗</a:t>
            </a:r>
            <a:r>
              <a:rPr lang="en-US" sz="3793" dirty="0">
                <a:solidFill>
                  <a:srgbClr val="F4C63E"/>
                </a:solidFill>
                <a:latin typeface="Noto Sans T Chinese"/>
                <a:ea typeface="Noto Sans T Chinese"/>
                <a:cs typeface="Noto Sans T Chinese"/>
                <a:sym typeface="Noto Sans T Chinese"/>
              </a:rPr>
              <a:t>小白菜的莖、葉，再用農藥測試卡浸泡蔬菜水，確認小白菜的莖、葉是否有殘留農藥。</a:t>
            </a:r>
          </a:p>
          <a:p>
            <a:pPr algn="l">
              <a:lnSpc>
                <a:spcPts val="5310"/>
              </a:lnSpc>
            </a:pPr>
            <a:endParaRPr lang="en-US" sz="3793" dirty="0">
              <a:solidFill>
                <a:srgbClr val="F4C63E"/>
              </a:solidFill>
              <a:latin typeface="Noto Sans T Chinese"/>
              <a:ea typeface="Noto Sans T Chinese"/>
              <a:cs typeface="Noto Sans T Chinese"/>
              <a:sym typeface="Noto Sans T Chinese"/>
            </a:endParaRPr>
          </a:p>
        </p:txBody>
      </p:sp>
      <p:sp>
        <p:nvSpPr>
          <p:cNvPr id="9" name="TextBox 9"/>
          <p:cNvSpPr txBox="1"/>
          <p:nvPr/>
        </p:nvSpPr>
        <p:spPr>
          <a:xfrm>
            <a:off x="13030200" y="5022150"/>
            <a:ext cx="5105400" cy="1154162"/>
          </a:xfrm>
          <a:prstGeom prst="rect">
            <a:avLst/>
          </a:prstGeom>
        </p:spPr>
        <p:txBody>
          <a:bodyPr wrap="square" lIns="0" tIns="0" rIns="0" bIns="0" rtlCol="0" anchor="t">
            <a:spAutoFit/>
          </a:bodyPr>
          <a:lstStyle/>
          <a:p>
            <a:pPr algn="ctr">
              <a:lnSpc>
                <a:spcPts val="4498"/>
              </a:lnSpc>
            </a:pPr>
            <a:r>
              <a:rPr lang="en-US" sz="4400" dirty="0" err="1">
                <a:solidFill>
                  <a:srgbClr val="000000"/>
                </a:solidFill>
                <a:latin typeface="Noto Sans T Chinese"/>
                <a:ea typeface="Noto Sans T Chinese"/>
                <a:cs typeface="Noto Sans T Chinese"/>
                <a:sym typeface="Noto Sans T Chinese"/>
              </a:rPr>
              <a:t>測試片呈現</a:t>
            </a:r>
            <a:r>
              <a:rPr lang="en-US" sz="4400" dirty="0" err="1">
                <a:solidFill>
                  <a:srgbClr val="DD8BB9"/>
                </a:solidFill>
                <a:latin typeface="Noto Sans T Chinese"/>
                <a:ea typeface="Noto Sans T Chinese"/>
                <a:cs typeface="Noto Sans T Chinese"/>
                <a:sym typeface="Noto Sans T Chinese"/>
              </a:rPr>
              <a:t>透明</a:t>
            </a:r>
            <a:endParaRPr lang="en-US" sz="4400" dirty="0">
              <a:solidFill>
                <a:srgbClr val="DD8BB9"/>
              </a:solidFill>
              <a:latin typeface="Noto Sans T Chinese"/>
              <a:ea typeface="Noto Sans T Chinese"/>
              <a:cs typeface="Noto Sans T Chinese"/>
              <a:sym typeface="Noto Sans T Chinese"/>
            </a:endParaRPr>
          </a:p>
          <a:p>
            <a:pPr algn="ctr">
              <a:lnSpc>
                <a:spcPts val="4498"/>
              </a:lnSpc>
            </a:pPr>
            <a:r>
              <a:rPr lang="en-US" sz="4400" dirty="0" err="1">
                <a:solidFill>
                  <a:srgbClr val="000000"/>
                </a:solidFill>
                <a:latin typeface="Noto Sans T Chinese"/>
                <a:ea typeface="Noto Sans T Chinese"/>
                <a:cs typeface="Noto Sans T Chinese"/>
                <a:sym typeface="Noto Sans T Chinese"/>
              </a:rPr>
              <a:t>表示有農藥殘留</a:t>
            </a:r>
            <a:endParaRPr lang="en-US" sz="4400" dirty="0">
              <a:solidFill>
                <a:srgbClr val="000000"/>
              </a:solidFill>
              <a:latin typeface="Noto Sans T Chinese"/>
              <a:ea typeface="Noto Sans T Chinese"/>
              <a:cs typeface="Noto Sans T Chinese"/>
              <a:sym typeface="Noto Sans T Chinese"/>
            </a:endParaRPr>
          </a:p>
        </p:txBody>
      </p:sp>
      <p:pic>
        <p:nvPicPr>
          <p:cNvPr id="13" name="圖片 12">
            <a:extLst>
              <a:ext uri="{FF2B5EF4-FFF2-40B4-BE49-F238E27FC236}">
                <a16:creationId xmlns:a16="http://schemas.microsoft.com/office/drawing/2014/main" id="{BB059E80-A859-4974-8E9C-982A458F66F5}"/>
              </a:ext>
            </a:extLst>
          </p:cNvPr>
          <p:cNvPicPr>
            <a:picLocks noChangeAspect="1"/>
          </p:cNvPicPr>
          <p:nvPr/>
        </p:nvPicPr>
        <p:blipFill>
          <a:blip r:embed="rId11"/>
          <a:stretch>
            <a:fillRect/>
          </a:stretch>
        </p:blipFill>
        <p:spPr>
          <a:xfrm>
            <a:off x="4433410" y="5998789"/>
            <a:ext cx="1417103" cy="604807"/>
          </a:xfrm>
          <a:prstGeom prst="rect">
            <a:avLst/>
          </a:prstGeom>
        </p:spPr>
      </p:pic>
      <p:sp>
        <p:nvSpPr>
          <p:cNvPr id="11" name="Freeform 2">
            <a:extLst>
              <a:ext uri="{FF2B5EF4-FFF2-40B4-BE49-F238E27FC236}">
                <a16:creationId xmlns:a16="http://schemas.microsoft.com/office/drawing/2014/main" id="{3AF9A80C-4649-477A-903D-B5F53D01E26C}"/>
              </a:ext>
            </a:extLst>
          </p:cNvPr>
          <p:cNvSpPr/>
          <p:nvPr/>
        </p:nvSpPr>
        <p:spPr>
          <a:xfrm>
            <a:off x="8820788" y="6015736"/>
            <a:ext cx="1166421" cy="587860"/>
          </a:xfrm>
          <a:custGeom>
            <a:avLst/>
            <a:gdLst/>
            <a:ahLst/>
            <a:cxnLst/>
            <a:rect l="l" t="t" r="r" b="b"/>
            <a:pathLst>
              <a:path w="1996015" h="850802">
                <a:moveTo>
                  <a:pt x="0" y="0"/>
                </a:moveTo>
                <a:lnTo>
                  <a:pt x="1996015" y="0"/>
                </a:lnTo>
                <a:lnTo>
                  <a:pt x="1996015" y="850802"/>
                </a:lnTo>
                <a:lnTo>
                  <a:pt x="0" y="8508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9">
            <a:extLst>
              <a:ext uri="{FF2B5EF4-FFF2-40B4-BE49-F238E27FC236}">
                <a16:creationId xmlns:a16="http://schemas.microsoft.com/office/drawing/2014/main" id="{D50760D5-50CA-43AE-894B-2EFD629A2904}"/>
              </a:ext>
            </a:extLst>
          </p:cNvPr>
          <p:cNvSpPr/>
          <p:nvPr/>
        </p:nvSpPr>
        <p:spPr>
          <a:xfrm>
            <a:off x="5895197" y="4686300"/>
            <a:ext cx="2856457" cy="3907675"/>
          </a:xfrm>
          <a:custGeom>
            <a:avLst/>
            <a:gdLst/>
            <a:ahLst/>
            <a:cxnLst/>
            <a:rect l="l" t="t" r="r" b="b"/>
            <a:pathLst>
              <a:path w="2481490" h="3306788">
                <a:moveTo>
                  <a:pt x="0" y="0"/>
                </a:moveTo>
                <a:lnTo>
                  <a:pt x="2481490" y="0"/>
                </a:lnTo>
                <a:lnTo>
                  <a:pt x="2481490" y="3306787"/>
                </a:lnTo>
                <a:lnTo>
                  <a:pt x="0" y="3306787"/>
                </a:lnTo>
                <a:lnTo>
                  <a:pt x="0" y="0"/>
                </a:lnTo>
                <a:close/>
              </a:path>
            </a:pathLst>
          </a:custGeom>
          <a:blipFill>
            <a:blip r:embed="rId14"/>
            <a:stretch>
              <a:fillRect/>
            </a:stretch>
          </a:blipFill>
        </p:spPr>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6643"/>
        </a:solidFill>
        <a:effectLst/>
      </p:bgPr>
    </p:bg>
    <p:spTree>
      <p:nvGrpSpPr>
        <p:cNvPr id="1" name=""/>
        <p:cNvGrpSpPr/>
        <p:nvPr/>
      </p:nvGrpSpPr>
      <p:grpSpPr>
        <a:xfrm>
          <a:off x="0" y="0"/>
          <a:ext cx="0" cy="0"/>
          <a:chOff x="0" y="0"/>
          <a:chExt cx="0" cy="0"/>
        </a:xfrm>
      </p:grpSpPr>
      <p:sp>
        <p:nvSpPr>
          <p:cNvPr id="2" name="Freeform 2"/>
          <p:cNvSpPr/>
          <p:nvPr/>
        </p:nvSpPr>
        <p:spPr>
          <a:xfrm>
            <a:off x="8728187" y="5739212"/>
            <a:ext cx="1400997" cy="616437"/>
          </a:xfrm>
          <a:custGeom>
            <a:avLst/>
            <a:gdLst/>
            <a:ahLst/>
            <a:cxnLst/>
            <a:rect l="l" t="t" r="r" b="b"/>
            <a:pathLst>
              <a:path w="1960151" h="835514">
                <a:moveTo>
                  <a:pt x="0" y="0"/>
                </a:moveTo>
                <a:lnTo>
                  <a:pt x="1960151" y="0"/>
                </a:lnTo>
                <a:lnTo>
                  <a:pt x="1960151" y="835514"/>
                </a:lnTo>
                <a:lnTo>
                  <a:pt x="0" y="835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rot="-5400000">
            <a:off x="9711299" y="6697179"/>
            <a:ext cx="3822064" cy="2824177"/>
          </a:xfrm>
          <a:custGeom>
            <a:avLst/>
            <a:gdLst/>
            <a:ahLst/>
            <a:cxnLst/>
            <a:rect l="l" t="t" r="r" b="b"/>
            <a:pathLst>
              <a:path w="3590489" h="3303812">
                <a:moveTo>
                  <a:pt x="0" y="0"/>
                </a:moveTo>
                <a:lnTo>
                  <a:pt x="3590489" y="0"/>
                </a:lnTo>
                <a:lnTo>
                  <a:pt x="3590489" y="3303813"/>
                </a:lnTo>
                <a:lnTo>
                  <a:pt x="0" y="3303813"/>
                </a:lnTo>
                <a:lnTo>
                  <a:pt x="0" y="0"/>
                </a:lnTo>
                <a:close/>
              </a:path>
            </a:pathLst>
          </a:custGeom>
          <a:blipFill>
            <a:blip r:embed="rId6"/>
            <a:stretch>
              <a:fillRect l="-16085" r="-31593" b="-20438"/>
            </a:stretch>
          </a:blipFill>
        </p:spPr>
      </p:sp>
      <p:sp>
        <p:nvSpPr>
          <p:cNvPr id="4" name="Freeform 4"/>
          <p:cNvSpPr/>
          <p:nvPr/>
        </p:nvSpPr>
        <p:spPr>
          <a:xfrm>
            <a:off x="10155241" y="2522140"/>
            <a:ext cx="2824177" cy="3217072"/>
          </a:xfrm>
          <a:custGeom>
            <a:avLst/>
            <a:gdLst/>
            <a:ahLst/>
            <a:cxnLst/>
            <a:rect l="l" t="t" r="r" b="b"/>
            <a:pathLst>
              <a:path w="3368022" h="3535929">
                <a:moveTo>
                  <a:pt x="0" y="0"/>
                </a:moveTo>
                <a:lnTo>
                  <a:pt x="3368022" y="0"/>
                </a:lnTo>
                <a:lnTo>
                  <a:pt x="3368022" y="3535929"/>
                </a:lnTo>
                <a:lnTo>
                  <a:pt x="0" y="3535929"/>
                </a:lnTo>
                <a:lnTo>
                  <a:pt x="0" y="0"/>
                </a:lnTo>
                <a:close/>
              </a:path>
            </a:pathLst>
          </a:custGeom>
          <a:blipFill>
            <a:blip r:embed="rId7"/>
            <a:stretch>
              <a:fillRect t="-20500" r="-17821" b="-10984"/>
            </a:stretch>
          </a:blipFill>
        </p:spPr>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591886" y="2908110"/>
            <a:ext cx="3595820" cy="6392569"/>
          </a:xfrm>
          <a:prstGeom prst="rect">
            <a:avLst/>
          </a:prstGeom>
        </p:spPr>
      </p:pic>
      <p:sp>
        <p:nvSpPr>
          <p:cNvPr id="6" name="TextBox 6"/>
          <p:cNvSpPr txBox="1"/>
          <p:nvPr/>
        </p:nvSpPr>
        <p:spPr>
          <a:xfrm>
            <a:off x="489060" y="462918"/>
            <a:ext cx="4614013" cy="686748"/>
          </a:xfrm>
          <a:prstGeom prst="rect">
            <a:avLst/>
          </a:prstGeom>
        </p:spPr>
        <p:txBody>
          <a:bodyPr lIns="0" tIns="0" rIns="0" bIns="0" rtlCol="0" anchor="t">
            <a:spAutoFit/>
          </a:bodyPr>
          <a:lstStyle/>
          <a:p>
            <a:pPr algn="ctr">
              <a:lnSpc>
                <a:spcPts val="5174"/>
              </a:lnSpc>
            </a:pPr>
            <a:r>
              <a:rPr lang="en-US" sz="5174">
                <a:solidFill>
                  <a:srgbClr val="F4C63E"/>
                </a:solidFill>
                <a:latin typeface="Sniglet"/>
                <a:ea typeface="Sniglet"/>
                <a:cs typeface="Sniglet"/>
                <a:sym typeface="Sniglet"/>
              </a:rPr>
              <a:t>研究方法與過程</a:t>
            </a:r>
          </a:p>
        </p:txBody>
      </p:sp>
      <p:sp>
        <p:nvSpPr>
          <p:cNvPr id="7" name="TextBox 7"/>
          <p:cNvSpPr txBox="1"/>
          <p:nvPr/>
        </p:nvSpPr>
        <p:spPr>
          <a:xfrm>
            <a:off x="1911116" y="1181339"/>
            <a:ext cx="14465768" cy="1989627"/>
          </a:xfrm>
          <a:prstGeom prst="rect">
            <a:avLst/>
          </a:prstGeom>
        </p:spPr>
        <p:txBody>
          <a:bodyPr lIns="0" tIns="0" rIns="0" bIns="0" rtlCol="0" anchor="t">
            <a:spAutoFit/>
          </a:bodyPr>
          <a:lstStyle/>
          <a:p>
            <a:pPr algn="l">
              <a:lnSpc>
                <a:spcPts val="5310"/>
              </a:lnSpc>
            </a:pPr>
            <a:r>
              <a:rPr lang="en-US" sz="3793" dirty="0">
                <a:solidFill>
                  <a:srgbClr val="F4C63E"/>
                </a:solidFill>
                <a:latin typeface="Noto Sans T Chinese"/>
                <a:ea typeface="Noto Sans T Chinese"/>
                <a:cs typeface="Noto Sans T Chinese"/>
                <a:sym typeface="Noto Sans T Chinese"/>
              </a:rPr>
              <a:t>2、利用</a:t>
            </a:r>
            <a:r>
              <a:rPr lang="en-US" sz="3793" dirty="0">
                <a:solidFill>
                  <a:srgbClr val="F0762C"/>
                </a:solidFill>
                <a:latin typeface="Noto Sans T Chinese"/>
                <a:ea typeface="Noto Sans T Chinese"/>
                <a:cs typeface="Noto Sans T Chinese"/>
                <a:sym typeface="Noto Sans T Chinese"/>
              </a:rPr>
              <a:t>流動清水和手搓洗</a:t>
            </a:r>
            <a:r>
              <a:rPr lang="en-US" sz="3793" dirty="0">
                <a:solidFill>
                  <a:srgbClr val="F4C63E"/>
                </a:solidFill>
                <a:latin typeface="Noto Sans T Chinese"/>
                <a:ea typeface="Noto Sans T Chinese"/>
                <a:cs typeface="Noto Sans T Chinese"/>
                <a:sym typeface="Noto Sans T Chinese"/>
              </a:rPr>
              <a:t>青江菜的莖、葉共3遍，再用農藥測試卡浸泡蔬菜水，確認青江菜的莖、葉是否有殘留農藥。</a:t>
            </a:r>
          </a:p>
          <a:p>
            <a:pPr algn="l">
              <a:lnSpc>
                <a:spcPts val="5310"/>
              </a:lnSpc>
            </a:pPr>
            <a:endParaRPr lang="en-US" sz="3793" dirty="0">
              <a:solidFill>
                <a:srgbClr val="F4C63E"/>
              </a:solidFill>
              <a:latin typeface="Noto Sans T Chinese"/>
              <a:ea typeface="Noto Sans T Chinese"/>
              <a:cs typeface="Noto Sans T Chinese"/>
              <a:sym typeface="Noto Sans T Chinese"/>
            </a:endParaRPr>
          </a:p>
        </p:txBody>
      </p:sp>
      <p:sp>
        <p:nvSpPr>
          <p:cNvPr id="8" name="TextBox 8"/>
          <p:cNvSpPr txBox="1"/>
          <p:nvPr/>
        </p:nvSpPr>
        <p:spPr>
          <a:xfrm>
            <a:off x="13089421" y="4762500"/>
            <a:ext cx="4881402" cy="1885982"/>
          </a:xfrm>
          <a:prstGeom prst="rect">
            <a:avLst/>
          </a:prstGeom>
        </p:spPr>
        <p:txBody>
          <a:bodyPr lIns="0" tIns="0" rIns="0" bIns="0" rtlCol="0" anchor="t">
            <a:spAutoFit/>
          </a:bodyPr>
          <a:lstStyle/>
          <a:p>
            <a:pPr algn="ctr">
              <a:lnSpc>
                <a:spcPts val="7687"/>
              </a:lnSpc>
            </a:pPr>
            <a:r>
              <a:rPr lang="en-US" sz="5491" dirty="0" err="1">
                <a:solidFill>
                  <a:srgbClr val="000000"/>
                </a:solidFill>
                <a:latin typeface="Noto Sans T Chinese"/>
                <a:ea typeface="Noto Sans T Chinese"/>
                <a:cs typeface="Noto Sans T Chinese"/>
                <a:sym typeface="Noto Sans T Chinese"/>
              </a:rPr>
              <a:t>測試片呈現</a:t>
            </a:r>
            <a:r>
              <a:rPr lang="en-US" sz="5491" dirty="0" err="1">
                <a:solidFill>
                  <a:srgbClr val="F4C63E"/>
                </a:solidFill>
                <a:latin typeface="Noto Sans T Chinese"/>
                <a:ea typeface="Noto Sans T Chinese"/>
                <a:cs typeface="Noto Sans T Chinese"/>
                <a:sym typeface="Noto Sans T Chinese"/>
              </a:rPr>
              <a:t>黃色</a:t>
            </a:r>
            <a:endParaRPr lang="en-US" sz="5491" dirty="0">
              <a:solidFill>
                <a:srgbClr val="F4C63E"/>
              </a:solidFill>
              <a:latin typeface="Noto Sans T Chinese"/>
              <a:ea typeface="Noto Sans T Chinese"/>
              <a:cs typeface="Noto Sans T Chinese"/>
              <a:sym typeface="Noto Sans T Chinese"/>
            </a:endParaRPr>
          </a:p>
          <a:p>
            <a:pPr algn="ctr">
              <a:lnSpc>
                <a:spcPts val="7687"/>
              </a:lnSpc>
            </a:pPr>
            <a:r>
              <a:rPr lang="en-US" sz="5491" dirty="0" err="1">
                <a:solidFill>
                  <a:srgbClr val="000000"/>
                </a:solidFill>
                <a:latin typeface="Noto Sans T Chinese"/>
                <a:ea typeface="Noto Sans T Chinese"/>
                <a:cs typeface="Noto Sans T Chinese"/>
                <a:sym typeface="Noto Sans T Chinese"/>
              </a:rPr>
              <a:t>表示無農藥殘留</a:t>
            </a:r>
            <a:endParaRPr lang="en-US" sz="5491" dirty="0">
              <a:solidFill>
                <a:srgbClr val="000000"/>
              </a:solidFill>
              <a:latin typeface="Noto Sans T Chinese"/>
              <a:ea typeface="Noto Sans T Chinese"/>
              <a:cs typeface="Noto Sans T Chinese"/>
              <a:sym typeface="Noto Sans T Chinese"/>
            </a:endParaRPr>
          </a:p>
        </p:txBody>
      </p:sp>
      <p:sp>
        <p:nvSpPr>
          <p:cNvPr id="9" name="Freeform 2">
            <a:extLst>
              <a:ext uri="{FF2B5EF4-FFF2-40B4-BE49-F238E27FC236}">
                <a16:creationId xmlns:a16="http://schemas.microsoft.com/office/drawing/2014/main" id="{9EBAF86B-70DC-4B87-BA40-4CC3FA6F4822}"/>
              </a:ext>
            </a:extLst>
          </p:cNvPr>
          <p:cNvSpPr/>
          <p:nvPr/>
        </p:nvSpPr>
        <p:spPr>
          <a:xfrm>
            <a:off x="4265886" y="5739212"/>
            <a:ext cx="1418349" cy="552993"/>
          </a:xfrm>
          <a:custGeom>
            <a:avLst/>
            <a:gdLst/>
            <a:ahLst/>
            <a:cxnLst/>
            <a:rect l="l" t="t" r="r" b="b"/>
            <a:pathLst>
              <a:path w="1960151" h="835514">
                <a:moveTo>
                  <a:pt x="0" y="0"/>
                </a:moveTo>
                <a:lnTo>
                  <a:pt x="1960151" y="0"/>
                </a:lnTo>
                <a:lnTo>
                  <a:pt x="1960151" y="835514"/>
                </a:lnTo>
                <a:lnTo>
                  <a:pt x="0" y="835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9">
            <a:extLst>
              <a:ext uri="{FF2B5EF4-FFF2-40B4-BE49-F238E27FC236}">
                <a16:creationId xmlns:a16="http://schemas.microsoft.com/office/drawing/2014/main" id="{AD3EC463-1600-4515-BA5B-2CA72E4E38B0}"/>
              </a:ext>
            </a:extLst>
          </p:cNvPr>
          <p:cNvSpPr/>
          <p:nvPr/>
        </p:nvSpPr>
        <p:spPr>
          <a:xfrm>
            <a:off x="5735854" y="4533423"/>
            <a:ext cx="2824177" cy="3644452"/>
          </a:xfrm>
          <a:custGeom>
            <a:avLst/>
            <a:gdLst/>
            <a:ahLst/>
            <a:cxnLst/>
            <a:rect l="l" t="t" r="r" b="b"/>
            <a:pathLst>
              <a:path w="2481490" h="3306788">
                <a:moveTo>
                  <a:pt x="0" y="0"/>
                </a:moveTo>
                <a:lnTo>
                  <a:pt x="2481490" y="0"/>
                </a:lnTo>
                <a:lnTo>
                  <a:pt x="2481490" y="3306787"/>
                </a:lnTo>
                <a:lnTo>
                  <a:pt x="0" y="3306787"/>
                </a:lnTo>
                <a:lnTo>
                  <a:pt x="0" y="0"/>
                </a:lnTo>
                <a:close/>
              </a:path>
            </a:pathLst>
          </a:custGeom>
          <a:blipFill>
            <a:blip r:embed="rId9"/>
            <a:stretch>
              <a:fillRect/>
            </a:stretch>
          </a:blipFill>
        </p:spPr>
      </p:sp>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551</Words>
  <Application>Microsoft Office PowerPoint</Application>
  <PresentationFormat>自訂</PresentationFormat>
  <Paragraphs>204</Paragraphs>
  <Slides>17</Slides>
  <Notes>0</Notes>
  <HiddenSlides>0</HiddenSlides>
  <MMClips>6</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17</vt:i4>
      </vt:variant>
    </vt:vector>
  </HeadingPairs>
  <TitlesOfParts>
    <vt:vector size="26" baseType="lpstr">
      <vt:lpstr>Noto Sans T Chinese</vt:lpstr>
      <vt:lpstr>芫荽</vt:lpstr>
      <vt:lpstr>Calibri</vt:lpstr>
      <vt:lpstr>Arial</vt:lpstr>
      <vt:lpstr>Canva Sans</vt:lpstr>
      <vt:lpstr>Sniglet</vt:lpstr>
      <vt:lpstr>Chewy</vt:lpstr>
      <vt:lpstr>More Sugar</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麥哲倫計畫</dc:title>
  <dc:creator>CAJH</dc:creator>
  <cp:lastModifiedBy>CAJH</cp:lastModifiedBy>
  <cp:revision>8</cp:revision>
  <dcterms:created xsi:type="dcterms:W3CDTF">2006-08-16T00:00:00Z</dcterms:created>
  <dcterms:modified xsi:type="dcterms:W3CDTF">2024-11-10T12:22:59Z</dcterms:modified>
  <dc:identifier>DAGNDPawB1M</dc:identifier>
</cp:coreProperties>
</file>