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8" r:id="rId3"/>
    <p:sldId id="259" r:id="rId4"/>
    <p:sldId id="271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70" r:id="rId13"/>
    <p:sldId id="268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66FFFF"/>
    <a:srgbClr val="99FF99"/>
    <a:srgbClr val="95E8FD"/>
    <a:srgbClr val="10385F"/>
    <a:srgbClr val="FF33CC"/>
    <a:srgbClr val="FF00FF"/>
    <a:srgbClr val="CC00CC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106" d="100"/>
          <a:sy n="106" d="100"/>
        </p:scale>
        <p:origin x="7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53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34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761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84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895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57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56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53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43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15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81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3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74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1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41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34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5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71C3-F69C-48DF-BD6A-DEF962487DE5}" type="datetimeFigureOut">
              <a:rPr lang="zh-TW" altLang="en-US" smtClean="0"/>
              <a:t>2022/10/2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5F3BA-90A1-4CDB-A990-451DBD9E1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421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F2092967-8476-463D-A8DA-6BB5EED37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139" y="2623592"/>
            <a:ext cx="5858163" cy="1109987"/>
          </a:xfrm>
        </p:spPr>
        <p:txBody>
          <a:bodyPr>
            <a:no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五年義班 </a:t>
            </a:r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en-US" altLang="zh-TW" sz="6000" dirty="0">
                <a:solidFill>
                  <a:schemeClr val="accent5">
                    <a:lumMod val="75000"/>
                  </a:schemeClr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2</a:t>
            </a:r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號     </a:t>
            </a:r>
            <a:endParaRPr lang="en-US" altLang="zh-TW" sz="6000" dirty="0">
              <a:solidFill>
                <a:schemeClr val="accent5">
                  <a:lumMod val="75000"/>
                </a:schemeClr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04D076B-4D6E-4E8C-8B67-7E7A39DA7A3D}"/>
              </a:ext>
            </a:extLst>
          </p:cNvPr>
          <p:cNvSpPr txBox="1"/>
          <p:nvPr/>
        </p:nvSpPr>
        <p:spPr>
          <a:xfrm>
            <a:off x="3658260" y="3626317"/>
            <a:ext cx="5595916" cy="187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500" b="1" dirty="0">
                <a:solidFill>
                  <a:srgbClr val="339966"/>
                </a:solidFill>
                <a:latin typeface="華康鋼筆體W2" panose="03000209000000000000" pitchFamily="65" charset="-120"/>
                <a:ea typeface="華康鋼筆體W2" panose="03000209000000000000" pitchFamily="65" charset="-120"/>
              </a:rPr>
              <a:t>沈昊佑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C5A441D-C633-4F9A-991F-D8CB81DD9451}"/>
              </a:ext>
            </a:extLst>
          </p:cNvPr>
          <p:cNvSpPr txBox="1"/>
          <p:nvPr/>
        </p:nvSpPr>
        <p:spPr>
          <a:xfrm>
            <a:off x="8029302" y="5393982"/>
            <a:ext cx="320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華康閃亮體" panose="020B0C09000000000000" pitchFamily="49" charset="-120"/>
                <a:ea typeface="華康閃亮體" panose="020B0C09000000000000" pitchFamily="49" charset="-120"/>
              </a:rPr>
              <a:t>指導：爸爸和媽媽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F20D4D5-68E5-4A4A-9714-D6C96E373621}"/>
              </a:ext>
            </a:extLst>
          </p:cNvPr>
          <p:cNvSpPr txBox="1"/>
          <p:nvPr/>
        </p:nvSpPr>
        <p:spPr>
          <a:xfrm>
            <a:off x="8029302" y="5855647"/>
            <a:ext cx="286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華康閃亮體" panose="020B0C09000000000000" pitchFamily="49" charset="-120"/>
                <a:ea typeface="華康閃亮體" panose="020B0C09000000000000" pitchFamily="49" charset="-120"/>
              </a:rPr>
              <a:t>麻豆：妹妺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61AD154-E90C-475C-9DC0-CF24991FA851}"/>
              </a:ext>
            </a:extLst>
          </p:cNvPr>
          <p:cNvSpPr/>
          <p:nvPr/>
        </p:nvSpPr>
        <p:spPr>
          <a:xfrm>
            <a:off x="1926163" y="592267"/>
            <a:ext cx="906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華康緞帶體" panose="020B0909000000000000" pitchFamily="49" charset="-120"/>
                <a:ea typeface="華康緞帶體" panose="020B0909000000000000" pitchFamily="49" charset="-120"/>
              </a:rPr>
              <a:t>小 小 攝 影 師</a:t>
            </a:r>
            <a:endParaRPr lang="zh-TW" altLang="en-US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6186F6-D053-4B4A-A954-DA44C6D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804" y="819854"/>
            <a:ext cx="4609666" cy="2715810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鹽寮魚港夜拍</a:t>
            </a:r>
            <a:br>
              <a:rPr lang="en-US" altLang="zh-TW" b="1" dirty="0">
                <a:solidFill>
                  <a:schemeClr val="bg2">
                    <a:lumMod val="60000"/>
                    <a:lumOff val="4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br>
              <a:rPr lang="en-US" altLang="zh-TW" b="1" dirty="0">
                <a:solidFill>
                  <a:schemeClr val="bg2">
                    <a:lumMod val="60000"/>
                    <a:lumOff val="4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</a:t>
            </a:r>
            <a:br>
              <a:rPr lang="en-US" altLang="zh-TW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800</a:t>
            </a: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  <a:b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f/2.8 </a:t>
            </a:r>
            <a:br>
              <a:rPr lang="en-US" altLang="zh-TW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15</a:t>
            </a:r>
            <a:r>
              <a:rPr lang="zh-TW" altLang="en-US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</a:t>
            </a:r>
            <a:br>
              <a:rPr lang="en-US" altLang="zh-TW" dirty="0">
                <a:solidFill>
                  <a:srgbClr val="00B050"/>
                </a:solidFill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486666-CE63-4BDF-8E3A-4797894D7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30" y="59422"/>
            <a:ext cx="4492770" cy="6739156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0C89253-2F95-459E-926A-169ABBE4A047}"/>
              </a:ext>
            </a:extLst>
          </p:cNvPr>
          <p:cNvSpPr txBox="1"/>
          <p:nvPr/>
        </p:nvSpPr>
        <p:spPr>
          <a:xfrm>
            <a:off x="6437746" y="3865116"/>
            <a:ext cx="4307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99FF99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這是我們從高雄回花蓮時看到天氣很好所以停下來拍銀河</a:t>
            </a:r>
            <a:r>
              <a:rPr lang="en-US" altLang="zh-TW" sz="3600" b="1" dirty="0">
                <a:solidFill>
                  <a:srgbClr val="99FF99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600" b="1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8EC9FA-7AA0-4D0A-906A-1B55E20D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371" y="5442696"/>
            <a:ext cx="9905998" cy="147857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99FF99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2022/07/13 </a:t>
            </a:r>
            <a:r>
              <a:rPr lang="zh-TW" altLang="en-US" dirty="0">
                <a:solidFill>
                  <a:srgbClr val="99FF99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正好是今年最大的超級月亮</a:t>
            </a:r>
            <a:br>
              <a:rPr lang="en-US" altLang="zh-TW" dirty="0">
                <a:solidFill>
                  <a:srgbClr val="99FF99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</a:br>
            <a:r>
              <a:rPr lang="zh-TW" altLang="en-US" dirty="0">
                <a:solidFill>
                  <a:srgbClr val="99FF99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月光正好在海上，形成一道美麗的月光。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87C1170-AAD3-4599-A9CA-6FEAA6247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12" y="52635"/>
            <a:ext cx="8234107" cy="5489406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BF15A7-5665-4A83-9D2E-CBF4ABF2BD0F}"/>
              </a:ext>
            </a:extLst>
          </p:cNvPr>
          <p:cNvSpPr/>
          <p:nvPr/>
        </p:nvSpPr>
        <p:spPr>
          <a:xfrm>
            <a:off x="9558025" y="2084886"/>
            <a:ext cx="22259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花蓮化仁海堤</a:t>
            </a:r>
            <a:endParaRPr lang="en-US" altLang="zh-TW" sz="2400" b="1" dirty="0">
              <a:solidFill>
                <a:schemeClr val="accent3">
                  <a:lumMod val="60000"/>
                  <a:lumOff val="40000"/>
                </a:schemeClr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endParaRPr lang="en-US" altLang="zh-TW" sz="2400" b="1" dirty="0">
              <a:solidFill>
                <a:schemeClr val="accent3">
                  <a:lumMod val="60000"/>
                  <a:lumOff val="40000"/>
                </a:schemeClr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zh-TW" altLang="en-US" sz="24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照相設定：</a:t>
            </a:r>
            <a:endParaRPr lang="en-US" altLang="zh-TW" sz="24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800</a:t>
            </a:r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4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f/13 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15</a:t>
            </a:r>
            <a:r>
              <a:rPr lang="zh-TW" altLang="en-US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sz="2400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sz="2400" dirty="0">
                <a:solidFill>
                  <a:srgbClr val="00B050"/>
                </a:solidFill>
              </a:rPr>
              <a:t>    </a:t>
            </a:r>
            <a:endParaRPr lang="en-US" altLang="zh-TW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8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98E58-2BEF-447E-ABA5-F2236B85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296" y="1709235"/>
            <a:ext cx="2937163" cy="36576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95E8FD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台南黃金海岸</a:t>
            </a:r>
            <a:br>
              <a:rPr lang="en-US" altLang="zh-TW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br>
              <a:rPr lang="en-US" altLang="zh-TW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br>
              <a:rPr lang="en-US" altLang="zh-TW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照相設定：</a:t>
            </a:r>
            <a:br>
              <a:rPr lang="en-US" altLang="zh-TW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400</a:t>
            </a:r>
            <a:b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f/16  </a:t>
            </a:r>
            <a:br>
              <a:rPr lang="en-US" altLang="zh-TW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</a:b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1/3</a:t>
            </a:r>
            <a:r>
              <a:rPr lang="zh-TW" altLang="en-US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dirty="0">
                <a:solidFill>
                  <a:srgbClr val="00B050"/>
                </a:solidFill>
              </a:rPr>
              <a:t>    </a:t>
            </a:r>
            <a:br>
              <a:rPr lang="en-US" altLang="zh-TW" dirty="0">
                <a:solidFill>
                  <a:srgbClr val="00B050"/>
                </a:solidFill>
              </a:rPr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endParaRPr lang="zh-TW" altLang="en-US" dirty="0">
              <a:solidFill>
                <a:srgbClr val="95E8FD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8AF1447-315A-4B57-A434-AFE8FCB9E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4" y="84823"/>
            <a:ext cx="8039447" cy="5359632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10B13A7-D627-4EC0-A099-FCEA12BFEA88}"/>
              </a:ext>
            </a:extLst>
          </p:cNvPr>
          <p:cNvSpPr txBox="1"/>
          <p:nvPr/>
        </p:nvSpPr>
        <p:spPr>
          <a:xfrm>
            <a:off x="2449585" y="5572848"/>
            <a:ext cx="491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這是我在台南下午的海邊拍藍色天空。</a:t>
            </a:r>
          </a:p>
        </p:txBody>
      </p:sp>
    </p:spTree>
    <p:extLst>
      <p:ext uri="{BB962C8B-B14F-4D97-AF65-F5344CB8AC3E}">
        <p14:creationId xmlns:p14="http://schemas.microsoft.com/office/powerpoint/2010/main" val="39602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6FD03C-502C-4A71-8C94-30F087B1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576" y="1979026"/>
            <a:ext cx="3489424" cy="3113087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華康宗楷體W7" panose="03000709000000000000" pitchFamily="65" charset="-120"/>
                <a:ea typeface="華康宗楷體W7" panose="03000709000000000000" pitchFamily="65" charset="-120"/>
              </a:rPr>
              <a:t>高雄烏林投步道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遠方是海上煤炭</a:t>
            </a:r>
            <a:br>
              <a:rPr lang="en-US" altLang="zh-TW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輸送帶，運送煤</a:t>
            </a:r>
            <a:br>
              <a:rPr lang="en-US" altLang="zh-TW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炭到興達發電廠。</a:t>
            </a:r>
            <a:br>
              <a:rPr lang="zh-TW" altLang="en-US" dirty="0"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br>
              <a:rPr lang="zh-TW" altLang="en-US" dirty="0"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endParaRPr lang="zh-TW" altLang="en-US" dirty="0">
              <a:latin typeface="華康刷刷體W7" panose="020B0709000000000000" pitchFamily="49" charset="-120"/>
              <a:ea typeface="華康刷刷體W7" panose="020B0709000000000000" pitchFamily="49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3331F14-534D-4F87-8F9B-F62BC663C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7" y="110517"/>
            <a:ext cx="7759023" cy="5172682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7504BCB-AF5D-46CE-A018-BEDC8590DA27}"/>
              </a:ext>
            </a:extLst>
          </p:cNvPr>
          <p:cNvSpPr txBox="1"/>
          <p:nvPr/>
        </p:nvSpPr>
        <p:spPr>
          <a:xfrm>
            <a:off x="1570339" y="5204341"/>
            <a:ext cx="1743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altLang="zh-TW" sz="2000" dirty="0"/>
            </a:br>
            <a:r>
              <a:rPr lang="zh-TW" altLang="en-US" sz="28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照相設定：</a:t>
            </a:r>
            <a:endParaRPr lang="en-US" altLang="zh-TW" sz="20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endParaRPr lang="zh-TW" altLang="en-US" sz="2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6A1284D-50FF-4D2B-A529-5DC12FC423DA}"/>
              </a:ext>
            </a:extLst>
          </p:cNvPr>
          <p:cNvSpPr txBox="1"/>
          <p:nvPr/>
        </p:nvSpPr>
        <p:spPr>
          <a:xfrm>
            <a:off x="3777841" y="5362488"/>
            <a:ext cx="2569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8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100</a:t>
            </a:r>
            <a:endParaRPr lang="en-US" altLang="zh-TW" sz="2800" b="1" dirty="0">
              <a:solidFill>
                <a:schemeClr val="accent3">
                  <a:lumMod val="50000"/>
                </a:schemeClr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8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f/22</a:t>
            </a:r>
          </a:p>
          <a:p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8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1/5</a:t>
            </a:r>
            <a:r>
              <a:rPr lang="zh-TW" altLang="en-US" sz="28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</a:t>
            </a:r>
            <a:r>
              <a:rPr lang="zh-TW" altLang="en-US" sz="2800" dirty="0">
                <a:solidFill>
                  <a:srgbClr val="00B050"/>
                </a:solidFill>
              </a:rPr>
              <a:t> </a:t>
            </a:r>
            <a:endParaRPr lang="en-US" altLang="zh-TW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6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6427B68-4146-4E61-B757-8BA3DBB41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8218" y="98996"/>
            <a:ext cx="4581234" cy="1757256"/>
          </a:xfrm>
        </p:spPr>
        <p:txBody>
          <a:bodyPr>
            <a:normAutofit/>
          </a:bodyPr>
          <a:lstStyle/>
          <a:p>
            <a:r>
              <a:rPr lang="zh-TW" altLang="en-US" sz="9600" dirty="0"/>
              <a:t>  </a:t>
            </a:r>
            <a:r>
              <a:rPr lang="zh-TW" altLang="en-US" sz="96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超黑體" panose="020B0C09000000000000" pitchFamily="49" charset="-120"/>
                <a:ea typeface="華康超黑體" panose="020B0C09000000000000" pitchFamily="49" charset="-120"/>
                <a:cs typeface="Leelawadee" panose="020B0502040204020203" pitchFamily="34" charset="-34"/>
              </a:rPr>
              <a:t>心 得</a:t>
            </a:r>
            <a:endParaRPr lang="zh-TW" altLang="en-US" sz="9600" dirty="0">
              <a:latin typeface="華康超黑體" panose="020B0C09000000000000" pitchFamily="49" charset="-120"/>
              <a:ea typeface="華康超黑體" panose="020B0C09000000000000" pitchFamily="49" charset="-120"/>
              <a:cs typeface="Leelawadee" panose="020B0502040204020203" pitchFamily="34" charset="-34"/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E8341B73-F227-4613-AA1C-D73A92D20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3203" y="3830505"/>
            <a:ext cx="8791575" cy="2149282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66FFFF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我要謝謝爸爸和媽媽的指導和妹妹當我的模特兒，我才會設定相機。</a:t>
            </a:r>
          </a:p>
        </p:txBody>
      </p:sp>
    </p:spTree>
    <p:extLst>
      <p:ext uri="{BB962C8B-B14F-4D97-AF65-F5344CB8AC3E}">
        <p14:creationId xmlns:p14="http://schemas.microsoft.com/office/powerpoint/2010/main" val="41299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8C31BBD-731F-4392-B533-49A8E519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653" y="1053264"/>
            <a:ext cx="5652655" cy="182403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TW" altLang="en-US" sz="9600" dirty="0">
                <a:effectLst/>
              </a:rPr>
              <a:t> </a:t>
            </a:r>
            <a:r>
              <a:rPr lang="zh-TW" altLang="en-US" sz="96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華康超黑體" panose="020B0C09000000000000" pitchFamily="49" charset="-120"/>
                <a:ea typeface="華康超黑體" panose="020B0C09000000000000" pitchFamily="49" charset="-120"/>
              </a:rPr>
              <a:t>謝謝大家</a:t>
            </a:r>
            <a:endParaRPr lang="zh-TW" altLang="en-US" sz="9600" dirty="0">
              <a:solidFill>
                <a:schemeClr val="accent2">
                  <a:lumMod val="75000"/>
                </a:schemeClr>
              </a:solidFill>
              <a:effectLst/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24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3C9942F4-6F3E-4EEB-B3E4-0C47A672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2235198"/>
            <a:ext cx="8395854" cy="1948611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                                                                       </a:t>
            </a:r>
            <a:r>
              <a:rPr lang="zh-TW" altLang="en-US" sz="4000" dirty="0">
                <a:solidFill>
                  <a:schemeClr val="bg2">
                    <a:lumMod val="50000"/>
                  </a:schemeClr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動機</a:t>
            </a:r>
            <a:r>
              <a:rPr lang="en-US" altLang="zh-TW" sz="4000" dirty="0">
                <a:solidFill>
                  <a:schemeClr val="bg2">
                    <a:lumMod val="50000"/>
                  </a:schemeClr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：</a:t>
            </a:r>
            <a:r>
              <a:rPr lang="zh-TW" altLang="en-US" sz="4000" dirty="0">
                <a:solidFill>
                  <a:schemeClr val="bg2">
                    <a:lumMod val="50000"/>
                  </a:schemeClr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我看到爸爸拍的照片很漂亮，所以我也想拍的和爸爸拍的一樣漂亮。</a:t>
            </a:r>
            <a:br>
              <a:rPr lang="en-US" altLang="zh-TW" sz="4000" dirty="0">
                <a:solidFill>
                  <a:schemeClr val="bg2">
                    <a:lumMod val="50000"/>
                  </a:schemeClr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</a:br>
            <a:endParaRPr lang="zh-TW" altLang="en-US" sz="4000" dirty="0">
              <a:solidFill>
                <a:schemeClr val="bg2">
                  <a:lumMod val="50000"/>
                </a:schemeClr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94B94EB-E81D-4FCA-BDF9-7F2E93586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9234" y="4313119"/>
            <a:ext cx="7536511" cy="180109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00FF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目標：學會如何構圖設定拍照。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2C0DEA-0951-41C7-BEFE-612FBBAD9C48}"/>
              </a:ext>
            </a:extLst>
          </p:cNvPr>
          <p:cNvSpPr txBox="1"/>
          <p:nvPr/>
        </p:nvSpPr>
        <p:spPr>
          <a:xfrm>
            <a:off x="2309091" y="258617"/>
            <a:ext cx="7019636" cy="16071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96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動機與目標</a:t>
            </a:r>
          </a:p>
        </p:txBody>
      </p:sp>
    </p:spTree>
    <p:extLst>
      <p:ext uri="{BB962C8B-B14F-4D97-AF65-F5344CB8AC3E}">
        <p14:creationId xmlns:p14="http://schemas.microsoft.com/office/powerpoint/2010/main" val="25562851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CDC50D4B-9AAB-4421-9249-FAE0EDAE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5841"/>
            <a:ext cx="9905998" cy="1478570"/>
          </a:xfrm>
        </p:spPr>
        <p:txBody>
          <a:bodyPr>
            <a:normAutofit/>
          </a:bodyPr>
          <a:lstStyle/>
          <a:p>
            <a:r>
              <a:rPr lang="zh-TW" altLang="en-US" sz="9600" dirty="0"/>
              <a:t>     </a:t>
            </a:r>
            <a:r>
              <a:rPr lang="zh-TW" altLang="en-US" sz="9600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華康行書體" panose="03000509000000000000" pitchFamily="65" charset="-120"/>
                <a:ea typeface="華康行書體" panose="03000509000000000000" pitchFamily="65" charset="-120"/>
              </a:rPr>
              <a:t>攝影三要素</a:t>
            </a:r>
            <a:endParaRPr lang="zh-TW" altLang="en-US" sz="9600" dirty="0">
              <a:solidFill>
                <a:srgbClr val="7030A0"/>
              </a:solidFill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E526004B-B299-4C8E-BECF-06D434E4B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7633"/>
            <a:ext cx="10191606" cy="4710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第一是</a:t>
            </a: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ISO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ISO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感光度表示</a:t>
            </a: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CMOS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感測器對光線的敏感度，</a:t>
            </a: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ISO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感光度較高，</a:t>
            </a:r>
            <a:endParaRPr lang="en-US" altLang="zh-TW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   即表示對光線的敏感度較高，但高</a:t>
            </a: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ISO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感光度拍攝的照片更</a:t>
            </a:r>
            <a:endParaRPr lang="en-US" altLang="zh-TW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   </a:t>
            </a:r>
            <a:r>
              <a:rPr lang="zh-TW" altLang="en-US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容易產生雜訊。</a:t>
            </a:r>
            <a:endParaRPr lang="en-US" altLang="zh-TW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33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第二是快門：主要控制曝光持續的時間，快門時間長，進光量越多。</a:t>
            </a:r>
            <a:endParaRPr lang="en-US" altLang="zh-TW" dirty="0">
              <a:solidFill>
                <a:srgbClr val="FF33CC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第三是光圈：</a:t>
            </a:r>
            <a:r>
              <a:rPr lang="en-US" altLang="zh-TW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1. </a:t>
            </a:r>
            <a:r>
              <a:rPr lang="zh-TW" altLang="en-US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調節進入相機機身的光線量。</a:t>
            </a:r>
          </a:p>
          <a:p>
            <a:pPr marL="0" indent="0">
              <a:buNone/>
            </a:pPr>
            <a:r>
              <a:rPr lang="zh-TW" altLang="en-US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    </a:t>
            </a:r>
            <a:r>
              <a:rPr lang="en-US" altLang="zh-TW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2. </a:t>
            </a:r>
            <a:r>
              <a:rPr lang="zh-TW" altLang="en-US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控制對焦範圍（ 景深 ）的大小，或背景或前</a:t>
            </a:r>
            <a:endParaRPr lang="en-US" altLang="zh-TW" dirty="0">
              <a:solidFill>
                <a:srgbClr val="33CC33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CC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       景中的模糊程度。</a:t>
            </a:r>
            <a:endParaRPr lang="en-US" altLang="zh-TW" dirty="0">
              <a:solidFill>
                <a:srgbClr val="33CC33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947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E844F8-2062-4DE0-81B6-64384204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BFED0A4-811E-419D-850F-901E3E38B3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9" y="141858"/>
            <a:ext cx="4878387" cy="3252258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C6ACC71-AC5F-4BA0-B6E2-D4BB0D5C05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143974"/>
            <a:ext cx="4875213" cy="3250142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07F9C0-FE95-4E66-8CE8-ECF913330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3" y="3482850"/>
            <a:ext cx="4849937" cy="32332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BD77237-167E-4208-8CAF-300B3EADC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3472309"/>
            <a:ext cx="4875214" cy="325014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31834B7-B7C9-4463-83EE-94AD1A90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91" y="1767987"/>
            <a:ext cx="5223309" cy="34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9C69A6B-0F7D-4502-86B2-AEC42A3F8942}"/>
              </a:ext>
            </a:extLst>
          </p:cNvPr>
          <p:cNvCxnSpPr/>
          <p:nvPr/>
        </p:nvCxnSpPr>
        <p:spPr>
          <a:xfrm>
            <a:off x="2130804" y="13338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4">
            <a:extLst>
              <a:ext uri="{FF2B5EF4-FFF2-40B4-BE49-F238E27FC236}">
                <a16:creationId xmlns:a16="http://schemas.microsoft.com/office/drawing/2014/main" id="{2C90D25D-A5E2-4192-97B1-02545455A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52" y="5104373"/>
            <a:ext cx="9949678" cy="1570181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這是我在慈濟前天橋上拍的，因為車輛經過的光線很美，但單一照片光條不足，所以使用</a:t>
            </a:r>
            <a:r>
              <a:rPr lang="en-US" altLang="zh-TW" sz="32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Photoshop</a:t>
            </a:r>
            <a:r>
              <a:rPr lang="zh-TW" altLang="en-US" sz="32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軟體把５張合成１張，因為是車輛的燈光，所以叫車軌。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6822F6DB-9A7D-4F65-ACC1-46DA751365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93" y="114345"/>
            <a:ext cx="7947258" cy="4990028"/>
          </a:xfr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C887BE5-D789-4C4E-A8F4-6976167B5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4928" y="68626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376228-0546-4927-965B-10471E5B2D1E}"/>
              </a:ext>
            </a:extLst>
          </p:cNvPr>
          <p:cNvSpPr txBox="1"/>
          <p:nvPr/>
        </p:nvSpPr>
        <p:spPr>
          <a:xfrm>
            <a:off x="9310132" y="968536"/>
            <a:ext cx="2150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</a:t>
            </a:r>
            <a:endParaRPr lang="en-US" altLang="zh-TW" sz="24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400</a:t>
            </a:r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4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f/7.1          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30</a:t>
            </a:r>
            <a:r>
              <a:rPr lang="zh-TW" altLang="en-US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sz="2400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sz="2400" dirty="0">
                <a:solidFill>
                  <a:srgbClr val="00B050"/>
                </a:solidFill>
              </a:rPr>
              <a:t>    </a:t>
            </a:r>
            <a:endParaRPr lang="en-US" altLang="zh-TW" sz="2400" dirty="0">
              <a:solidFill>
                <a:srgbClr val="00B050"/>
              </a:solidFill>
            </a:endParaRPr>
          </a:p>
          <a:p>
            <a:endParaRPr lang="en-US" altLang="zh-TW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zh-TW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02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6BA550-B0AC-4FEB-8EC3-7AA02B2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280" y="5596711"/>
            <a:ext cx="6563170" cy="93399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33CC33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這是我們先挖一條沙坑，由裡面往外拍的。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75F79B35-D5C3-4738-B06D-0807BA36A4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38" y="78792"/>
            <a:ext cx="8328807" cy="5306940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4783265-ED08-4B3E-93EB-34DF22028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34663" y="1032219"/>
            <a:ext cx="2379040" cy="26924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</a:t>
            </a:r>
            <a:endParaRPr lang="en-US" altLang="zh-TW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新城的海邊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100</a:t>
            </a:r>
            <a:endParaRPr lang="en-US" altLang="zh-TW" b="1" dirty="0">
              <a:solidFill>
                <a:schemeClr val="accent3">
                  <a:lumMod val="50000"/>
                </a:schemeClr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f/5.6  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1/1000</a:t>
            </a:r>
            <a:r>
              <a:rPr lang="zh-TW" altLang="en-US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dirty="0">
                <a:solidFill>
                  <a:srgbClr val="00B050"/>
                </a:solidFill>
              </a:rPr>
              <a:t>    </a:t>
            </a:r>
            <a:endParaRPr lang="en-US" altLang="zh-TW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25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DF678-4D51-40E0-AB92-2412D5FD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923" y="5379430"/>
            <a:ext cx="7949372" cy="1478570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溜溜體W7" panose="040F0709000000000000" pitchFamily="81" charset="-120"/>
                <a:ea typeface="華康溜溜體W7" panose="040F0709000000000000" pitchFamily="81" charset="-120"/>
              </a:rPr>
              <a:t>這是我拍妹妹跳起來的，</a:t>
            </a:r>
            <a:br>
              <a:rPr lang="en-US" altLang="zh-TW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溜溜體W7" panose="040F0709000000000000" pitchFamily="81" charset="-120"/>
                <a:ea typeface="華康溜溜體W7" panose="040F0709000000000000" pitchFamily="81" charset="-120"/>
              </a:rPr>
            </a:br>
            <a:r>
              <a:rPr lang="en-US" altLang="zh-TW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溜溜體W7" panose="040F0709000000000000" pitchFamily="81" charset="-120"/>
                <a:ea typeface="華康溜溜體W7" panose="040F0709000000000000" pitchFamily="81" charset="-120"/>
              </a:rPr>
              <a:t>         </a:t>
            </a: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溜溜體W7" panose="040F0709000000000000" pitchFamily="81" charset="-120"/>
                <a:ea typeface="華康溜溜體W7" panose="040F0709000000000000" pitchFamily="81" charset="-120"/>
              </a:rPr>
              <a:t>感覺好像在天上跳下來！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9C42194-8D27-4DA6-AAA0-201427ABD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78" y="58723"/>
            <a:ext cx="8228492" cy="5486400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5910605-B0D3-4B01-A95D-B39F427D0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12192000" y="254465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75A2DA-F994-4B23-B8E0-83B520034626}"/>
              </a:ext>
            </a:extLst>
          </p:cNvPr>
          <p:cNvSpPr txBox="1"/>
          <p:nvPr/>
        </p:nvSpPr>
        <p:spPr>
          <a:xfrm>
            <a:off x="9827295" y="1948874"/>
            <a:ext cx="212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新城的海邊</a:t>
            </a:r>
            <a:endParaRPr lang="en-US" altLang="zh-TW" sz="2800" dirty="0">
              <a:solidFill>
                <a:schemeClr val="accent2">
                  <a:lumMod val="60000"/>
                  <a:lumOff val="40000"/>
                </a:schemeClr>
              </a:solidFill>
              <a:latin typeface="華康飾藝體W5" panose="04020509000000000000" pitchFamily="81" charset="-120"/>
              <a:ea typeface="華康飾藝體W5" panose="04020509000000000000" pitchFamily="81" charset="-120"/>
            </a:endParaRPr>
          </a:p>
          <a:p>
            <a:endParaRPr lang="en-US" altLang="zh-TW" dirty="0"/>
          </a:p>
          <a:p>
            <a:r>
              <a:rPr lang="zh-TW" altLang="en-US" sz="20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</a:t>
            </a:r>
            <a:endParaRPr lang="en-US" altLang="zh-TW" sz="20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100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</a:p>
          <a:p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0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f/4.5  </a:t>
            </a:r>
          </a:p>
          <a:p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0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1/500</a:t>
            </a:r>
            <a:r>
              <a:rPr lang="zh-TW" altLang="en-US" sz="20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sz="2000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sz="2000" dirty="0">
                <a:solidFill>
                  <a:srgbClr val="00B050"/>
                </a:solidFill>
              </a:rPr>
              <a:t>    </a:t>
            </a:r>
            <a:endParaRPr lang="en-US" altLang="zh-TW" sz="2000" dirty="0">
              <a:solidFill>
                <a:srgbClr val="00B05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28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59C43A-A8D8-4270-A35F-F3B66007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545" y="2671894"/>
            <a:ext cx="2782455" cy="3001228"/>
          </a:xfrm>
        </p:spPr>
        <p:txBody>
          <a:bodyPr/>
          <a:lstStyle/>
          <a:p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新城的海邊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拍起來很有日式的感覺</a:t>
            </a: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dirty="0">
              <a:solidFill>
                <a:schemeClr val="accent2">
                  <a:lumMod val="60000"/>
                  <a:lumOff val="4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C1BA390-494B-4ABB-BC1E-D2B330105D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1" y="360727"/>
            <a:ext cx="9014284" cy="6008945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9B557A-B6CD-46ED-BF25-E6B6B5A77296}"/>
              </a:ext>
            </a:extLst>
          </p:cNvPr>
          <p:cNvSpPr/>
          <p:nvPr/>
        </p:nvSpPr>
        <p:spPr>
          <a:xfrm>
            <a:off x="9650114" y="1532168"/>
            <a:ext cx="2541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 </a:t>
            </a:r>
            <a:r>
              <a:rPr lang="en-US" altLang="zh-TW" sz="24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:</a:t>
            </a:r>
          </a:p>
          <a:p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100</a:t>
            </a:r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4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f/3.5 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1/1600</a:t>
            </a:r>
            <a:r>
              <a:rPr lang="zh-TW" altLang="en-US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</a:t>
            </a:r>
            <a:endParaRPr lang="en-US" altLang="zh-TW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7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1E7665-B0E2-420D-B609-9D387A90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442" y="3204595"/>
            <a:ext cx="3476769" cy="277496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這是我妹妹在樹林裡，我就從外面拍進去。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A85B110-9249-4729-AEFC-79DADB645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4" y="60532"/>
            <a:ext cx="4490612" cy="6736935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5CE134C-0C9C-45E3-A063-2774526C75D8}"/>
              </a:ext>
            </a:extLst>
          </p:cNvPr>
          <p:cNvSpPr txBox="1"/>
          <p:nvPr/>
        </p:nvSpPr>
        <p:spPr>
          <a:xfrm>
            <a:off x="7357145" y="566678"/>
            <a:ext cx="2659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新城的海邊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endParaRPr lang="en-US" altLang="zh-TW" sz="24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zh-TW" altLang="en-US" sz="2400" b="1" dirty="0">
                <a:solidFill>
                  <a:schemeClr val="accent3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照相設定：</a:t>
            </a:r>
            <a:endParaRPr lang="en-US" altLang="zh-TW" sz="2400" b="1" dirty="0">
              <a:solidFill>
                <a:schemeClr val="accent3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  <a:p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ISO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：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100</a:t>
            </a:r>
            <a:r>
              <a:rPr lang="en-US" altLang="zh-TW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光圈：</a:t>
            </a:r>
            <a:r>
              <a:rPr lang="en-US" altLang="zh-TW" sz="2400" b="1" dirty="0">
                <a:solidFill>
                  <a:srgbClr val="FF33C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f/2.8  </a:t>
            </a:r>
          </a:p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快門：</a:t>
            </a:r>
            <a:r>
              <a:rPr lang="en-US" altLang="zh-TW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1/250</a:t>
            </a:r>
            <a:r>
              <a:rPr lang="zh-TW" altLang="en-US" sz="2400" b="1" dirty="0">
                <a:solidFill>
                  <a:srgbClr val="00B050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秒 </a:t>
            </a:r>
            <a:r>
              <a:rPr lang="zh-TW" altLang="en-US" sz="2400" b="1" dirty="0">
                <a:solidFill>
                  <a:srgbClr val="00B050"/>
                </a:solidFill>
                <a:latin typeface="Britannic Bold" panose="020B0903060703020204" pitchFamily="34" charset="0"/>
              </a:rPr>
              <a:t>    </a:t>
            </a:r>
            <a:r>
              <a:rPr lang="zh-TW" altLang="en-US" dirty="0">
                <a:solidFill>
                  <a:srgbClr val="00B050"/>
                </a:solidFill>
              </a:rPr>
              <a:t>    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chemeClr val="accent1">
                  <a:lumMod val="7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1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電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電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電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1102</TotalTime>
  <Words>554</Words>
  <Application>Microsoft Office PowerPoint</Application>
  <PresentationFormat>寬螢幕</PresentationFormat>
  <Paragraphs>68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40" baseType="lpstr">
      <vt:lpstr>華康POP1體W5</vt:lpstr>
      <vt:lpstr>華康中圓體</vt:lpstr>
      <vt:lpstr>華康古印體</vt:lpstr>
      <vt:lpstr>華康行書體</vt:lpstr>
      <vt:lpstr>華康刷刷體W7</vt:lpstr>
      <vt:lpstr>華康宗楷體W7</vt:lpstr>
      <vt:lpstr>華康娃娃體</vt:lpstr>
      <vt:lpstr>華康閃亮體</vt:lpstr>
      <vt:lpstr>華康粗黑體</vt:lpstr>
      <vt:lpstr>華康棒棒體W5</vt:lpstr>
      <vt:lpstr>華康超黑體</vt:lpstr>
      <vt:lpstr>華康新特黑體</vt:lpstr>
      <vt:lpstr>華康溜溜體W7</vt:lpstr>
      <vt:lpstr>華康飾藝體W5</vt:lpstr>
      <vt:lpstr>華康緞帶體</vt:lpstr>
      <vt:lpstr>華康鋼筆體W2</vt:lpstr>
      <vt:lpstr>PMingLiU</vt:lpstr>
      <vt:lpstr>PMingLiU</vt:lpstr>
      <vt:lpstr>Arial</vt:lpstr>
      <vt:lpstr>Berlin Sans FB</vt:lpstr>
      <vt:lpstr>Britannic Bold</vt:lpstr>
      <vt:lpstr>Leelawadee</vt:lpstr>
      <vt:lpstr>Trebuchet MS</vt:lpstr>
      <vt:lpstr>Tw Cen MT</vt:lpstr>
      <vt:lpstr>電路</vt:lpstr>
      <vt:lpstr>PowerPoint 簡報</vt:lpstr>
      <vt:lpstr>                                                                         動機：我看到爸爸拍的照片很漂亮，所以我也想拍的和爸爸拍的一樣漂亮。 </vt:lpstr>
      <vt:lpstr>     攝影三要素</vt:lpstr>
      <vt:lpstr>PowerPoint 簡報</vt:lpstr>
      <vt:lpstr>這是我在慈濟前天橋上拍的，因為車輛經過的光線很美，但單一照片光條不足，所以使用Photoshop軟體把５張合成１張，因為是車輛的燈光，所以叫車軌。</vt:lpstr>
      <vt:lpstr>這是我們先挖一條沙坑，由裡面往外拍的。</vt:lpstr>
      <vt:lpstr> 這是我拍妹妹跳起來的，          感覺好像在天上跳下來！</vt:lpstr>
      <vt:lpstr>新城的海邊  拍起來很有日式的感覺。</vt:lpstr>
      <vt:lpstr>這是我妹妹在樹林裡，我就從外面拍進去。</vt:lpstr>
      <vt:lpstr> 鹽寮魚港夜拍  照相設定 ISO：800  光圈：f/2.8  快門：15秒 </vt:lpstr>
      <vt:lpstr>2022/07/13 正好是今年最大的超級月亮 月光正好在海上，形成一道美麗的月光。</vt:lpstr>
      <vt:lpstr>台南黃金海岸   照相設定： ISO：400 光圈：f/16   快門：1/3秒             </vt:lpstr>
      <vt:lpstr>高雄烏林投步道  遠方是海上煤炭 輸送帶，運送煤 炭到興達發電廠。  </vt:lpstr>
      <vt:lpstr>  心 得</vt:lpstr>
      <vt:lpstr> 謝謝大家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小小攝影師</dc:title>
  <dc:creator>user</dc:creator>
  <cp:lastModifiedBy>user</cp:lastModifiedBy>
  <cp:revision>133</cp:revision>
  <dcterms:created xsi:type="dcterms:W3CDTF">2022-09-16T23:48:57Z</dcterms:created>
  <dcterms:modified xsi:type="dcterms:W3CDTF">2022-10-02T13:41:21Z</dcterms:modified>
</cp:coreProperties>
</file>