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59" r:id="rId3"/>
    <p:sldId id="260" r:id="rId4"/>
    <p:sldId id="258" r:id="rId5"/>
    <p:sldId id="257" r:id="rId6"/>
    <p:sldId id="275" r:id="rId7"/>
    <p:sldId id="267" r:id="rId8"/>
    <p:sldId id="262" r:id="rId9"/>
    <p:sldId id="266" r:id="rId10"/>
    <p:sldId id="263" r:id="rId11"/>
    <p:sldId id="265" r:id="rId12"/>
    <p:sldId id="271" r:id="rId13"/>
    <p:sldId id="269" r:id="rId14"/>
    <p:sldId id="272" r:id="rId15"/>
    <p:sldId id="274" r:id="rId16"/>
    <p:sldId id="264" r:id="rId17"/>
    <p:sldId id="268" r:id="rId18"/>
  </p:sldIdLst>
  <p:sldSz cx="9144000" cy="6858000" type="screen4x3"/>
  <p:notesSz cx="6858000" cy="9144000"/>
  <p:custShowLst>
    <p:custShow name="自訂放映 1" id="0">
      <p:sldLst>
        <p:sld r:id="rId11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秋娟 楊" initials="秋娟" lastIdx="5" clrIdx="0">
    <p:extLst>
      <p:ext uri="{19B8F6BF-5375-455C-9EA6-DF929625EA0E}">
        <p15:presenceInfo xmlns:p15="http://schemas.microsoft.com/office/powerpoint/2012/main" userId="4be215fc418c83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9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ED7"/>
    <a:srgbClr val="FF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6:15:01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24575,'4'0'0,"5"0"0,4 0 0,4 0 0,6 0 0,3 0 0,1 0 0,-5 0-8191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855461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42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56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2685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0200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320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30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47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246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7186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37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27150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7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71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850904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16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41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2461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6F08DB9-F2DF-441E-8383-C8E1215ADF8D}" type="datetimeFigureOut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808CF-B566-4E76-AAF9-2F190CB46A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0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</p:sldLayoutIdLst>
  <p:transition spd="slow">
    <p:push dir="u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9568E-FAF7-2DF3-785C-D59C76AC5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1" y="857250"/>
            <a:ext cx="6920834" cy="801684"/>
          </a:xfrm>
        </p:spPr>
        <p:txBody>
          <a:bodyPr>
            <a:noAutofit/>
          </a:bodyPr>
          <a:lstStyle/>
          <a:p>
            <a:r>
              <a:rPr lang="zh-TW" altLang="en-US" sz="5400" b="1" cap="all" dirty="0">
                <a:solidFill>
                  <a:srgbClr val="A35DD1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 </a:t>
            </a:r>
            <a:r>
              <a:rPr lang="zh-TW" altLang="en-US" sz="5400" b="1" cap="all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塑 </a:t>
            </a:r>
            <a:r>
              <a:rPr lang="zh-TW" altLang="en-US" sz="5400" b="1" cap="all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 </a:t>
            </a:r>
            <a:r>
              <a:rPr lang="zh-TW" altLang="en-US" sz="5400" b="1" cap="all" dirty="0">
                <a:solidFill>
                  <a:srgbClr val="92D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 </a:t>
            </a:r>
            <a:r>
              <a:rPr lang="zh-TW" altLang="en-US" sz="5400" b="1" cap="all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球</a:t>
            </a:r>
            <a:endParaRPr lang="zh-TW" altLang="en-US" sz="54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7D789C-1537-89BC-FA4B-D341D48B1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4490" y="1914654"/>
            <a:ext cx="3772894" cy="1241822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20000"/>
              </a:lnSpc>
              <a:buClr>
                <a:prstClr val="black"/>
              </a:buClr>
              <a:defRPr/>
            </a:pPr>
            <a:r>
              <a:rPr lang="zh-TW" altLang="en-US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主講人</a:t>
            </a:r>
            <a:r>
              <a:rPr lang="en-US" altLang="zh-TW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三年忠班 楊佩琳</a:t>
            </a:r>
            <a:endParaRPr lang="en-US" altLang="zh-TW" b="1" cap="all" dirty="0">
              <a:solidFill>
                <a:prstClr val="black">
                  <a:lumMod val="95000"/>
                  <a:lumOff val="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20000"/>
              </a:lnSpc>
              <a:buClr>
                <a:prstClr val="black"/>
              </a:buClr>
              <a:defRPr/>
            </a:pPr>
            <a:r>
              <a:rPr lang="zh-TW" altLang="en-US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築夢團隊</a:t>
            </a:r>
            <a:r>
              <a:rPr lang="en-US" altLang="zh-TW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我、爸爸、媽媽</a:t>
            </a:r>
            <a:endParaRPr lang="en-US" altLang="zh-TW" b="1" cap="all" dirty="0">
              <a:solidFill>
                <a:prstClr val="black">
                  <a:lumMod val="95000"/>
                  <a:lumOff val="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buClr>
                <a:prstClr val="black"/>
              </a:buClr>
              <a:defRPr/>
            </a:pPr>
            <a:r>
              <a:rPr lang="zh-TW" altLang="en-US" sz="1500" cap="all" dirty="0">
                <a:solidFill>
                  <a:prstClr val="white">
                    <a:lumMod val="50000"/>
                  </a:prstClr>
                </a:solidFill>
                <a:latin typeface="Tw Cen MT" panose="020B0602020104020603"/>
                <a:ea typeface="新細明體" panose="02020500000000000000" pitchFamily="18" charset="-120"/>
              </a:rPr>
              <a:t>                                                                                                     </a:t>
            </a:r>
            <a:endParaRPr lang="en-US" altLang="zh-TW" sz="1500" cap="all" dirty="0">
              <a:solidFill>
                <a:prstClr val="white">
                  <a:lumMod val="50000"/>
                </a:prstClr>
              </a:solidFill>
              <a:latin typeface="Tw Cen MT" panose="020B0602020104020603"/>
              <a:ea typeface="新細明體" panose="02020500000000000000" pitchFamily="18" charset="-120"/>
            </a:endParaRP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A103736-2B1D-55CC-9457-4FC3A2AE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3" y="2479031"/>
            <a:ext cx="4251960" cy="285679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3A0E801-C7D5-B583-F2CF-58BE71BAA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1330"/>
            <a:ext cx="4267524" cy="2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5220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3062F5C-D5E0-0EF5-6C29-D02D16B5E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138">
            <a:off x="1146947" y="2271913"/>
            <a:ext cx="2571616" cy="178847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805DDE-51A9-FE13-1270-C80AB147C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535">
            <a:off x="4163876" y="2276437"/>
            <a:ext cx="2622624" cy="17884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60F1C6E-0DC4-99BF-7F7C-0253085DD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896" y="253319"/>
            <a:ext cx="2103995" cy="15772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C6AEB49-93C2-F3FF-1519-993343CAF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980">
            <a:off x="3126622" y="264359"/>
            <a:ext cx="2124831" cy="162098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F0CAE2B-B87C-19E6-16CB-6B4EC38E3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671">
            <a:off x="5807448" y="263395"/>
            <a:ext cx="2326365" cy="157574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E89A8A6-3F8B-7CC7-3008-65514D944B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6" y="4506825"/>
            <a:ext cx="3379019" cy="20978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8C4BD4C-8953-D7F1-5D79-D7814743B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77" y="4506825"/>
            <a:ext cx="3394946" cy="2097856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886ACAA2-65D8-31FC-0D83-6754040B2039}"/>
              </a:ext>
            </a:extLst>
          </p:cNvPr>
          <p:cNvSpPr/>
          <p:nvPr/>
        </p:nvSpPr>
        <p:spPr>
          <a:xfrm rot="487560">
            <a:off x="6765010" y="2380869"/>
            <a:ext cx="2378990" cy="962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叔叔阿姨們會停下腳步耐心聽我說</a:t>
            </a:r>
            <a:r>
              <a:rPr lang="en-US" altLang="zh-TW" dirty="0">
                <a:solidFill>
                  <a:schemeClr val="tx1"/>
                </a:solidFill>
              </a:rPr>
              <a:t>~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心形 2">
            <a:extLst>
              <a:ext uri="{FF2B5EF4-FFF2-40B4-BE49-F238E27FC236}">
                <a16:creationId xmlns:a16="http://schemas.microsoft.com/office/drawing/2014/main" id="{05A5886F-80BD-8E5F-3A8D-349E8D441C24}"/>
              </a:ext>
            </a:extLst>
          </p:cNvPr>
          <p:cNvSpPr/>
          <p:nvPr/>
        </p:nvSpPr>
        <p:spPr>
          <a:xfrm rot="1603878">
            <a:off x="8250910" y="2121745"/>
            <a:ext cx="333213" cy="26627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1464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1235EE9-49AC-C603-3643-80A854276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120">
            <a:off x="1766804" y="139372"/>
            <a:ext cx="2971450" cy="192578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73E034-5172-7A7D-CD61-BAB9021C1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6" y="2173540"/>
            <a:ext cx="2317792" cy="19123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EAECEE0-47BC-280C-66DA-3E599592B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56" y="4531968"/>
            <a:ext cx="2584153" cy="198569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BDAA048-3D3C-1DC0-31F4-C3C31712E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4" y="4537550"/>
            <a:ext cx="2724561" cy="19856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AE6D6C2-0102-A75B-27A6-B5C793B85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795">
            <a:off x="914399" y="2276828"/>
            <a:ext cx="2493819" cy="190500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ADABC91-B1E2-CCE9-8D65-CEF2612D0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251">
            <a:off x="6532418" y="2271523"/>
            <a:ext cx="2126674" cy="1982499"/>
          </a:xfrm>
          <a:prstGeom prst="rect">
            <a:avLst/>
          </a:prstGeom>
        </p:spPr>
      </p:pic>
      <p:sp>
        <p:nvSpPr>
          <p:cNvPr id="17" name="爆炸: 八角 16">
            <a:extLst>
              <a:ext uri="{FF2B5EF4-FFF2-40B4-BE49-F238E27FC236}">
                <a16:creationId xmlns:a16="http://schemas.microsoft.com/office/drawing/2014/main" id="{C542A434-2F79-00B3-8D8B-CB576508A947}"/>
              </a:ext>
            </a:extLst>
          </p:cNvPr>
          <p:cNvSpPr/>
          <p:nvPr/>
        </p:nvSpPr>
        <p:spPr>
          <a:xfrm rot="20945459">
            <a:off x="5694509" y="156604"/>
            <a:ext cx="2317792" cy="1994092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民眾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D45813E1-9E2F-8CDF-EB88-3A1425B1B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10" y="4531968"/>
            <a:ext cx="2653290" cy="19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314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1345AE0-77C2-0043-6158-0F2BC8B1B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296" y="126002"/>
            <a:ext cx="2572735" cy="1940374"/>
          </a:xfrm>
          <a:prstGeom prst="rect">
            <a:avLst/>
          </a:prstGeom>
        </p:spPr>
      </p:pic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17F462E-6A73-EDF0-2388-BC35496E2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6847" y="2276730"/>
            <a:ext cx="4030306" cy="22335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F768C2C-58A0-9708-AA07-2923F0463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39" y="4646570"/>
            <a:ext cx="2572735" cy="18419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D04027-51AE-5EAE-D45F-F21685B12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97" y="126002"/>
            <a:ext cx="2719052" cy="198974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99FF629-EC5E-F59D-6927-CD33BDCD2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15" y="150685"/>
            <a:ext cx="2470735" cy="19897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B8FC0BF-D736-B905-3358-613A8FD21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813" y="4646570"/>
            <a:ext cx="2572735" cy="186395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EBC3BD3-ED71-6D72-5A30-347F7B194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6" y="4646570"/>
            <a:ext cx="2540755" cy="18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259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C0851D5-DC8E-6A47-CED5-DEA59E151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15" y="2497820"/>
            <a:ext cx="2396443" cy="169614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E9235B-43B5-EB7D-3487-52560DAAE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4" y="2513345"/>
            <a:ext cx="2111820" cy="15679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B72C03-C442-A4F7-0AB1-2BD685CF6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066">
            <a:off x="3825748" y="218020"/>
            <a:ext cx="2264157" cy="19199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E76C29-59BF-CAE1-C064-A32A22C7E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001">
            <a:off x="6401060" y="393283"/>
            <a:ext cx="2401238" cy="176806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F2896FD-CB27-7549-BB98-BC4701D7C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04">
            <a:off x="1025225" y="176147"/>
            <a:ext cx="2216867" cy="203386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6EBF802-C66F-2F18-E34E-2A48CF9FC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997" y="2422925"/>
            <a:ext cx="2733529" cy="177104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F525C9C-C2AF-E88A-375A-BBE6144E9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635" y="4444256"/>
            <a:ext cx="2142659" cy="177104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A925CE3-7AE7-84B9-F8A4-9C27E98E6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414" y="4385992"/>
            <a:ext cx="2396443" cy="182930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A26D9F0-3BC3-4F0C-AB4A-17BCA6A2C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2997" y="4444257"/>
            <a:ext cx="2733529" cy="17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558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B7FBABE-0D6A-6D2B-A337-A08BDE578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3347" y="4745411"/>
            <a:ext cx="2514127" cy="20191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3409BC4-3A99-0754-68E3-989A08D1F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3362">
            <a:off x="378183" y="121847"/>
            <a:ext cx="2798942" cy="219778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5EB6DD5-8936-A139-2998-A51A45363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8136">
            <a:off x="3429078" y="257696"/>
            <a:ext cx="2589473" cy="21093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AC65CA-6B7E-296B-5A8A-15E37F68E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7973">
            <a:off x="480411" y="2444836"/>
            <a:ext cx="2583234" cy="219778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16C4984-7A54-183C-B962-14A883067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4150">
            <a:off x="3343486" y="2444836"/>
            <a:ext cx="2764271" cy="219778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4C0C132-EEE0-998A-E4EA-5AB4AFAB9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9982">
            <a:off x="6396780" y="2444836"/>
            <a:ext cx="2514127" cy="21036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916D4C-9F3B-4384-F149-841835E87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444" y="4745411"/>
            <a:ext cx="2583234" cy="194328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E116687-352D-1CF6-B7E5-42F37F5F6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9717" y="4797439"/>
            <a:ext cx="2718040" cy="1891252"/>
          </a:xfrm>
          <a:prstGeom prst="rect">
            <a:avLst/>
          </a:prstGeom>
        </p:spPr>
      </p:pic>
      <p:sp>
        <p:nvSpPr>
          <p:cNvPr id="13" name="爆炸: 十四角 12">
            <a:extLst>
              <a:ext uri="{FF2B5EF4-FFF2-40B4-BE49-F238E27FC236}">
                <a16:creationId xmlns:a16="http://schemas.microsoft.com/office/drawing/2014/main" id="{EB31C3BE-68FF-973B-34DF-5D5DC15B430C}"/>
              </a:ext>
            </a:extLst>
          </p:cNvPr>
          <p:cNvSpPr/>
          <p:nvPr/>
        </p:nvSpPr>
        <p:spPr>
          <a:xfrm rot="880662">
            <a:off x="6415201" y="296636"/>
            <a:ext cx="2589472" cy="1926088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32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endParaRPr lang="en-US" altLang="zh-TW" sz="32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156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13C8DB0-2B3B-098A-D52E-92ED8B4A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6" y="602730"/>
            <a:ext cx="2744903" cy="21362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FC523AD-4E3D-1E96-35B1-6B062FF55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376" y="602731"/>
            <a:ext cx="2933247" cy="212049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3FB6D8-5320-5C6B-477B-517B04B8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36" y="4384624"/>
            <a:ext cx="2710013" cy="20522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801653D-FA40-1774-170C-F3B43712A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376" y="4378902"/>
            <a:ext cx="2933247" cy="21735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78DD409-6C17-C8CC-E3EF-D602AFDC5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50" y="4378902"/>
            <a:ext cx="2798076" cy="212216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146014C-F36F-92A6-B793-35560424F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31218">
            <a:off x="4395" y="2665465"/>
            <a:ext cx="1298561" cy="85351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702E06C-1BCB-4FDC-F7BE-18B0D7B88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0070">
            <a:off x="1053808" y="3332522"/>
            <a:ext cx="2115495" cy="85351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C208F91-1F31-31AC-614D-96D7857056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64" y="602729"/>
            <a:ext cx="2767194" cy="2120489"/>
          </a:xfrm>
          <a:prstGeom prst="rect">
            <a:avLst/>
          </a:prstGeom>
        </p:spPr>
      </p:pic>
      <p:sp>
        <p:nvSpPr>
          <p:cNvPr id="21" name="語音泡泡: 橢圓形 20">
            <a:extLst>
              <a:ext uri="{FF2B5EF4-FFF2-40B4-BE49-F238E27FC236}">
                <a16:creationId xmlns:a16="http://schemas.microsoft.com/office/drawing/2014/main" id="{022297EB-0852-A130-600F-1C108F177035}"/>
              </a:ext>
            </a:extLst>
          </p:cNvPr>
          <p:cNvSpPr/>
          <p:nvPr/>
        </p:nvSpPr>
        <p:spPr>
          <a:xfrm>
            <a:off x="3964897" y="3429000"/>
            <a:ext cx="2375942" cy="706699"/>
          </a:xfrm>
          <a:prstGeom prst="wedgeEllipseCallout">
            <a:avLst>
              <a:gd name="adj1" fmla="val -33193"/>
              <a:gd name="adj2" fmla="val 832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i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好多菸蒂喔</a:t>
            </a:r>
            <a:r>
              <a:rPr lang="en-US" altLang="zh-TW" sz="2000" b="1" i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2000" b="1" i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209925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E087DA-E302-F0B0-AFB3-C3209772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1879637" cy="791827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191ED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心得感想</a:t>
            </a:r>
            <a:r>
              <a:rPr lang="en-US" altLang="zh-TW" sz="3200" dirty="0">
                <a:solidFill>
                  <a:srgbClr val="191ED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3200" dirty="0">
              <a:solidFill>
                <a:srgbClr val="191ED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D5A4B9-F486-53D6-95D1-4419D9623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262" y="1401007"/>
            <a:ext cx="7248582" cy="54321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宣導的過程中，從警察局到大賣場，從機場到國家公園，每當我感到緊張或是被別人拒絕</a:t>
            </a:r>
            <a:r>
              <a:rPr lang="zh-TW" altLang="en-US" sz="2400" cap="none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的時候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，我都沒有想要放棄，因為有爸爸媽媽的陪伴和鼓勵，還有其他叔叔阿姨的讚美和支持，讓我可以鼓起勇氣繼續宣導減塑愛地球的理念，</a:t>
            </a:r>
            <a:r>
              <a:rPr lang="zh-TW" altLang="en-US" sz="2400" cap="none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希望大家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減少使用一次性塑膠製品，一起愛護海洋環境和改善地球暖化的問題。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0" indent="0" algn="just">
              <a:buNone/>
            </a:pPr>
            <a:r>
              <a:rPr lang="zh-TW" altLang="en-US" sz="2400" cap="none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最後，謝謝大家的幫助，讓我完成了我的麥哲倫計劃，讓我更有勇氣和信心面對未來的挑戰</a:t>
            </a:r>
            <a:r>
              <a:rPr lang="en-US" altLang="zh-TW" sz="2400" cap="none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!</a:t>
            </a:r>
            <a:r>
              <a:rPr lang="zh-TW" altLang="en-US" sz="2400" cap="none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謝謝大家。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F8F67DDC-CBC0-B777-6E6E-DD29E9C73F5C}"/>
                  </a:ext>
                </a:extLst>
              </p14:cNvPr>
              <p14:cNvContentPartPr/>
              <p14:nvPr/>
            </p14:nvContentPartPr>
            <p14:xfrm>
              <a:off x="-1379703" y="5493814"/>
              <a:ext cx="51120" cy="36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F8F67DDC-CBC0-B777-6E6E-DD29E9C73F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388703" y="5485174"/>
                <a:ext cx="687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54197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6BCA1D-D276-8561-9987-95E22FA1B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879" y="2372384"/>
            <a:ext cx="7886700" cy="1600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i="1" dirty="0">
                <a:solidFill>
                  <a:srgbClr val="FF0000"/>
                </a:solidFill>
                <a:latin typeface="Headline R" panose="02030504000101010101" pitchFamily="18" charset="-127"/>
                <a:ea typeface="標楷體" panose="03000509000000000000" pitchFamily="65" charset="-120"/>
              </a:rPr>
              <a:t>感 </a:t>
            </a:r>
            <a:r>
              <a:rPr lang="zh-TW" altLang="en-US" sz="8000" i="1" dirty="0">
                <a:solidFill>
                  <a:srgbClr val="191ED7"/>
                </a:solidFill>
                <a:latin typeface="Headline R" panose="02030504000101010101" pitchFamily="18" charset="-127"/>
                <a:ea typeface="標楷體" panose="03000509000000000000" pitchFamily="65" charset="-120"/>
              </a:rPr>
              <a:t>謝 </a:t>
            </a:r>
            <a:r>
              <a:rPr lang="zh-TW" altLang="en-US" sz="8000" i="1" dirty="0">
                <a:solidFill>
                  <a:srgbClr val="00B050"/>
                </a:solidFill>
                <a:latin typeface="Headline R" panose="02030504000101010101" pitchFamily="18" charset="-127"/>
                <a:ea typeface="標楷體" panose="03000509000000000000" pitchFamily="65" charset="-120"/>
              </a:rPr>
              <a:t>聆 </a:t>
            </a:r>
            <a:r>
              <a:rPr lang="zh-TW" altLang="en-US" sz="8000" i="1" dirty="0">
                <a:solidFill>
                  <a:srgbClr val="7030A0"/>
                </a:solidFill>
                <a:latin typeface="Headline R" panose="02030504000101010101" pitchFamily="18" charset="-127"/>
                <a:ea typeface="標楷體" panose="03000509000000000000" pitchFamily="65" charset="-120"/>
              </a:rPr>
              <a:t>聽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3CF4AE8-8974-450F-78AF-13D146678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9" y="4489553"/>
            <a:ext cx="3235622" cy="18737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D3CD979-637A-E04C-F74E-3B34996C4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802">
            <a:off x="5763717" y="301172"/>
            <a:ext cx="2900472" cy="20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32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CEFD68-93A9-00EA-06A4-D978E73FE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921" y="77614"/>
            <a:ext cx="7886700" cy="688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機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塑膠減量，改變民眾使用一次性塑膠製品的習慣，讓地球更美好。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0764A7C-1CB2-12D2-9238-DB4AF94370CC}"/>
              </a:ext>
            </a:extLst>
          </p:cNvPr>
          <p:cNvSpPr/>
          <p:nvPr/>
        </p:nvSpPr>
        <p:spPr>
          <a:xfrm>
            <a:off x="1589451" y="1140510"/>
            <a:ext cx="2160000" cy="21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AD37FF-6F38-FB87-93C7-3E5C1A90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089" y="3801464"/>
            <a:ext cx="2160000" cy="216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DD13082-D860-3A08-DFF6-5588A477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16" y="3801464"/>
            <a:ext cx="216000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A5DC819-35AB-5C83-6818-1BA58993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762" y="3801464"/>
            <a:ext cx="2160000" cy="216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DF5FAAE-0A56-CA91-B684-B9A11B68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762" y="1140510"/>
            <a:ext cx="2160000" cy="2160000"/>
          </a:xfrm>
          <a:prstGeom prst="rect">
            <a:avLst/>
          </a:prstGeom>
        </p:spPr>
      </p:pic>
      <p:sp>
        <p:nvSpPr>
          <p:cNvPr id="9" name="語音泡泡: 橢圓形 8">
            <a:extLst>
              <a:ext uri="{FF2B5EF4-FFF2-40B4-BE49-F238E27FC236}">
                <a16:creationId xmlns:a16="http://schemas.microsoft.com/office/drawing/2014/main" id="{46B87D56-0D37-B09D-42F4-F37512F06F7C}"/>
              </a:ext>
            </a:extLst>
          </p:cNvPr>
          <p:cNvSpPr/>
          <p:nvPr/>
        </p:nvSpPr>
        <p:spPr>
          <a:xfrm>
            <a:off x="258784" y="1228890"/>
            <a:ext cx="1049331" cy="612648"/>
          </a:xfrm>
          <a:prstGeom prst="wedgeEllipseCallout">
            <a:avLst>
              <a:gd name="adj1" fmla="val 66232"/>
              <a:gd name="adj2" fmla="val 9416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購物用塑膠袋</a:t>
            </a:r>
            <a:endParaRPr lang="zh-TW" alt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語音泡泡: 橢圓形 16">
            <a:extLst>
              <a:ext uri="{FF2B5EF4-FFF2-40B4-BE49-F238E27FC236}">
                <a16:creationId xmlns:a16="http://schemas.microsoft.com/office/drawing/2014/main" id="{20CCF44C-2194-E3D3-B928-47AEC133C3C6}"/>
              </a:ext>
            </a:extLst>
          </p:cNvPr>
          <p:cNvSpPr/>
          <p:nvPr/>
        </p:nvSpPr>
        <p:spPr>
          <a:xfrm>
            <a:off x="4133926" y="2828040"/>
            <a:ext cx="914400" cy="612648"/>
          </a:xfrm>
          <a:prstGeom prst="wedgeEllipseCallout">
            <a:avLst>
              <a:gd name="adj1" fmla="val -25378"/>
              <a:gd name="adj2" fmla="val 10659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吸管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8" name="語音泡泡: 橢圓形 17">
            <a:extLst>
              <a:ext uri="{FF2B5EF4-FFF2-40B4-BE49-F238E27FC236}">
                <a16:creationId xmlns:a16="http://schemas.microsoft.com/office/drawing/2014/main" id="{14AA1246-3F98-5D3B-C3AB-41E2C7913BAD}"/>
              </a:ext>
            </a:extLst>
          </p:cNvPr>
          <p:cNvSpPr/>
          <p:nvPr/>
        </p:nvSpPr>
        <p:spPr>
          <a:xfrm>
            <a:off x="308416" y="2738053"/>
            <a:ext cx="914400" cy="612648"/>
          </a:xfrm>
          <a:prstGeom prst="wedgeEllipseCallout">
            <a:avLst>
              <a:gd name="adj1" fmla="val 22349"/>
              <a:gd name="adj2" fmla="val 12582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免洗餐具</a:t>
            </a:r>
          </a:p>
        </p:txBody>
      </p:sp>
      <p:sp>
        <p:nvSpPr>
          <p:cNvPr id="19" name="語音泡泡: 橢圓形 18">
            <a:extLst>
              <a:ext uri="{FF2B5EF4-FFF2-40B4-BE49-F238E27FC236}">
                <a16:creationId xmlns:a16="http://schemas.microsoft.com/office/drawing/2014/main" id="{5D45CEFD-EC3B-ECAB-029A-E8A19AA7491A}"/>
              </a:ext>
            </a:extLst>
          </p:cNvPr>
          <p:cNvSpPr/>
          <p:nvPr/>
        </p:nvSpPr>
        <p:spPr>
          <a:xfrm>
            <a:off x="7830293" y="1220717"/>
            <a:ext cx="1043543" cy="612648"/>
          </a:xfrm>
          <a:prstGeom prst="wedgeEllipseCallout">
            <a:avLst>
              <a:gd name="adj1" fmla="val -78586"/>
              <a:gd name="adj2" fmla="val 8963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一次用飲料杯</a:t>
            </a:r>
            <a:endParaRPr lang="en-US" altLang="zh-TW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語音泡泡: 橢圓形 19">
            <a:extLst>
              <a:ext uri="{FF2B5EF4-FFF2-40B4-BE49-F238E27FC236}">
                <a16:creationId xmlns:a16="http://schemas.microsoft.com/office/drawing/2014/main" id="{15CB055D-434D-D88E-17B2-842A229CB8A7}"/>
              </a:ext>
            </a:extLst>
          </p:cNvPr>
          <p:cNvSpPr/>
          <p:nvPr/>
        </p:nvSpPr>
        <p:spPr>
          <a:xfrm>
            <a:off x="7894864" y="2816352"/>
            <a:ext cx="914400" cy="612648"/>
          </a:xfrm>
          <a:prstGeom prst="wedgeEllipseCallout">
            <a:avLst>
              <a:gd name="adj1" fmla="val -37500"/>
              <a:gd name="adj2" fmla="val 1054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免洗竹筷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179A28E-7285-3A49-23D6-75C15AA35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89" y="3801464"/>
            <a:ext cx="2160000" cy="2160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6056FDE-1D19-8F2C-8361-01EDF82E1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33" y="1127365"/>
            <a:ext cx="2235362" cy="217314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13F07D4-21D4-255F-94D3-1830B03F5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65" y="1140509"/>
            <a:ext cx="2154597" cy="215999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749B8CF-BC57-5B1C-042D-5275CBB11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62" y="3801464"/>
            <a:ext cx="2160000" cy="21600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AC5BCF8-8493-0AE4-C670-FB8EDB773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2" y="3804599"/>
            <a:ext cx="2150475" cy="21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836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00F509-62A1-3D01-D015-FC37016CF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071" y="862734"/>
            <a:ext cx="7898587" cy="5781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en-US" altLang="zh-TW" sz="32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向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位民眾宣導減塑理念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A7D20FC-029C-48FB-1339-5E7C492A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35" y="1972172"/>
            <a:ext cx="6575647" cy="4589761"/>
          </a:xfrm>
          <a:prstGeom prst="rect">
            <a:avLst/>
          </a:prstGeom>
        </p:spPr>
      </p:pic>
      <p:sp>
        <p:nvSpPr>
          <p:cNvPr id="6" name="爆炸: 八角 5">
            <a:extLst>
              <a:ext uri="{FF2B5EF4-FFF2-40B4-BE49-F238E27FC236}">
                <a16:creationId xmlns:a16="http://schemas.microsoft.com/office/drawing/2014/main" id="{B8E9408E-445B-16F2-1087-D59B946AE755}"/>
              </a:ext>
            </a:extLst>
          </p:cNvPr>
          <p:cNvSpPr/>
          <p:nvPr/>
        </p:nvSpPr>
        <p:spPr>
          <a:xfrm>
            <a:off x="2959668" y="684527"/>
            <a:ext cx="1364994" cy="1112703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endParaRPr lang="zh-TW" altLang="en-US" sz="2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449085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A1E3F4-A19C-AF76-340A-0B999DC3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64" y="125627"/>
            <a:ext cx="8679246" cy="850469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32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</a:t>
            </a:r>
            <a:r>
              <a:rPr lang="zh-TW" altLang="en-US" sz="3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lang="zh-TW" alt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完成海報製作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並到各大商店及觀光景點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向民實施宣導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0CD2174-1FB9-69AC-4E0A-EC9D34EB3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9646" y="1289522"/>
            <a:ext cx="2441523" cy="244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628DD0-6220-20E8-0AE0-9FB6E0C8A5D1}"/>
              </a:ext>
            </a:extLst>
          </p:cNvPr>
          <p:cNvSpPr/>
          <p:nvPr/>
        </p:nvSpPr>
        <p:spPr>
          <a:xfrm>
            <a:off x="1812770" y="1304818"/>
            <a:ext cx="2286000" cy="228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4CFFF2A-3727-3357-CEC1-A23C10182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349" y="3892958"/>
            <a:ext cx="2441524" cy="244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C26D096-EB62-8C9A-29AA-E05D961B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896006"/>
            <a:ext cx="2298391" cy="23044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7E656F-556B-E969-2A25-EB2CDD07B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271" y="3892958"/>
            <a:ext cx="2441524" cy="244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5EADACA-7911-7AD9-EBF2-BB9BFAF7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028" y="1297374"/>
            <a:ext cx="2448000" cy="24477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FD43718-3C21-44FD-CDC3-4F67739FA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1123950"/>
            <a:ext cx="2635250" cy="26135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D3F1047-ACCB-BF1C-C738-71C195A26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3892958"/>
            <a:ext cx="2435081" cy="244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BE0FE3D-9F38-3F20-4133-E708237B4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873" y="3885376"/>
            <a:ext cx="2448000" cy="245558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AD6069F-9D6F-4E11-50FE-BC0154E69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491" y="3885376"/>
            <a:ext cx="2527059" cy="2455582"/>
          </a:xfrm>
          <a:prstGeom prst="rect">
            <a:avLst/>
          </a:prstGeom>
        </p:spPr>
      </p:pic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EAE1BA80-4193-1B8F-74EE-81437A6D5E98}"/>
              </a:ext>
            </a:extLst>
          </p:cNvPr>
          <p:cNvSpPr/>
          <p:nvPr/>
        </p:nvSpPr>
        <p:spPr>
          <a:xfrm>
            <a:off x="326165" y="1511764"/>
            <a:ext cx="1247082" cy="612648"/>
          </a:xfrm>
          <a:prstGeom prst="wedgeEllipseCallout">
            <a:avLst>
              <a:gd name="adj1" fmla="val 62432"/>
              <a:gd name="adj2" fmla="val 10424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構圖中</a:t>
            </a:r>
          </a:p>
        </p:txBody>
      </p:sp>
    </p:spTree>
    <p:extLst>
      <p:ext uri="{BB962C8B-B14F-4D97-AF65-F5344CB8AC3E}">
        <p14:creationId xmlns:p14="http://schemas.microsoft.com/office/powerpoint/2010/main" val="26794990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DBAAF7-F655-AA30-D407-4CEADC7C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68" y="0"/>
            <a:ext cx="1720850" cy="781749"/>
          </a:xfrm>
        </p:spPr>
        <p:txBody>
          <a:bodyPr>
            <a:normAutofit/>
          </a:bodyPr>
          <a:lstStyle/>
          <a:p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執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行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方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式</a:t>
            </a:r>
            <a:r>
              <a:rPr kumimoji="0" lang="en-US" altLang="zh-TW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52017BE-299B-05EA-6AF3-C80315D98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7762" y="632475"/>
            <a:ext cx="2448000" cy="244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6ADA7E5-6D29-377D-B6CD-602C48E62464}"/>
              </a:ext>
            </a:extLst>
          </p:cNvPr>
          <p:cNvSpPr>
            <a:spLocks noChangeAspect="1"/>
          </p:cNvSpPr>
          <p:nvPr/>
        </p:nvSpPr>
        <p:spPr>
          <a:xfrm>
            <a:off x="2143918" y="686461"/>
            <a:ext cx="2309248" cy="2309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E4E48A-ADF5-A615-356B-791B67CD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7" y="3512211"/>
            <a:ext cx="2322777" cy="23227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4CF3012-A1EC-A33B-2AC4-E2D6A50B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497" y="3512210"/>
            <a:ext cx="2322777" cy="232277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9A6BD91-CB7F-4344-ACB7-4B84159F5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11" y="3512210"/>
            <a:ext cx="2322777" cy="232277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225F690-CDF6-AA1A-FB36-F12D1D227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07" y="3513989"/>
            <a:ext cx="2460149" cy="244800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546A3670-AAA8-A9D5-62AD-9DA229BD9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86" y="621642"/>
            <a:ext cx="2497576" cy="247939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2585C30-AEB4-D0BB-43F2-7D4FD5F4B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906" y="653032"/>
            <a:ext cx="2460149" cy="24480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F0631342-3B45-DCE6-6010-564FCFA2C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66" y="3484524"/>
            <a:ext cx="2537888" cy="250693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6CC7831-D63C-B84E-DF1C-75AAEC409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7" y="3512210"/>
            <a:ext cx="2448000" cy="2448000"/>
          </a:xfrm>
          <a:prstGeom prst="rect">
            <a:avLst/>
          </a:prstGeom>
        </p:spPr>
      </p:pic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6EA27D79-6AB0-4409-8C60-7556DC12ED88}"/>
              </a:ext>
            </a:extLst>
          </p:cNvPr>
          <p:cNvSpPr/>
          <p:nvPr/>
        </p:nvSpPr>
        <p:spPr>
          <a:xfrm>
            <a:off x="357677" y="2487266"/>
            <a:ext cx="1552715" cy="683296"/>
          </a:xfrm>
          <a:prstGeom prst="wedgeEllipseCallout">
            <a:avLst>
              <a:gd name="adj1" fmla="val -39631"/>
              <a:gd name="adj2" fmla="val 942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latin typeface="+mj-ea"/>
                <a:ea typeface="+mj-ea"/>
              </a:rPr>
              <a:t>廢物再利用</a:t>
            </a:r>
          </a:p>
        </p:txBody>
      </p:sp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ADAB08F3-3F1D-DC8F-F900-9956241596F8}"/>
              </a:ext>
            </a:extLst>
          </p:cNvPr>
          <p:cNvSpPr/>
          <p:nvPr/>
        </p:nvSpPr>
        <p:spPr>
          <a:xfrm>
            <a:off x="4563055" y="140231"/>
            <a:ext cx="1027502" cy="481412"/>
          </a:xfrm>
          <a:prstGeom prst="wedgeEllipseCallout">
            <a:avLst>
              <a:gd name="adj1" fmla="val 51050"/>
              <a:gd name="adj2" fmla="val 14598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</a:rPr>
              <a:t>繪圖中</a:t>
            </a:r>
            <a:endParaRPr lang="en-US" altLang="zh-TW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87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09E528-20E6-5AC0-8E7B-A3C6297E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51" y="122572"/>
            <a:ext cx="7773338" cy="716031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</a:t>
            </a:r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</a:t>
            </a:r>
            <a:r>
              <a:rPr lang="zh-TW" altLang="en-US" dirty="0">
                <a:solidFill>
                  <a:srgbClr val="191ED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</a:t>
            </a:r>
            <a:r>
              <a:rPr lang="zh-TW" altLang="en-US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7D866D9-3772-D8DB-6D2F-20B74CA12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r="16574" b="5015"/>
          <a:stretch/>
        </p:blipFill>
        <p:spPr>
          <a:xfrm>
            <a:off x="0" y="838603"/>
            <a:ext cx="9144000" cy="60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629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E837A-4334-D5D7-D398-B9B97915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80769">
            <a:off x="-1297602" y="302313"/>
            <a:ext cx="6330445" cy="1325563"/>
          </a:xfrm>
        </p:spPr>
        <p:txBody>
          <a:bodyPr/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宣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程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D56D5C-631D-FC8F-6069-B19BE7829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935" y="2839159"/>
            <a:ext cx="3473065" cy="1505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走進警察局的時候，我非常的緊張又害怕，沒想到警察叔叔會稱讚我很厲害，我好開心。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F04A73-0329-546F-7A84-5838FAAD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53" y="1658320"/>
            <a:ext cx="4616392" cy="4006612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E1EBE189-EDE1-E7AC-95B6-0E360C1201F4}"/>
              </a:ext>
            </a:extLst>
          </p:cNvPr>
          <p:cNvSpPr/>
          <p:nvPr/>
        </p:nvSpPr>
        <p:spPr>
          <a:xfrm rot="536748">
            <a:off x="5114864" y="2188086"/>
            <a:ext cx="3877799" cy="3099470"/>
          </a:xfrm>
          <a:prstGeom prst="hear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0E4DD5-D025-D5B0-AFAB-22BD59F0F1DE}"/>
              </a:ext>
            </a:extLst>
          </p:cNvPr>
          <p:cNvSpPr/>
          <p:nvPr/>
        </p:nvSpPr>
        <p:spPr>
          <a:xfrm rot="788017">
            <a:off x="7299135" y="373248"/>
            <a:ext cx="1433594" cy="4346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第一站</a:t>
            </a:r>
          </a:p>
        </p:txBody>
      </p:sp>
    </p:spTree>
    <p:extLst>
      <p:ext uri="{BB962C8B-B14F-4D97-AF65-F5344CB8AC3E}">
        <p14:creationId xmlns:p14="http://schemas.microsoft.com/office/powerpoint/2010/main" val="35424147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445A00-5177-027C-2821-FED40102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159147">
            <a:off x="243187" y="267437"/>
            <a:ext cx="1173166" cy="56847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38B843BE-AC42-FB88-F803-69E43CA21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2" y="3428897"/>
            <a:ext cx="3951103" cy="2755180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F35B648-C11F-68E2-F3AE-45F39BAA7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272" y="420793"/>
            <a:ext cx="3946443" cy="285226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22E2E70-A1E7-E93C-652C-E5195DE27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272" y="3428897"/>
            <a:ext cx="3946443" cy="275518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AD9AE4D-4A70-C247-2054-BBD28D6F3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398">
            <a:off x="1378752" y="447727"/>
            <a:ext cx="3229915" cy="260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776"/>
      </p:ext>
    </p:extLst>
  </p:cSld>
  <p:clrMapOvr>
    <a:masterClrMapping/>
  </p:clrMapOvr>
  <p:transition spd="slow" advTm="3000">
    <p:push dir="u"/>
    <p:sndAc>
      <p:stSnd>
        <p:snd r:embed="rId2" name="pu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DD611B-07DC-0667-B79D-7BCC9002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91398">
            <a:off x="787977" y="324004"/>
            <a:ext cx="4081895" cy="120736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</a:t>
            </a:r>
            <a:r>
              <a:rPr lang="zh-TW" altLang="en-US" sz="3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魯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閣</a:t>
            </a:r>
            <a:r>
              <a:rPr lang="zh-TW" altLang="en-US" sz="3200" dirty="0">
                <a:solidFill>
                  <a:srgbClr val="191ED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</a:t>
            </a:r>
            <a:r>
              <a:rPr lang="zh-TW" altLang="en-US" sz="3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ED09FF-BBEA-4DB3-5596-7D3E4D7EC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8" y="1825625"/>
            <a:ext cx="5815856" cy="4100947"/>
          </a:xfrm>
        </p:spPr>
      </p:pic>
    </p:spTree>
    <p:extLst>
      <p:ext uri="{BB962C8B-B14F-4D97-AF65-F5344CB8AC3E}">
        <p14:creationId xmlns:p14="http://schemas.microsoft.com/office/powerpoint/2010/main" val="3443467684"/>
      </p:ext>
    </p:extLst>
  </p:cSld>
  <p:clrMapOvr>
    <a:masterClrMapping/>
  </p:clrMapOvr>
  <p:transition spd="slow" advTm="3000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小水滴</Template>
  <TotalTime>1127</TotalTime>
  <Words>280</Words>
  <Application>Microsoft Office PowerPoint</Application>
  <PresentationFormat>如螢幕大小 (4:3)</PresentationFormat>
  <Paragraphs>33</Paragraphs>
  <Slides>17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  <vt:variant>
        <vt:lpstr>自訂放映</vt:lpstr>
      </vt:variant>
      <vt:variant>
        <vt:i4>1</vt:i4>
      </vt:variant>
    </vt:vector>
  </HeadingPairs>
  <TitlesOfParts>
    <vt:vector size="24" baseType="lpstr">
      <vt:lpstr>Headline R</vt:lpstr>
      <vt:lpstr>新細明體</vt:lpstr>
      <vt:lpstr>標楷體</vt:lpstr>
      <vt:lpstr>Arial</vt:lpstr>
      <vt:lpstr>Tw Cen MT</vt:lpstr>
      <vt:lpstr>小水滴</vt:lpstr>
      <vt:lpstr>減 塑 愛 地 球</vt:lpstr>
      <vt:lpstr>PowerPoint 簡報</vt:lpstr>
      <vt:lpstr>PowerPoint 簡報</vt:lpstr>
      <vt:lpstr>執行方式: 完成海報製作,並到各大商店及觀光景點,向民實施宣導。</vt:lpstr>
      <vt:lpstr>執行方式:</vt:lpstr>
      <vt:lpstr>海報完成品</vt:lpstr>
      <vt:lpstr>宣導過程</vt:lpstr>
      <vt:lpstr>機場</vt:lpstr>
      <vt:lpstr>太魯閣國家公園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心得感想:</vt:lpstr>
      <vt:lpstr>PowerPoint 簡報</vt:lpstr>
      <vt:lpstr>自訂放映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減 塑 愛 地 球</dc:title>
  <dc:creator>秋娟 楊</dc:creator>
  <cp:lastModifiedBy>秋娟 楊</cp:lastModifiedBy>
  <cp:revision>11</cp:revision>
  <dcterms:created xsi:type="dcterms:W3CDTF">2022-09-18T04:02:13Z</dcterms:created>
  <dcterms:modified xsi:type="dcterms:W3CDTF">2022-09-21T13:39:29Z</dcterms:modified>
</cp:coreProperties>
</file>