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60" r:id="rId5"/>
    <p:sldId id="269" r:id="rId6"/>
    <p:sldId id="271" r:id="rId7"/>
    <p:sldId id="270" r:id="rId8"/>
    <p:sldId id="261" r:id="rId9"/>
    <p:sldId id="272" r:id="rId10"/>
    <p:sldId id="273" r:id="rId11"/>
    <p:sldId id="274" r:id="rId12"/>
    <p:sldId id="262" r:id="rId13"/>
    <p:sldId id="277" r:id="rId14"/>
    <p:sldId id="275" r:id="rId15"/>
    <p:sldId id="258" r:id="rId16"/>
    <p:sldId id="265" r:id="rId17"/>
    <p:sldId id="259" r:id="rId18"/>
    <p:sldId id="263" r:id="rId19"/>
    <p:sldId id="264" r:id="rId20"/>
    <p:sldId id="267" r:id="rId21"/>
    <p:sldId id="266" r:id="rId22"/>
    <p:sldId id="268" r:id="rId2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5050"/>
    <a:srgbClr val="E296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78602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407252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53933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1633094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409667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2060948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1633628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60712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328210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174972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3B9F0E10-C233-4C12-9353-6E5024D1F93B}" type="datetimeFigureOut">
              <a:rPr lang="zh-TW" altLang="en-US" smtClean="0"/>
              <a:t>2018/9/16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250937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F0E10-C233-4C12-9353-6E5024D1F93B}" type="datetimeFigureOut">
              <a:rPr lang="zh-TW" altLang="en-US" smtClean="0"/>
              <a:t>2018/9/16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BC0269-FB17-4EAF-B54A-C58139B4C3C7}" type="slidenum">
              <a:rPr lang="zh-TW" altLang="en-US" smtClean="0"/>
              <a:t>‹#›</a:t>
            </a:fld>
            <a:endParaRPr lang="zh-TW" altLang="en-US"/>
          </a:p>
        </p:txBody>
      </p:sp>
    </p:spTree>
    <p:extLst>
      <p:ext uri="{BB962C8B-B14F-4D97-AF65-F5344CB8AC3E}">
        <p14:creationId xmlns:p14="http://schemas.microsoft.com/office/powerpoint/2010/main" val="2429294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hyperlink" Target="https://www.youtube.com/watch?v=A6uodOIAvw0&amp;feature=youtu.b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6044" y="0"/>
            <a:ext cx="12165956" cy="6858000"/>
          </a:xfrm>
          <a:prstGeom prst="rect">
            <a:avLst/>
          </a:prstGeom>
        </p:spPr>
      </p:pic>
      <p:sp>
        <p:nvSpPr>
          <p:cNvPr id="2" name="標題 1"/>
          <p:cNvSpPr>
            <a:spLocks noGrp="1"/>
          </p:cNvSpPr>
          <p:nvPr>
            <p:ph type="ctrTitle"/>
          </p:nvPr>
        </p:nvSpPr>
        <p:spPr>
          <a:xfrm>
            <a:off x="7721600" y="6631226"/>
            <a:ext cx="5024582" cy="751499"/>
          </a:xfrm>
        </p:spPr>
        <p:txBody>
          <a:bodyPr>
            <a:normAutofit fontScale="90000"/>
          </a:bodyPr>
          <a:lstStyle/>
          <a:p>
            <a:r>
              <a:rPr lang="zh-TW" altLang="en-US" sz="3600" b="1" dirty="0" smtClean="0">
                <a:solidFill>
                  <a:schemeClr val="accent2">
                    <a:lumMod val="50000"/>
                  </a:schemeClr>
                </a:solidFill>
                <a:latin typeface="華康古印體" panose="03010509000000000000" pitchFamily="65" charset="-120"/>
                <a:ea typeface="華康古印體" panose="03010509000000000000" pitchFamily="65" charset="-120"/>
              </a:rPr>
              <a:t>麥哲倫築夢計畫</a:t>
            </a:r>
            <a:r>
              <a:rPr lang="en-US" altLang="zh-TW" dirty="0" smtClean="0"/>
              <a:t/>
            </a:r>
            <a:br>
              <a:rPr lang="en-US" altLang="zh-TW" dirty="0" smtClean="0"/>
            </a:br>
            <a:endParaRPr lang="zh-TW" altLang="en-US" dirty="0"/>
          </a:p>
        </p:txBody>
      </p:sp>
    </p:spTree>
    <p:extLst>
      <p:ext uri="{BB962C8B-B14F-4D97-AF65-F5344CB8AC3E}">
        <p14:creationId xmlns:p14="http://schemas.microsoft.com/office/powerpoint/2010/main" val="1505316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69182" y="365124"/>
            <a:ext cx="4408054" cy="5880059"/>
          </a:xfr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494" y="338529"/>
            <a:ext cx="4427992" cy="5906654"/>
          </a:xfrm>
          <a:prstGeom prst="rect">
            <a:avLst/>
          </a:prstGeom>
        </p:spPr>
      </p:pic>
    </p:spTree>
    <p:extLst>
      <p:ext uri="{BB962C8B-B14F-4D97-AF65-F5344CB8AC3E}">
        <p14:creationId xmlns:p14="http://schemas.microsoft.com/office/powerpoint/2010/main" val="2090785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9375" y="767195"/>
            <a:ext cx="3990906" cy="5323610"/>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9381" y="1198651"/>
            <a:ext cx="5950281" cy="4460698"/>
          </a:xfrm>
          <a:prstGeom prst="rect">
            <a:avLst/>
          </a:prstGeom>
        </p:spPr>
      </p:pic>
    </p:spTree>
    <p:extLst>
      <p:ext uri="{BB962C8B-B14F-4D97-AF65-F5344CB8AC3E}">
        <p14:creationId xmlns:p14="http://schemas.microsoft.com/office/powerpoint/2010/main" val="14108093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a:xfrm>
            <a:off x="3666837" y="414698"/>
            <a:ext cx="4405745" cy="1325563"/>
          </a:xfrm>
        </p:spPr>
        <p:txBody>
          <a:bodyPr/>
          <a:lstStyle/>
          <a:p>
            <a:r>
              <a:rPr lang="zh-TW" altLang="en-US" dirty="0" smtClean="0">
                <a:latin typeface="華康古印體" panose="03010509000000000000" pitchFamily="65" charset="-120"/>
                <a:ea typeface="華康古印體" panose="03010509000000000000" pitchFamily="65" charset="-120"/>
              </a:rPr>
              <a:t>草嶺古道大里段</a:t>
            </a:r>
            <a:endParaRPr lang="zh-TW" altLang="en-US" dirty="0">
              <a:latin typeface="華康古印體" panose="03010509000000000000" pitchFamily="65" charset="-120"/>
              <a:ea typeface="華康古印體" panose="03010509000000000000" pitchFamily="65" charset="-120"/>
            </a:endParaRPr>
          </a:p>
        </p:txBody>
      </p:sp>
      <p:sp>
        <p:nvSpPr>
          <p:cNvPr id="3" name="內容版面配置區 2"/>
          <p:cNvSpPr>
            <a:spLocks noGrp="1"/>
          </p:cNvSpPr>
          <p:nvPr>
            <p:ph idx="1"/>
          </p:nvPr>
        </p:nvSpPr>
        <p:spPr>
          <a:xfrm>
            <a:off x="492233" y="1578406"/>
            <a:ext cx="5881255" cy="4351338"/>
          </a:xfrm>
        </p:spPr>
        <p:txBody>
          <a:bodyPr>
            <a:noAutofit/>
          </a:bodyPr>
          <a:lstStyle/>
          <a:p>
            <a:pPr marL="0" indent="0">
              <a:lnSpc>
                <a:spcPts val="4000"/>
              </a:lnSpc>
              <a:buNone/>
            </a:pPr>
            <a:r>
              <a:rPr lang="zh-TW" altLang="zh-TW" dirty="0">
                <a:latin typeface="華康棒棒體W5" panose="040F0509000000000000" pitchFamily="81" charset="-120"/>
                <a:ea typeface="華康棒棒體W5" panose="040F0509000000000000" pitchFamily="81" charset="-120"/>
              </a:rPr>
              <a:t>位置：宜蘭縣頭城鎮大里</a:t>
            </a:r>
            <a:r>
              <a:rPr lang="zh-TW" altLang="zh-TW" dirty="0" smtClean="0">
                <a:latin typeface="華康棒棒體W5" panose="040F0509000000000000" pitchFamily="81" charset="-120"/>
                <a:ea typeface="華康棒棒體W5" panose="040F0509000000000000" pitchFamily="81" charset="-120"/>
              </a:rPr>
              <a:t>區</a:t>
            </a:r>
            <a:r>
              <a:rPr lang="zh-TW" altLang="en-US" dirty="0" smtClean="0">
                <a:latin typeface="華康棒棒體W5" panose="040F0509000000000000" pitchFamily="81" charset="-120"/>
                <a:ea typeface="華康棒棒體W5" panose="040F0509000000000000" pitchFamily="81" charset="-120"/>
              </a:rPr>
              <a:t> </a:t>
            </a:r>
            <a:r>
              <a:rPr lang="en-US" altLang="zh-TW" dirty="0" smtClean="0">
                <a:latin typeface="華康棒棒體W5" panose="040F0509000000000000" pitchFamily="81" charset="-120"/>
                <a:ea typeface="華康棒棒體W5" panose="040F0509000000000000" pitchFamily="81" charset="-120"/>
              </a:rPr>
              <a:t>—</a:t>
            </a:r>
          </a:p>
          <a:p>
            <a:pPr marL="0" indent="0">
              <a:lnSpc>
                <a:spcPts val="4000"/>
              </a:lnSpc>
              <a:buNone/>
            </a:pPr>
            <a:r>
              <a:rPr lang="zh-TW" altLang="en-US" dirty="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     </a:t>
            </a:r>
            <a:r>
              <a:rPr lang="zh-TW" altLang="zh-TW" dirty="0" smtClean="0">
                <a:latin typeface="華康棒棒體W5" panose="040F0509000000000000" pitchFamily="81" charset="-120"/>
                <a:ea typeface="華康棒棒體W5" panose="040F0509000000000000" pitchFamily="81" charset="-120"/>
              </a:rPr>
              <a:t>新</a:t>
            </a:r>
            <a:r>
              <a:rPr lang="zh-TW" altLang="zh-TW" dirty="0">
                <a:latin typeface="華康棒棒體W5" panose="040F0509000000000000" pitchFamily="81" charset="-120"/>
                <a:ea typeface="華康棒棒體W5" panose="040F0509000000000000" pitchFamily="81" charset="-120"/>
              </a:rPr>
              <a:t>北市貢寮區</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步道總長：宜蘭大里車站至第二涼亭</a:t>
            </a:r>
          </a:p>
          <a:p>
            <a:pPr marL="0" indent="0">
              <a:lnSpc>
                <a:spcPts val="4000"/>
              </a:lnSpc>
              <a:buNone/>
            </a:pPr>
            <a:r>
              <a:rPr lang="zh-TW" altLang="en-US" dirty="0" smtClean="0">
                <a:latin typeface="華康棒棒體W5" panose="040F0509000000000000" pitchFamily="81" charset="-120"/>
                <a:ea typeface="華康棒棒體W5" panose="040F0509000000000000" pitchFamily="81" charset="-120"/>
              </a:rPr>
              <a:t>所</a:t>
            </a:r>
            <a:r>
              <a:rPr lang="zh-TW" altLang="zh-TW" dirty="0" smtClean="0">
                <a:latin typeface="華康棒棒體W5" panose="040F0509000000000000" pitchFamily="81" charset="-120"/>
                <a:ea typeface="華康棒棒體W5" panose="040F0509000000000000" pitchFamily="81" charset="-120"/>
              </a:rPr>
              <a:t>需</a:t>
            </a:r>
            <a:r>
              <a:rPr lang="zh-TW" altLang="zh-TW" dirty="0">
                <a:latin typeface="華康棒棒體W5" panose="040F0509000000000000" pitchFamily="81" charset="-120"/>
                <a:ea typeface="華康棒棒體W5" panose="040F0509000000000000" pitchFamily="81" charset="-120"/>
              </a:rPr>
              <a:t>時間：兩小時</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難易程度：★★★</a:t>
            </a:r>
            <a:r>
              <a:rPr lang="zh-TW" altLang="zh-TW" dirty="0" smtClean="0">
                <a:latin typeface="華康棒棒體W5" panose="040F0509000000000000" pitchFamily="81" charset="-120"/>
                <a:ea typeface="華康棒棒體W5" panose="040F0509000000000000" pitchFamily="81" charset="-120"/>
              </a:rPr>
              <a:t>★</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en-US" altLang="zh-TW" dirty="0">
                <a:latin typeface="華康棒棒體W5" panose="040F0509000000000000" pitchFamily="81" charset="-120"/>
                <a:ea typeface="華康棒棒體W5" panose="040F0509000000000000" pitchFamily="81" charset="-120"/>
              </a:rPr>
              <a:t> </a:t>
            </a:r>
            <a:r>
              <a:rPr lang="en-US" altLang="zh-TW" dirty="0" smtClean="0">
                <a:latin typeface="華康棒棒體W5" panose="040F0509000000000000" pitchFamily="81" charset="-120"/>
                <a:ea typeface="華康棒棒體W5" panose="040F0509000000000000" pitchFamily="81" charset="-120"/>
              </a:rPr>
              <a:t>        </a:t>
            </a:r>
            <a:r>
              <a:rPr lang="zh-TW" altLang="zh-TW" dirty="0" smtClean="0">
                <a:latin typeface="華康棒棒體W5" panose="040F0509000000000000" pitchFamily="81" charset="-120"/>
                <a:ea typeface="華康棒棒體W5" panose="040F0509000000000000" pitchFamily="81" charset="-120"/>
              </a:rPr>
              <a:t>（</a:t>
            </a:r>
            <a:r>
              <a:rPr lang="zh-TW" altLang="zh-TW" dirty="0">
                <a:latin typeface="華康棒棒體W5" panose="040F0509000000000000" pitchFamily="81" charset="-120"/>
                <a:ea typeface="華康棒棒體W5" panose="040F0509000000000000" pitchFamily="81" charset="-120"/>
              </a:rPr>
              <a:t>路程較長且樹蔭也較少）</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建議：秋天不要去，蜜蜂</a:t>
            </a:r>
            <a:r>
              <a:rPr lang="zh-TW" altLang="zh-TW" dirty="0" smtClean="0">
                <a:latin typeface="華康棒棒體W5" panose="040F0509000000000000" pitchFamily="81" charset="-120"/>
                <a:ea typeface="華康棒棒體W5" panose="040F0509000000000000" pitchFamily="81" charset="-120"/>
              </a:rPr>
              <a:t>很多也熱。</a:t>
            </a:r>
            <a:endParaRPr lang="en-US" altLang="zh-TW" dirty="0"/>
          </a:p>
        </p:txBody>
      </p:sp>
      <p:pic>
        <p:nvPicPr>
          <p:cNvPr id="5" name="圖片 4"/>
          <p:cNvPicPr>
            <a:picLocks noChangeAspect="1"/>
          </p:cNvPicPr>
          <p:nvPr/>
        </p:nvPicPr>
        <p:blipFill>
          <a:blip r:embed="rId3"/>
          <a:stretch>
            <a:fillRect/>
          </a:stretch>
        </p:blipFill>
        <p:spPr>
          <a:xfrm>
            <a:off x="6306362" y="1884218"/>
            <a:ext cx="5709824" cy="4267199"/>
          </a:xfrm>
          <a:prstGeom prst="rect">
            <a:avLst/>
          </a:prstGeom>
        </p:spPr>
      </p:pic>
    </p:spTree>
    <p:extLst>
      <p:ext uri="{BB962C8B-B14F-4D97-AF65-F5344CB8AC3E}">
        <p14:creationId xmlns:p14="http://schemas.microsoft.com/office/powerpoint/2010/main" val="1365311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圖片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357"/>
          <a:stretch/>
        </p:blipFill>
        <p:spPr>
          <a:xfrm>
            <a:off x="0" y="0"/>
            <a:ext cx="12192000" cy="6858000"/>
          </a:xfrm>
          <a:prstGeom prst="rect">
            <a:avLst/>
          </a:prstGeom>
        </p:spPr>
      </p:pic>
    </p:spTree>
    <p:extLst>
      <p:ext uri="{BB962C8B-B14F-4D97-AF65-F5344CB8AC3E}">
        <p14:creationId xmlns:p14="http://schemas.microsoft.com/office/powerpoint/2010/main" val="1105742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26867" y="634746"/>
            <a:ext cx="4189489" cy="5588507"/>
          </a:xfr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096" y="634746"/>
            <a:ext cx="4192571" cy="5592617"/>
          </a:xfrm>
          <a:prstGeom prst="rect">
            <a:avLst/>
          </a:prstGeom>
        </p:spPr>
      </p:pic>
    </p:spTree>
    <p:extLst>
      <p:ext uri="{BB962C8B-B14F-4D97-AF65-F5344CB8AC3E}">
        <p14:creationId xmlns:p14="http://schemas.microsoft.com/office/powerpoint/2010/main" val="961789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a:xfrm>
            <a:off x="1235364" y="481806"/>
            <a:ext cx="3078018" cy="1325563"/>
          </a:xfrm>
        </p:spPr>
        <p:txBody>
          <a:bodyPr/>
          <a:lstStyle/>
          <a:p>
            <a:r>
              <a:rPr lang="zh-TW" altLang="en-US" dirty="0" smtClean="0">
                <a:latin typeface="華康古印體" panose="03010509000000000000" pitchFamily="65" charset="-120"/>
                <a:ea typeface="華康古印體" panose="03010509000000000000" pitchFamily="65" charset="-120"/>
              </a:rPr>
              <a:t>北海道旭岳</a:t>
            </a:r>
            <a:endParaRPr lang="zh-TW" altLang="en-US" dirty="0">
              <a:latin typeface="華康古印體" panose="03010509000000000000" pitchFamily="65" charset="-120"/>
              <a:ea typeface="華康古印體" panose="03010509000000000000" pitchFamily="65" charset="-120"/>
            </a:endParaRPr>
          </a:p>
        </p:txBody>
      </p:sp>
      <p:sp>
        <p:nvSpPr>
          <p:cNvPr id="3" name="內容版面配置區 2"/>
          <p:cNvSpPr>
            <a:spLocks noGrp="1"/>
          </p:cNvSpPr>
          <p:nvPr>
            <p:ph idx="1"/>
          </p:nvPr>
        </p:nvSpPr>
        <p:spPr>
          <a:xfrm>
            <a:off x="838200" y="1825625"/>
            <a:ext cx="4481945" cy="4351338"/>
          </a:xfrm>
        </p:spPr>
        <p:txBody>
          <a:bodyPr/>
          <a:lstStyle/>
          <a:p>
            <a:pPr marL="0" indent="0">
              <a:lnSpc>
                <a:spcPts val="4000"/>
              </a:lnSpc>
              <a:spcBef>
                <a:spcPts val="0"/>
              </a:spcBef>
              <a:buNone/>
            </a:pPr>
            <a:r>
              <a:rPr lang="zh-TW" altLang="en-US" dirty="0" smtClean="0">
                <a:latin typeface="華康棒棒體W5" panose="040F0509000000000000" pitchFamily="81" charset="-120"/>
                <a:ea typeface="華康棒棒體W5" panose="040F0509000000000000" pitchFamily="81" charset="-120"/>
              </a:rPr>
              <a:t>位置：日本北海道旭川市郊所需時間：兩個小時半</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None/>
            </a:pPr>
            <a:r>
              <a:rPr lang="zh-TW" altLang="en-US" dirty="0" smtClean="0">
                <a:latin typeface="華康棒棒體W5" panose="040F0509000000000000" pitchFamily="81" charset="-120"/>
                <a:ea typeface="華康棒棒體W5" panose="040F0509000000000000" pitchFamily="81" charset="-120"/>
              </a:rPr>
              <a:t>難易程度：★★★★★</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None/>
            </a:pPr>
            <a:r>
              <a:rPr lang="zh-TW" altLang="en-US" dirty="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  （要過雪地、石瀑地形）</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None/>
            </a:pPr>
            <a:r>
              <a:rPr lang="zh-TW" altLang="en-US" dirty="0" smtClean="0">
                <a:latin typeface="華康棒棒體W5" panose="040F0509000000000000" pitchFamily="81" charset="-120"/>
                <a:ea typeface="華康棒棒體W5" panose="040F0509000000000000" pitchFamily="81" charset="-120"/>
              </a:rPr>
              <a:t>建議：七到九月去，雪融化的時候比較好走。</a:t>
            </a:r>
            <a:endParaRPr lang="en-US" altLang="zh-TW" dirty="0" smtClean="0">
              <a:latin typeface="華康棒棒體W5" panose="040F0509000000000000" pitchFamily="81" charset="-120"/>
              <a:ea typeface="華康棒棒體W5" panose="040F0509000000000000" pitchFamily="81" charset="-120"/>
            </a:endParaRPr>
          </a:p>
          <a:p>
            <a:pPr marL="0" indent="0">
              <a:buNone/>
            </a:pPr>
            <a:endParaRPr lang="en-US" altLang="zh-TW" dirty="0" smtClean="0"/>
          </a:p>
          <a:p>
            <a:pPr marL="0" indent="0">
              <a:buNone/>
            </a:pPr>
            <a:endParaRPr lang="en-US" altLang="zh-TW" dirty="0" smtClean="0"/>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1650"/>
          <a:stretch/>
        </p:blipFill>
        <p:spPr>
          <a:xfrm>
            <a:off x="5911274" y="1444673"/>
            <a:ext cx="5975928" cy="3792345"/>
          </a:xfrm>
          <a:prstGeom prst="rect">
            <a:avLst/>
          </a:prstGeom>
        </p:spPr>
      </p:pic>
    </p:spTree>
    <p:extLst>
      <p:ext uri="{BB962C8B-B14F-4D97-AF65-F5344CB8AC3E}">
        <p14:creationId xmlns:p14="http://schemas.microsoft.com/office/powerpoint/2010/main" val="4280771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203" r="1"/>
          <a:stretch/>
        </p:blipFill>
        <p:spPr>
          <a:xfrm>
            <a:off x="0" y="0"/>
            <a:ext cx="12192000" cy="6858000"/>
          </a:xfrm>
        </p:spPr>
      </p:pic>
    </p:spTree>
    <p:extLst>
      <p:ext uri="{BB962C8B-B14F-4D97-AF65-F5344CB8AC3E}">
        <p14:creationId xmlns:p14="http://schemas.microsoft.com/office/powerpoint/2010/main" val="676532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9937" y="1094365"/>
            <a:ext cx="6065405" cy="4549054"/>
          </a:xfr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82045" y="1419387"/>
            <a:ext cx="5703601" cy="4277701"/>
          </a:xfrm>
          <a:prstGeom prst="rect">
            <a:avLst/>
          </a:prstGeom>
        </p:spPr>
      </p:pic>
    </p:spTree>
    <p:extLst>
      <p:ext uri="{BB962C8B-B14F-4D97-AF65-F5344CB8AC3E}">
        <p14:creationId xmlns:p14="http://schemas.microsoft.com/office/powerpoint/2010/main" val="8740251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4091" y="652606"/>
            <a:ext cx="5804402" cy="4351338"/>
          </a:xfr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162" y="2010281"/>
            <a:ext cx="5472257" cy="4104192"/>
          </a:xfrm>
          <a:prstGeom prst="rect">
            <a:avLst/>
          </a:prstGeom>
        </p:spPr>
      </p:pic>
    </p:spTree>
    <p:extLst>
      <p:ext uri="{BB962C8B-B14F-4D97-AF65-F5344CB8AC3E}">
        <p14:creationId xmlns:p14="http://schemas.microsoft.com/office/powerpoint/2010/main" val="3078801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9057" y="686161"/>
            <a:ext cx="4159410" cy="5548384"/>
          </a:xfr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58084" y="1379709"/>
            <a:ext cx="5548384" cy="4161288"/>
          </a:xfrm>
          <a:prstGeom prst="rect">
            <a:avLst/>
          </a:prstGeom>
        </p:spPr>
      </p:pic>
    </p:spTree>
    <p:extLst>
      <p:ext uri="{BB962C8B-B14F-4D97-AF65-F5344CB8AC3E}">
        <p14:creationId xmlns:p14="http://schemas.microsoft.com/office/powerpoint/2010/main" val="1307970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a:xfrm>
            <a:off x="2808437" y="365125"/>
            <a:ext cx="2309091" cy="1325563"/>
          </a:xfrm>
        </p:spPr>
        <p:txBody>
          <a:bodyPr/>
          <a:lstStyle/>
          <a:p>
            <a:r>
              <a:rPr lang="zh-TW" altLang="en-US" sz="6000" dirty="0" smtClean="0">
                <a:solidFill>
                  <a:srgbClr val="7030A0"/>
                </a:solidFill>
                <a:latin typeface="華康古印體" panose="03010509000000000000" pitchFamily="65" charset="-120"/>
                <a:ea typeface="華康古印體" panose="03010509000000000000" pitchFamily="65" charset="-120"/>
              </a:rPr>
              <a:t>目錄</a:t>
            </a:r>
            <a:endParaRPr lang="zh-TW" altLang="en-US" sz="6000" dirty="0">
              <a:solidFill>
                <a:srgbClr val="7030A0"/>
              </a:solidFill>
              <a:latin typeface="華康古印體" panose="03010509000000000000" pitchFamily="65" charset="-120"/>
              <a:ea typeface="華康古印體" panose="03010509000000000000" pitchFamily="65" charset="-120"/>
            </a:endParaRPr>
          </a:p>
        </p:txBody>
      </p:sp>
      <p:sp>
        <p:nvSpPr>
          <p:cNvPr id="3" name="內容版面配置區 2"/>
          <p:cNvSpPr>
            <a:spLocks noGrp="1"/>
          </p:cNvSpPr>
          <p:nvPr>
            <p:ph idx="1"/>
          </p:nvPr>
        </p:nvSpPr>
        <p:spPr>
          <a:xfrm>
            <a:off x="710055" y="1833779"/>
            <a:ext cx="7215909" cy="3190442"/>
          </a:xfrm>
        </p:spPr>
        <p:txBody>
          <a:bodyPr/>
          <a:lstStyle/>
          <a:p>
            <a:pPr marL="0" indent="0">
              <a:buNone/>
            </a:pPr>
            <a:r>
              <a:rPr lang="en-US" altLang="zh-TW" dirty="0" smtClean="0">
                <a:latin typeface="華康棒棒體W5" panose="040F0509000000000000" pitchFamily="81" charset="-120"/>
                <a:ea typeface="華康棒棒體W5" panose="040F0509000000000000" pitchFamily="81" charset="-120"/>
              </a:rPr>
              <a:t>1.</a:t>
            </a:r>
            <a:r>
              <a:rPr lang="zh-TW" altLang="en-US" dirty="0" smtClean="0">
                <a:latin typeface="華康棒棒體W5" panose="040F0509000000000000" pitchFamily="81" charset="-120"/>
                <a:ea typeface="華康棒棒體W5" panose="040F0509000000000000" pitchFamily="81" charset="-120"/>
              </a:rPr>
              <a:t>動機</a:t>
            </a:r>
            <a:endParaRPr lang="en-US" altLang="zh-TW" dirty="0" smtClean="0">
              <a:latin typeface="華康棒棒體W5" panose="040F0509000000000000" pitchFamily="81" charset="-120"/>
              <a:ea typeface="華康棒棒體W5" panose="040F0509000000000000" pitchFamily="81" charset="-120"/>
            </a:endParaRPr>
          </a:p>
          <a:p>
            <a:pPr marL="0" indent="0">
              <a:buNone/>
            </a:pPr>
            <a:r>
              <a:rPr lang="en-US" altLang="zh-TW" dirty="0" smtClean="0">
                <a:latin typeface="華康棒棒體W5" panose="040F0509000000000000" pitchFamily="81" charset="-120"/>
                <a:ea typeface="華康棒棒體W5" panose="040F0509000000000000" pitchFamily="81" charset="-120"/>
              </a:rPr>
              <a:t>2.</a:t>
            </a:r>
            <a:r>
              <a:rPr lang="zh-TW" altLang="en-US" dirty="0" smtClean="0">
                <a:latin typeface="華康棒棒體W5" panose="040F0509000000000000" pitchFamily="81" charset="-120"/>
                <a:ea typeface="華康棒棒體W5" panose="040F0509000000000000" pitchFamily="81" charset="-120"/>
              </a:rPr>
              <a:t>朝陽國家步道 </a:t>
            </a:r>
            <a:r>
              <a:rPr lang="en-US" altLang="zh-TW" dirty="0" smtClean="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簡介、地圖、照片</a:t>
            </a:r>
            <a:endParaRPr lang="en-US" altLang="zh-TW" dirty="0" smtClean="0">
              <a:latin typeface="華康棒棒體W5" panose="040F0509000000000000" pitchFamily="81" charset="-120"/>
              <a:ea typeface="華康棒棒體W5" panose="040F0509000000000000" pitchFamily="81" charset="-120"/>
            </a:endParaRPr>
          </a:p>
          <a:p>
            <a:pPr marL="0" indent="0">
              <a:buNone/>
            </a:pPr>
            <a:r>
              <a:rPr lang="en-US" altLang="zh-TW" dirty="0" smtClean="0">
                <a:latin typeface="華康棒棒體W5" panose="040F0509000000000000" pitchFamily="81" charset="-120"/>
                <a:ea typeface="華康棒棒體W5" panose="040F0509000000000000" pitchFamily="81" charset="-120"/>
              </a:rPr>
              <a:t>3.</a:t>
            </a:r>
            <a:r>
              <a:rPr lang="zh-TW" altLang="en-US" dirty="0">
                <a:latin typeface="華康棒棒體W5" panose="040F0509000000000000" pitchFamily="81" charset="-120"/>
                <a:ea typeface="華康棒棒體W5" panose="040F0509000000000000" pitchFamily="81" charset="-120"/>
              </a:rPr>
              <a:t>三貂嶺瀑布</a:t>
            </a:r>
            <a:r>
              <a:rPr lang="zh-TW" altLang="en-US" dirty="0" smtClean="0">
                <a:latin typeface="華康棒棒體W5" panose="040F0509000000000000" pitchFamily="81" charset="-120"/>
                <a:ea typeface="華康棒棒體W5" panose="040F0509000000000000" pitchFamily="81" charset="-120"/>
              </a:rPr>
              <a:t>群</a:t>
            </a:r>
            <a:r>
              <a:rPr lang="en-US" altLang="zh-TW" dirty="0">
                <a:latin typeface="華康棒棒體W5" panose="040F0509000000000000" pitchFamily="81" charset="-120"/>
                <a:ea typeface="華康棒棒體W5" panose="040F0509000000000000" pitchFamily="81" charset="-120"/>
              </a:rPr>
              <a:t>–- </a:t>
            </a:r>
            <a:r>
              <a:rPr lang="zh-TW" altLang="en-US" dirty="0">
                <a:latin typeface="華康棒棒體W5" panose="040F0509000000000000" pitchFamily="81" charset="-120"/>
                <a:ea typeface="華康棒棒體W5" panose="040F0509000000000000" pitchFamily="81" charset="-120"/>
              </a:rPr>
              <a:t>簡介、地圖、照片</a:t>
            </a:r>
            <a:endParaRPr lang="en-US" altLang="zh-TW" dirty="0" smtClean="0">
              <a:latin typeface="華康棒棒體W5" panose="040F0509000000000000" pitchFamily="81" charset="-120"/>
              <a:ea typeface="華康棒棒體W5" panose="040F0509000000000000" pitchFamily="81" charset="-120"/>
            </a:endParaRPr>
          </a:p>
          <a:p>
            <a:pPr marL="0" indent="0">
              <a:buNone/>
            </a:pPr>
            <a:r>
              <a:rPr lang="en-US" altLang="zh-TW" dirty="0">
                <a:latin typeface="華康棒棒體W5" panose="040F0509000000000000" pitchFamily="81" charset="-120"/>
                <a:ea typeface="華康棒棒體W5" panose="040F0509000000000000" pitchFamily="81" charset="-120"/>
              </a:rPr>
              <a:t>4</a:t>
            </a:r>
            <a:r>
              <a:rPr lang="en-US" altLang="zh-TW" dirty="0" smtClean="0">
                <a:latin typeface="華康棒棒體W5" panose="040F0509000000000000" pitchFamily="81" charset="-120"/>
                <a:ea typeface="華康棒棒體W5" panose="040F0509000000000000" pitchFamily="81" charset="-120"/>
              </a:rPr>
              <a:t>.</a:t>
            </a:r>
            <a:r>
              <a:rPr lang="zh-TW" altLang="en-US" dirty="0">
                <a:latin typeface="華康棒棒體W5" panose="040F0509000000000000" pitchFamily="81" charset="-120"/>
                <a:ea typeface="華康棒棒體W5" panose="040F0509000000000000" pitchFamily="81" charset="-120"/>
              </a:rPr>
              <a:t>草嶺古道大里</a:t>
            </a:r>
            <a:r>
              <a:rPr lang="zh-TW" altLang="en-US" dirty="0" smtClean="0">
                <a:latin typeface="華康棒棒體W5" panose="040F0509000000000000" pitchFamily="81" charset="-120"/>
                <a:ea typeface="華康棒棒體W5" panose="040F0509000000000000" pitchFamily="81" charset="-120"/>
              </a:rPr>
              <a:t>段</a:t>
            </a:r>
            <a:r>
              <a:rPr lang="en-US" altLang="zh-TW" dirty="0">
                <a:latin typeface="華康棒棒體W5" panose="040F0509000000000000" pitchFamily="81" charset="-120"/>
                <a:ea typeface="華康棒棒體W5" panose="040F0509000000000000" pitchFamily="81" charset="-120"/>
              </a:rPr>
              <a:t>–- </a:t>
            </a:r>
            <a:r>
              <a:rPr lang="zh-TW" altLang="en-US" dirty="0">
                <a:latin typeface="華康棒棒體W5" panose="040F0509000000000000" pitchFamily="81" charset="-120"/>
                <a:ea typeface="華康棒棒體W5" panose="040F0509000000000000" pitchFamily="81" charset="-120"/>
              </a:rPr>
              <a:t>簡介、地圖、照片</a:t>
            </a:r>
            <a:endParaRPr lang="en-US" altLang="zh-TW" dirty="0" smtClean="0">
              <a:latin typeface="華康棒棒體W5" panose="040F0509000000000000" pitchFamily="81" charset="-120"/>
              <a:ea typeface="華康棒棒體W5" panose="040F0509000000000000" pitchFamily="81" charset="-120"/>
            </a:endParaRPr>
          </a:p>
          <a:p>
            <a:pPr marL="0" indent="0">
              <a:buNone/>
            </a:pPr>
            <a:r>
              <a:rPr lang="en-US" altLang="zh-TW" dirty="0">
                <a:latin typeface="華康棒棒體W5" panose="040F0509000000000000" pitchFamily="81" charset="-120"/>
                <a:ea typeface="華康棒棒體W5" panose="040F0509000000000000" pitchFamily="81" charset="-120"/>
              </a:rPr>
              <a:t>5</a:t>
            </a:r>
            <a:r>
              <a:rPr lang="en-US" altLang="zh-TW" dirty="0" smtClean="0">
                <a:latin typeface="華康棒棒體W5" panose="040F0509000000000000" pitchFamily="81" charset="-120"/>
                <a:ea typeface="華康棒棒體W5" panose="040F0509000000000000" pitchFamily="81" charset="-120"/>
              </a:rPr>
              <a:t>.</a:t>
            </a:r>
            <a:r>
              <a:rPr lang="zh-TW" altLang="en-US" dirty="0">
                <a:latin typeface="華康棒棒體W5" panose="040F0509000000000000" pitchFamily="81" charset="-120"/>
                <a:ea typeface="華康棒棒體W5" panose="040F0509000000000000" pitchFamily="81" charset="-120"/>
              </a:rPr>
              <a:t>北海道旭</a:t>
            </a:r>
            <a:r>
              <a:rPr lang="zh-TW" altLang="en-US" dirty="0" smtClean="0">
                <a:latin typeface="華康棒棒體W5" panose="040F0509000000000000" pitchFamily="81" charset="-120"/>
                <a:ea typeface="華康棒棒體W5" panose="040F0509000000000000" pitchFamily="81" charset="-120"/>
              </a:rPr>
              <a:t>岳</a:t>
            </a:r>
            <a:r>
              <a:rPr lang="en-US" altLang="zh-TW" dirty="0">
                <a:latin typeface="華康棒棒體W5" panose="040F0509000000000000" pitchFamily="81" charset="-120"/>
                <a:ea typeface="華康棒棒體W5" panose="040F0509000000000000" pitchFamily="81" charset="-120"/>
              </a:rPr>
              <a:t>–- </a:t>
            </a:r>
            <a:r>
              <a:rPr lang="zh-TW" altLang="en-US" dirty="0">
                <a:latin typeface="華康棒棒體W5" panose="040F0509000000000000" pitchFamily="81" charset="-120"/>
                <a:ea typeface="華康棒棒體W5" panose="040F0509000000000000" pitchFamily="81" charset="-120"/>
              </a:rPr>
              <a:t>簡介、地圖、</a:t>
            </a:r>
            <a:r>
              <a:rPr lang="zh-TW" altLang="en-US" dirty="0" smtClean="0">
                <a:latin typeface="華康棒棒體W5" panose="040F0509000000000000" pitchFamily="81" charset="-120"/>
                <a:ea typeface="華康棒棒體W5" panose="040F0509000000000000" pitchFamily="81" charset="-120"/>
              </a:rPr>
              <a:t>照片</a:t>
            </a:r>
            <a:endParaRPr lang="en-US" altLang="zh-TW" dirty="0" smtClean="0">
              <a:latin typeface="華康棒棒體W5" panose="040F0509000000000000" pitchFamily="81" charset="-120"/>
              <a:ea typeface="華康棒棒體W5" panose="040F0509000000000000" pitchFamily="81" charset="-120"/>
            </a:endParaRPr>
          </a:p>
          <a:p>
            <a:pPr marL="0" indent="0">
              <a:buNone/>
            </a:pPr>
            <a:r>
              <a:rPr lang="en-US" altLang="zh-TW" dirty="0">
                <a:latin typeface="華康棒棒體W5" panose="040F0509000000000000" pitchFamily="81" charset="-120"/>
                <a:ea typeface="華康棒棒體W5" panose="040F0509000000000000" pitchFamily="81" charset="-120"/>
              </a:rPr>
              <a:t>6</a:t>
            </a:r>
            <a:r>
              <a:rPr lang="en-US" altLang="zh-TW" dirty="0" smtClean="0">
                <a:latin typeface="華康棒棒體W5" panose="040F0509000000000000" pitchFamily="81" charset="-120"/>
                <a:ea typeface="華康棒棒體W5" panose="040F0509000000000000" pitchFamily="81" charset="-120"/>
              </a:rPr>
              <a:t>.</a:t>
            </a:r>
            <a:r>
              <a:rPr lang="zh-TW" altLang="en-US" dirty="0" smtClean="0">
                <a:latin typeface="華康棒棒體W5" panose="040F0509000000000000" pitchFamily="81" charset="-120"/>
                <a:ea typeface="華康棒棒體W5" panose="040F0509000000000000" pitchFamily="81" charset="-120"/>
              </a:rPr>
              <a:t>結論</a:t>
            </a:r>
            <a:endParaRPr lang="zh-TW" altLang="en-US" dirty="0">
              <a:latin typeface="華康棒棒體W5" panose="040F0509000000000000" pitchFamily="81" charset="-120"/>
              <a:ea typeface="華康棒棒體W5" panose="040F0509000000000000" pitchFamily="81"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5964" y="936373"/>
            <a:ext cx="3737254" cy="4985254"/>
          </a:xfrm>
          <a:prstGeom prst="rect">
            <a:avLst/>
          </a:prstGeom>
          <a:ln>
            <a:noFill/>
          </a:ln>
          <a:effectLst>
            <a:softEdge rad="63500"/>
          </a:effectLst>
        </p:spPr>
      </p:pic>
      <p:sp>
        <p:nvSpPr>
          <p:cNvPr id="8" name="標題 1"/>
          <p:cNvSpPr txBox="1">
            <a:spLocks/>
          </p:cNvSpPr>
          <p:nvPr/>
        </p:nvSpPr>
        <p:spPr>
          <a:xfrm>
            <a:off x="8763004" y="5921627"/>
            <a:ext cx="2063173" cy="771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solidFill>
                  <a:srgbClr val="7030A0"/>
                </a:solidFill>
                <a:latin typeface="華康粗圓體" panose="020F0709000000000000" pitchFamily="49" charset="-120"/>
                <a:ea typeface="華康粗圓體" panose="020F0709000000000000" pitchFamily="49" charset="-120"/>
              </a:rPr>
              <a:t>林美石磐步道</a:t>
            </a:r>
            <a:endParaRPr lang="zh-TW" altLang="en-US" sz="2400" dirty="0">
              <a:solidFill>
                <a:srgbClr val="7030A0"/>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531422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9236" y="0"/>
            <a:ext cx="12192000" cy="6858000"/>
          </a:xfrm>
          <a:prstGeom prst="rect">
            <a:avLst/>
          </a:prstGeom>
        </p:spPr>
      </p:pic>
      <p:sp>
        <p:nvSpPr>
          <p:cNvPr id="2" name="標題 1"/>
          <p:cNvSpPr>
            <a:spLocks noGrp="1"/>
          </p:cNvSpPr>
          <p:nvPr>
            <p:ph type="title"/>
          </p:nvPr>
        </p:nvSpPr>
        <p:spPr>
          <a:xfrm>
            <a:off x="2751281" y="226146"/>
            <a:ext cx="2477655" cy="1325563"/>
          </a:xfrm>
        </p:spPr>
        <p:txBody>
          <a:bodyPr/>
          <a:lstStyle/>
          <a:p>
            <a:r>
              <a:rPr lang="zh-TW" altLang="en-US" dirty="0">
                <a:solidFill>
                  <a:srgbClr val="7030A0"/>
                </a:solidFill>
                <a:latin typeface="華康古印體" panose="03010509000000000000" pitchFamily="65" charset="-120"/>
                <a:ea typeface="華康古印體" panose="03010509000000000000" pitchFamily="65" charset="-120"/>
              </a:rPr>
              <a:t>結論</a:t>
            </a:r>
          </a:p>
        </p:txBody>
      </p:sp>
      <p:sp>
        <p:nvSpPr>
          <p:cNvPr id="3" name="內容版面配置區 2"/>
          <p:cNvSpPr>
            <a:spLocks noGrp="1"/>
          </p:cNvSpPr>
          <p:nvPr>
            <p:ph idx="1"/>
          </p:nvPr>
        </p:nvSpPr>
        <p:spPr>
          <a:xfrm>
            <a:off x="939800" y="1525499"/>
            <a:ext cx="4953000" cy="4775200"/>
          </a:xfrm>
        </p:spPr>
        <p:txBody>
          <a:bodyPr>
            <a:normAutofit/>
          </a:bodyPr>
          <a:lstStyle/>
          <a:p>
            <a:pPr marL="0" indent="0">
              <a:lnSpc>
                <a:spcPts val="4000"/>
              </a:lnSpc>
              <a:spcBef>
                <a:spcPts val="0"/>
              </a:spcBef>
              <a:buNone/>
            </a:pPr>
            <a:r>
              <a:rPr lang="zh-TW" altLang="en-US" sz="3600" dirty="0" smtClean="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由於</a:t>
            </a:r>
            <a:r>
              <a:rPr lang="zh-TW" altLang="en-US" dirty="0">
                <a:latin typeface="華康棒棒體W5" panose="040F0509000000000000" pitchFamily="81" charset="-120"/>
                <a:ea typeface="華康棒棒體W5" panose="040F0509000000000000" pitchFamily="81" charset="-120"/>
              </a:rPr>
              <a:t>每條健行路線狀況不同，所以出發前要確實了解路線資訊。另外記得帶水、食物及更換衣物。</a:t>
            </a:r>
            <a:endParaRPr lang="en-US" altLang="zh-TW" dirty="0">
              <a:latin typeface="華康棒棒體W5" panose="040F0509000000000000" pitchFamily="81" charset="-120"/>
              <a:ea typeface="華康棒棒體W5" panose="040F0509000000000000" pitchFamily="81" charset="-120"/>
            </a:endParaRPr>
          </a:p>
          <a:p>
            <a:pPr marL="0" indent="0">
              <a:lnSpc>
                <a:spcPts val="4000"/>
              </a:lnSpc>
              <a:spcBef>
                <a:spcPts val="0"/>
              </a:spcBef>
              <a:buNone/>
            </a:pPr>
            <a:r>
              <a:rPr lang="zh-TW" altLang="en-US" dirty="0">
                <a:latin typeface="華康棒棒體W5" panose="040F0509000000000000" pitchFamily="81" charset="-120"/>
                <a:ea typeface="華康棒棒體W5" panose="040F0509000000000000" pitchFamily="81" charset="-120"/>
              </a:rPr>
              <a:t>    希望小朋友們邀請爸爸媽媽一起去健行，</a:t>
            </a:r>
            <a:r>
              <a:rPr lang="zh-TW" altLang="en-US">
                <a:latin typeface="華康棒棒體W5" panose="040F0509000000000000" pitchFamily="81" charset="-120"/>
                <a:ea typeface="華康棒棒體W5" panose="040F0509000000000000" pitchFamily="81" charset="-120"/>
              </a:rPr>
              <a:t>可以</a:t>
            </a:r>
            <a:r>
              <a:rPr lang="zh-TW" altLang="en-US" smtClean="0">
                <a:latin typeface="華康棒棒體W5" panose="040F0509000000000000" pitchFamily="81" charset="-120"/>
                <a:ea typeface="華康棒棒體W5" panose="040F0509000000000000" pitchFamily="81" charset="-120"/>
              </a:rPr>
              <a:t>強壯身體還</a:t>
            </a:r>
            <a:r>
              <a:rPr lang="zh-TW" altLang="en-US" dirty="0">
                <a:latin typeface="華康棒棒體W5" panose="040F0509000000000000" pitchFamily="81" charset="-120"/>
                <a:ea typeface="華康棒棒體W5" panose="040F0509000000000000" pitchFamily="81" charset="-120"/>
              </a:rPr>
              <a:t>可以認識不同的動植物。</a:t>
            </a:r>
            <a:endParaRPr lang="en-US" altLang="zh-TW" dirty="0">
              <a:latin typeface="華康棒棒體W5" panose="040F0509000000000000" pitchFamily="81" charset="-120"/>
              <a:ea typeface="華康棒棒體W5" panose="040F0509000000000000" pitchFamily="81" charset="-120"/>
            </a:endParaRPr>
          </a:p>
          <a:p>
            <a:pPr marL="0" indent="0">
              <a:buNone/>
            </a:pPr>
            <a:endParaRPr lang="zh-TW" altLang="en-US" dirty="0"/>
          </a:p>
        </p:txBody>
      </p:sp>
      <p:pic>
        <p:nvPicPr>
          <p:cNvPr id="6" name="圖片 5"/>
          <p:cNvPicPr>
            <a:picLocks noChangeAspect="1"/>
          </p:cNvPicPr>
          <p:nvPr/>
        </p:nvPicPr>
        <p:blipFill>
          <a:blip r:embed="rId3"/>
          <a:stretch>
            <a:fillRect/>
          </a:stretch>
        </p:blipFill>
        <p:spPr>
          <a:xfrm>
            <a:off x="6796341" y="907400"/>
            <a:ext cx="3865199" cy="4680600"/>
          </a:xfrm>
          <a:prstGeom prst="rect">
            <a:avLst/>
          </a:prstGeom>
        </p:spPr>
      </p:pic>
      <p:sp>
        <p:nvSpPr>
          <p:cNvPr id="7" name="標題 1"/>
          <p:cNvSpPr txBox="1">
            <a:spLocks/>
          </p:cNvSpPr>
          <p:nvPr/>
        </p:nvSpPr>
        <p:spPr>
          <a:xfrm>
            <a:off x="8410143" y="5750716"/>
            <a:ext cx="1528185" cy="744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solidFill>
                  <a:srgbClr val="7030A0"/>
                </a:solidFill>
                <a:latin typeface="華康粗圓體" panose="020F0709000000000000" pitchFamily="49" charset="-120"/>
                <a:ea typeface="華康粗圓體" panose="020F0709000000000000" pitchFamily="49" charset="-120"/>
              </a:rPr>
              <a:t>小錐麓</a:t>
            </a:r>
            <a:endParaRPr lang="en-US" altLang="zh-TW" sz="2400" dirty="0" smtClean="0">
              <a:solidFill>
                <a:srgbClr val="7030A0"/>
              </a:solidFill>
              <a:latin typeface="華康粗圓體" panose="020F0709000000000000" pitchFamily="49" charset="-120"/>
              <a:ea typeface="華康粗圓體" panose="020F0709000000000000" pitchFamily="49" charset="-120"/>
            </a:endParaRPr>
          </a:p>
          <a:p>
            <a:endParaRPr lang="zh-TW" altLang="en-US" sz="2400" dirty="0">
              <a:solidFill>
                <a:srgbClr val="7030A0"/>
              </a:solidFill>
              <a:latin typeface="華康粗圓體" panose="020F0709000000000000" pitchFamily="49" charset="-120"/>
              <a:ea typeface="華康粗圓體" panose="020F0709000000000000" pitchFamily="49" charset="-120"/>
            </a:endParaRPr>
          </a:p>
        </p:txBody>
      </p:sp>
    </p:spTree>
    <p:extLst>
      <p:ext uri="{BB962C8B-B14F-4D97-AF65-F5344CB8AC3E}">
        <p14:creationId xmlns:p14="http://schemas.microsoft.com/office/powerpoint/2010/main" val="41316627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hlinkClick r:id="rId4"/>
          </p:cNvPr>
          <p:cNvPicPr>
            <a:picLocks noChangeAspect="1"/>
          </p:cNvPicPr>
          <p:nvPr/>
        </p:nvPicPr>
        <p:blipFill>
          <a:blip r:embed="rId5"/>
          <a:stretch>
            <a:fillRect/>
          </a:stretch>
        </p:blipFill>
        <p:spPr>
          <a:xfrm>
            <a:off x="0" y="0"/>
            <a:ext cx="12192000" cy="6858000"/>
          </a:xfrm>
          <a:prstGeom prst="rect">
            <a:avLst/>
          </a:prstGeom>
        </p:spPr>
      </p:pic>
      <p:sp>
        <p:nvSpPr>
          <p:cNvPr id="2" name="標題 1"/>
          <p:cNvSpPr>
            <a:spLocks noGrp="1"/>
          </p:cNvSpPr>
          <p:nvPr>
            <p:ph type="title"/>
          </p:nvPr>
        </p:nvSpPr>
        <p:spPr>
          <a:xfrm>
            <a:off x="1256146" y="474013"/>
            <a:ext cx="2699326" cy="1325563"/>
          </a:xfrm>
        </p:spPr>
        <p:txBody>
          <a:bodyPr>
            <a:normAutofit/>
          </a:bodyPr>
          <a:lstStyle/>
          <a:p>
            <a:r>
              <a:rPr lang="zh-TW" altLang="en-US" dirty="0">
                <a:solidFill>
                  <a:srgbClr val="7030A0"/>
                </a:solidFill>
                <a:latin typeface="華康古印體" panose="03010509000000000000" pitchFamily="65" charset="-120"/>
                <a:ea typeface="華康古印體" panose="03010509000000000000" pitchFamily="65" charset="-120"/>
              </a:rPr>
              <a:t>資料</a:t>
            </a:r>
            <a:r>
              <a:rPr lang="zh-TW" altLang="en-US" dirty="0" smtClean="0">
                <a:solidFill>
                  <a:srgbClr val="7030A0"/>
                </a:solidFill>
                <a:latin typeface="華康古印體" panose="03010509000000000000" pitchFamily="65" charset="-120"/>
                <a:ea typeface="華康古印體" panose="03010509000000000000" pitchFamily="65" charset="-120"/>
              </a:rPr>
              <a:t>來源</a:t>
            </a:r>
            <a:endParaRPr lang="zh-TW" altLang="en-US" dirty="0">
              <a:solidFill>
                <a:srgbClr val="7030A0"/>
              </a:solidFill>
              <a:latin typeface="華康古印體" panose="03010509000000000000" pitchFamily="65" charset="-120"/>
              <a:ea typeface="華康古印體" panose="03010509000000000000" pitchFamily="65" charset="-120"/>
            </a:endParaRPr>
          </a:p>
        </p:txBody>
      </p:sp>
      <p:pic>
        <p:nvPicPr>
          <p:cNvPr id="5" name="IMG_485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874328" y="1027906"/>
            <a:ext cx="5749348" cy="4351338"/>
          </a:xfrm>
        </p:spPr>
      </p:pic>
      <p:sp>
        <p:nvSpPr>
          <p:cNvPr id="7" name="標題 1"/>
          <p:cNvSpPr txBox="1">
            <a:spLocks/>
          </p:cNvSpPr>
          <p:nvPr/>
        </p:nvSpPr>
        <p:spPr>
          <a:xfrm>
            <a:off x="7920615" y="5556015"/>
            <a:ext cx="2063173" cy="7716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solidFill>
                  <a:srgbClr val="7030A0"/>
                </a:solidFill>
                <a:latin typeface="華康粗圓體" panose="020F0709000000000000" pitchFamily="49" charset="-120"/>
                <a:ea typeface="華康粗圓體" panose="020F0709000000000000" pitchFamily="49" charset="-120"/>
              </a:rPr>
              <a:t>白楊步道</a:t>
            </a:r>
            <a:endParaRPr lang="zh-TW" altLang="en-US" sz="2400" dirty="0">
              <a:solidFill>
                <a:srgbClr val="7030A0"/>
              </a:solidFill>
              <a:latin typeface="華康粗圓體" panose="020F0709000000000000" pitchFamily="49" charset="-120"/>
              <a:ea typeface="華康粗圓體" panose="020F0709000000000000" pitchFamily="49" charset="-120"/>
            </a:endParaRPr>
          </a:p>
        </p:txBody>
      </p:sp>
      <p:sp>
        <p:nvSpPr>
          <p:cNvPr id="6" name="內容版面配置區 2"/>
          <p:cNvSpPr txBox="1">
            <a:spLocks/>
          </p:cNvSpPr>
          <p:nvPr/>
        </p:nvSpPr>
        <p:spPr>
          <a:xfrm>
            <a:off x="1256146" y="2153119"/>
            <a:ext cx="502458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None/>
            </a:pPr>
            <a:r>
              <a:rPr lang="en-US" altLang="zh-TW" dirty="0">
                <a:latin typeface="華康棒棒體W5" panose="040F0509000000000000" pitchFamily="81" charset="-120"/>
                <a:ea typeface="華康棒棒體W5" panose="040F0509000000000000" pitchFamily="81" charset="-120"/>
              </a:rPr>
              <a:t>1.</a:t>
            </a:r>
            <a:r>
              <a:rPr lang="zh-TW" altLang="en-US" dirty="0">
                <a:latin typeface="華康棒棒體W5" panose="040F0509000000000000" pitchFamily="81" charset="-120"/>
                <a:ea typeface="華康棒棒體W5" panose="040F0509000000000000" pitchFamily="81" charset="-120"/>
              </a:rPr>
              <a:t>爸爸</a:t>
            </a:r>
            <a:r>
              <a:rPr lang="zh-TW" altLang="en-US" dirty="0" smtClean="0">
                <a:latin typeface="華康棒棒體W5" panose="040F0509000000000000" pitchFamily="81" charset="-120"/>
                <a:ea typeface="華康棒棒體W5" panose="040F0509000000000000" pitchFamily="81" charset="-120"/>
              </a:rPr>
              <a:t>口述</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None/>
            </a:pPr>
            <a:r>
              <a:rPr lang="en-US" altLang="zh-TW" dirty="0" err="1">
                <a:latin typeface="華康棒棒體W5" panose="040F0509000000000000" pitchFamily="81" charset="-120"/>
                <a:ea typeface="華康棒棒體W5" panose="040F0509000000000000" pitchFamily="81" charset="-120"/>
              </a:rPr>
              <a:t>2.Google</a:t>
            </a:r>
            <a:r>
              <a:rPr lang="en-US" altLang="zh-TW" dirty="0">
                <a:latin typeface="華康棒棒體W5" panose="040F0509000000000000" pitchFamily="81" charset="-120"/>
                <a:ea typeface="華康棒棒體W5" panose="040F0509000000000000" pitchFamily="81" charset="-120"/>
              </a:rPr>
              <a:t> Map</a:t>
            </a:r>
          </a:p>
          <a:p>
            <a:pPr marL="0" indent="0">
              <a:lnSpc>
                <a:spcPts val="4000"/>
              </a:lnSpc>
              <a:spcBef>
                <a:spcPts val="0"/>
              </a:spcBef>
              <a:buNone/>
            </a:pPr>
            <a:endParaRPr lang="en-US" altLang="zh-TW" dirty="0">
              <a:latin typeface="華康棒棒體W5" panose="040F0509000000000000" pitchFamily="81" charset="-120"/>
              <a:ea typeface="華康棒棒體W5" panose="040F0509000000000000" pitchFamily="81" charset="-120"/>
            </a:endParaRPr>
          </a:p>
        </p:txBody>
      </p:sp>
    </p:spTree>
    <p:extLst>
      <p:ext uri="{BB962C8B-B14F-4D97-AF65-F5344CB8AC3E}">
        <p14:creationId xmlns:p14="http://schemas.microsoft.com/office/powerpoint/2010/main" val="9029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11435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9236" y="0"/>
            <a:ext cx="12192000" cy="6858000"/>
          </a:xfrm>
          <a:prstGeom prst="rect">
            <a:avLst/>
          </a:prstGeom>
        </p:spPr>
      </p:pic>
      <p:sp>
        <p:nvSpPr>
          <p:cNvPr id="2" name="標題 1"/>
          <p:cNvSpPr>
            <a:spLocks noGrp="1"/>
          </p:cNvSpPr>
          <p:nvPr>
            <p:ph type="title"/>
          </p:nvPr>
        </p:nvSpPr>
        <p:spPr>
          <a:xfrm>
            <a:off x="3020525" y="439052"/>
            <a:ext cx="1858818" cy="1325563"/>
          </a:xfrm>
        </p:spPr>
        <p:txBody>
          <a:bodyPr>
            <a:normAutofit/>
          </a:bodyPr>
          <a:lstStyle/>
          <a:p>
            <a:r>
              <a:rPr lang="zh-TW" altLang="en-US" sz="6000" dirty="0" smtClean="0">
                <a:solidFill>
                  <a:srgbClr val="7030A0"/>
                </a:solidFill>
                <a:latin typeface="華康古印體" panose="03010509000000000000" pitchFamily="65" charset="-120"/>
                <a:ea typeface="華康古印體" panose="03010509000000000000" pitchFamily="65" charset="-120"/>
              </a:rPr>
              <a:t>動</a:t>
            </a:r>
            <a:r>
              <a:rPr lang="zh-TW" altLang="en-US" sz="6000" dirty="0">
                <a:solidFill>
                  <a:srgbClr val="7030A0"/>
                </a:solidFill>
                <a:latin typeface="華康古印體" panose="03010509000000000000" pitchFamily="65" charset="-120"/>
                <a:ea typeface="華康古印體" panose="03010509000000000000" pitchFamily="65" charset="-120"/>
              </a:rPr>
              <a:t>機</a:t>
            </a:r>
            <a:endParaRPr lang="zh-TW" altLang="en-US" sz="6000" dirty="0">
              <a:latin typeface="華康古印體" panose="03010509000000000000" pitchFamily="65" charset="-120"/>
              <a:ea typeface="華康古印體" panose="03010509000000000000" pitchFamily="65" charset="-120"/>
            </a:endParaRPr>
          </a:p>
        </p:txBody>
      </p:sp>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09104" y="1493117"/>
            <a:ext cx="3264117" cy="4351338"/>
          </a:xfrm>
          <a:prstGeom prst="rect">
            <a:avLst/>
          </a:prstGeom>
          <a:ln>
            <a:noFill/>
          </a:ln>
          <a:effectLst>
            <a:softEdge rad="31750"/>
          </a:effectLst>
        </p:spPr>
      </p:pic>
      <p:sp>
        <p:nvSpPr>
          <p:cNvPr id="6" name="矩形 5"/>
          <p:cNvSpPr/>
          <p:nvPr/>
        </p:nvSpPr>
        <p:spPr>
          <a:xfrm>
            <a:off x="8793276" y="5963421"/>
            <a:ext cx="1994796" cy="461665"/>
          </a:xfrm>
          <a:prstGeom prst="rect">
            <a:avLst/>
          </a:prstGeom>
        </p:spPr>
        <p:txBody>
          <a:bodyPr wrap="square">
            <a:spAutoFit/>
          </a:bodyPr>
          <a:lstStyle/>
          <a:p>
            <a:r>
              <a:rPr lang="zh-TW" altLang="en-US" sz="2400" dirty="0" smtClean="0">
                <a:solidFill>
                  <a:srgbClr val="7030A0"/>
                </a:solidFill>
                <a:latin typeface="華康粗圓體" panose="020F0709000000000000" pitchFamily="49" charset="-120"/>
                <a:ea typeface="華康粗圓體" panose="020F0709000000000000" pitchFamily="49" charset="-120"/>
              </a:rPr>
              <a:t>瓦拉米步道</a:t>
            </a:r>
            <a:endParaRPr lang="zh-TW" altLang="en-US" sz="2400" dirty="0"/>
          </a:p>
        </p:txBody>
      </p:sp>
      <p:sp>
        <p:nvSpPr>
          <p:cNvPr id="7" name="內容版面配置區 2"/>
          <p:cNvSpPr txBox="1">
            <a:spLocks/>
          </p:cNvSpPr>
          <p:nvPr/>
        </p:nvSpPr>
        <p:spPr>
          <a:xfrm>
            <a:off x="1107220" y="1649484"/>
            <a:ext cx="6438890" cy="3670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0"/>
              </a:spcBef>
              <a:buFont typeface="Arial" panose="020B0604020202020204" pitchFamily="34" charset="0"/>
              <a:buNone/>
            </a:pPr>
            <a:r>
              <a:rPr lang="zh-TW" altLang="en-US" dirty="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   我喜歡運動，</a:t>
            </a:r>
            <a:r>
              <a:rPr lang="en-US" altLang="zh-TW" dirty="0" smtClean="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也喜歡小動物。</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Font typeface="Arial" panose="020B0604020202020204" pitchFamily="34" charset="0"/>
              <a:buNone/>
            </a:pPr>
            <a:r>
              <a:rPr lang="zh-TW" altLang="en-US" dirty="0" smtClean="0">
                <a:latin typeface="華康棒棒體W5" panose="040F0509000000000000" pitchFamily="81" charset="-120"/>
                <a:ea typeface="華康棒棒體W5" panose="040F0509000000000000" pitchFamily="81" charset="-120"/>
              </a:rPr>
              <a:t>爬山時可以運動也可以看到小動物，還可以觀賞到不同的植物和動物。</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spcBef>
                <a:spcPts val="0"/>
              </a:spcBef>
              <a:buFont typeface="Arial" panose="020B0604020202020204" pitchFamily="34" charset="0"/>
              <a:buNone/>
            </a:pPr>
            <a:r>
              <a:rPr lang="zh-TW" altLang="en-US" dirty="0" smtClean="0">
                <a:latin typeface="華康棒棒體W5" panose="040F0509000000000000" pitchFamily="81" charset="-120"/>
                <a:ea typeface="華康棒棒體W5" panose="040F0509000000000000" pitchFamily="81" charset="-120"/>
              </a:rPr>
              <a:t>    因此我想藉由這次麥哲倫計畫向中低年級的小朋友推薦適合的健行路線，大家一起動起來吧</a:t>
            </a:r>
            <a:r>
              <a:rPr lang="en-US" altLang="zh-TW" dirty="0" smtClean="0">
                <a:latin typeface="華康棒棒體W5" panose="040F0509000000000000" pitchFamily="81" charset="-120"/>
                <a:ea typeface="華康棒棒體W5" panose="040F0509000000000000" pitchFamily="81" charset="-120"/>
              </a:rPr>
              <a:t>!</a:t>
            </a:r>
          </a:p>
          <a:p>
            <a:pPr marL="0" indent="0">
              <a:buFont typeface="Arial" panose="020B0604020202020204" pitchFamily="34" charset="0"/>
              <a:buNone/>
            </a:pPr>
            <a:r>
              <a:rPr lang="zh-TW" altLang="en-US" dirty="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   </a:t>
            </a:r>
            <a:endParaRPr lang="zh-TW" altLang="en-US" dirty="0">
              <a:latin typeface="華康棒棒體W5" panose="040F0509000000000000" pitchFamily="81" charset="-120"/>
              <a:ea typeface="華康棒棒體W5" panose="040F0509000000000000" pitchFamily="81" charset="-120"/>
            </a:endParaRPr>
          </a:p>
        </p:txBody>
      </p:sp>
    </p:spTree>
    <p:extLst>
      <p:ext uri="{BB962C8B-B14F-4D97-AF65-F5344CB8AC3E}">
        <p14:creationId xmlns:p14="http://schemas.microsoft.com/office/powerpoint/2010/main" val="1269980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a:xfrm>
            <a:off x="4147897" y="347065"/>
            <a:ext cx="3576782" cy="1325563"/>
          </a:xfrm>
        </p:spPr>
        <p:txBody>
          <a:bodyPr/>
          <a:lstStyle/>
          <a:p>
            <a:pPr algn="ctr"/>
            <a:r>
              <a:rPr lang="zh-TW" altLang="en-US" dirty="0" smtClean="0">
                <a:latin typeface="華康古印體" panose="03010509000000000000" pitchFamily="65" charset="-120"/>
                <a:ea typeface="華康古印體" panose="03010509000000000000" pitchFamily="65" charset="-120"/>
              </a:rPr>
              <a:t>朝陽國家步道</a:t>
            </a:r>
            <a:endParaRPr lang="zh-TW" altLang="en-US" dirty="0">
              <a:latin typeface="華康古印體" panose="03010509000000000000" pitchFamily="65" charset="-120"/>
              <a:ea typeface="華康古印體" panose="03010509000000000000" pitchFamily="65" charset="-120"/>
            </a:endParaRPr>
          </a:p>
        </p:txBody>
      </p:sp>
      <p:sp>
        <p:nvSpPr>
          <p:cNvPr id="3" name="內容版面配置區 2"/>
          <p:cNvSpPr>
            <a:spLocks noGrp="1"/>
          </p:cNvSpPr>
          <p:nvPr>
            <p:ph idx="1"/>
          </p:nvPr>
        </p:nvSpPr>
        <p:spPr>
          <a:xfrm>
            <a:off x="469132" y="1860748"/>
            <a:ext cx="10515600" cy="4351338"/>
          </a:xfrm>
        </p:spPr>
        <p:txBody>
          <a:bodyPr/>
          <a:lstStyle/>
          <a:p>
            <a:pPr marL="0" indent="0">
              <a:lnSpc>
                <a:spcPts val="4000"/>
              </a:lnSpc>
              <a:buNone/>
            </a:pPr>
            <a:r>
              <a:rPr lang="zh-TW" altLang="en-US" dirty="0" smtClean="0">
                <a:latin typeface="華康棒棒體W5" panose="040F0509000000000000" pitchFamily="81" charset="-120"/>
                <a:ea typeface="華康棒棒體W5" panose="040F0509000000000000" pitchFamily="81" charset="-120"/>
              </a:rPr>
              <a:t>位置：</a:t>
            </a:r>
            <a:r>
              <a:rPr lang="zh-TW" altLang="en-US" dirty="0">
                <a:latin typeface="華康棒棒體W5" panose="040F0509000000000000" pitchFamily="81" charset="-120"/>
                <a:ea typeface="華康棒棒體W5" panose="040F0509000000000000" pitchFamily="81" charset="-120"/>
              </a:rPr>
              <a:t>宜蘭縣蘇澳鎮南澳漁港</a:t>
            </a:r>
            <a:r>
              <a:rPr lang="zh-TW" altLang="en-US" dirty="0" smtClean="0">
                <a:latin typeface="華康棒棒體W5" panose="040F0509000000000000" pitchFamily="81" charset="-120"/>
                <a:ea typeface="華康棒棒體W5" panose="040F0509000000000000" pitchFamily="81" charset="-120"/>
              </a:rPr>
              <a:t>旁</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步道總長</a:t>
            </a:r>
            <a:r>
              <a:rPr lang="zh-TW" altLang="zh-TW" dirty="0" smtClean="0">
                <a:latin typeface="華康棒棒體W5" panose="040F0509000000000000" pitchFamily="81" charset="-120"/>
                <a:ea typeface="華康棒棒體W5" panose="040F0509000000000000" pitchFamily="81" charset="-120"/>
              </a:rPr>
              <a:t>：</a:t>
            </a:r>
            <a:r>
              <a:rPr lang="zh-TW" altLang="en-US" dirty="0">
                <a:latin typeface="華康棒棒體W5" panose="040F0509000000000000" pitchFamily="81" charset="-120"/>
                <a:ea typeface="華康棒棒體W5" panose="040F0509000000000000" pitchFamily="81" charset="-120"/>
              </a:rPr>
              <a:t>全長約</a:t>
            </a:r>
            <a:r>
              <a:rPr lang="en-US" altLang="zh-TW" dirty="0">
                <a:latin typeface="華康棒棒體W5" panose="040F0509000000000000" pitchFamily="81" charset="-120"/>
                <a:ea typeface="華康棒棒體W5" panose="040F0509000000000000" pitchFamily="81" charset="-120"/>
              </a:rPr>
              <a:t>2.2</a:t>
            </a:r>
            <a:r>
              <a:rPr lang="zh-TW" altLang="en-US" dirty="0">
                <a:latin typeface="華康棒棒體W5" panose="040F0509000000000000" pitchFamily="81" charset="-120"/>
                <a:ea typeface="華康棒棒體W5" panose="040F0509000000000000" pitchFamily="81" charset="-120"/>
              </a:rPr>
              <a:t>公里</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en-US" dirty="0" smtClean="0">
                <a:latin typeface="華康棒棒體W5" panose="040F0509000000000000" pitchFamily="81" charset="-120"/>
                <a:ea typeface="華康棒棒體W5" panose="040F0509000000000000" pitchFamily="81" charset="-120"/>
              </a:rPr>
              <a:t>所需時間：花</a:t>
            </a:r>
            <a:r>
              <a:rPr lang="en-US" altLang="zh-TW" dirty="0" smtClean="0">
                <a:latin typeface="華康棒棒體W5" panose="040F0509000000000000" pitchFamily="81" charset="-120"/>
                <a:ea typeface="華康棒棒體W5" panose="040F0509000000000000" pitchFamily="81" charset="-120"/>
              </a:rPr>
              <a:t>70</a:t>
            </a:r>
            <a:r>
              <a:rPr lang="zh-TW" altLang="en-US" dirty="0" smtClean="0">
                <a:latin typeface="華康棒棒體W5" panose="040F0509000000000000" pitchFamily="81" charset="-120"/>
                <a:ea typeface="華康棒棒體W5" panose="040F0509000000000000" pitchFamily="81" charset="-120"/>
              </a:rPr>
              <a:t>分鐘</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en-US" dirty="0" smtClean="0">
                <a:latin typeface="華康棒棒體W5" panose="040F0509000000000000" pitchFamily="81" charset="-120"/>
                <a:ea typeface="華康棒棒體W5" panose="040F0509000000000000" pitchFamily="81" charset="-120"/>
              </a:rPr>
              <a:t>難</a:t>
            </a:r>
            <a:r>
              <a:rPr lang="zh-TW" altLang="en-US" dirty="0">
                <a:latin typeface="華康棒棒體W5" panose="040F0509000000000000" pitchFamily="81" charset="-120"/>
                <a:ea typeface="華康棒棒體W5" panose="040F0509000000000000" pitchFamily="81" charset="-120"/>
              </a:rPr>
              <a:t>易</a:t>
            </a:r>
            <a:r>
              <a:rPr lang="zh-TW" altLang="en-US" dirty="0" smtClean="0">
                <a:latin typeface="華康棒棒體W5" panose="040F0509000000000000" pitchFamily="81" charset="-120"/>
                <a:ea typeface="華康棒棒體W5" panose="040F0509000000000000" pitchFamily="81" charset="-120"/>
              </a:rPr>
              <a:t>程度：★★（石階上上下下）</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en-US" dirty="0" smtClean="0">
                <a:latin typeface="華康棒棒體W5" panose="040F0509000000000000" pitchFamily="81" charset="-120"/>
                <a:ea typeface="華康棒棒體W5" panose="040F0509000000000000" pitchFamily="81" charset="-120"/>
              </a:rPr>
              <a:t>建議：儘量不選夏天去，因夏天蚊子</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en-US" dirty="0">
                <a:latin typeface="華康棒棒體W5" panose="040F0509000000000000" pitchFamily="81" charset="-120"/>
                <a:ea typeface="華康棒棒體W5" panose="040F0509000000000000" pitchFamily="81" charset="-120"/>
              </a:rPr>
              <a:t> </a:t>
            </a:r>
            <a:r>
              <a:rPr lang="zh-TW" altLang="en-US" dirty="0" smtClean="0">
                <a:latin typeface="華康棒棒體W5" panose="040F0509000000000000" pitchFamily="81" charset="-120"/>
                <a:ea typeface="華康棒棒體W5" panose="040F0509000000000000" pitchFamily="81" charset="-120"/>
              </a:rPr>
              <a:t>     多也很熱</a:t>
            </a:r>
            <a:endParaRPr lang="en-US" altLang="zh-TW" dirty="0" smtClean="0">
              <a:latin typeface="華康棒棒體W5" panose="040F0509000000000000" pitchFamily="81" charset="-120"/>
              <a:ea typeface="華康棒棒體W5" panose="040F0509000000000000" pitchFamily="81" charset="-120"/>
            </a:endParaRPr>
          </a:p>
          <a:p>
            <a:pPr marL="0" indent="0">
              <a:buNone/>
            </a:pPr>
            <a:endParaRPr lang="en-US" altLang="zh-TW" dirty="0" smtClean="0">
              <a:latin typeface="華康棒棒體W5" panose="040F0509000000000000" pitchFamily="81" charset="-120"/>
              <a:ea typeface="華康棒棒體W5" panose="040F0509000000000000" pitchFamily="81"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5293"/>
            <a:ext cx="5936288" cy="4452216"/>
          </a:xfrm>
          <a:prstGeom prst="rect">
            <a:avLst/>
          </a:prstGeom>
        </p:spPr>
      </p:pic>
    </p:spTree>
    <p:extLst>
      <p:ext uri="{BB962C8B-B14F-4D97-AF65-F5344CB8AC3E}">
        <p14:creationId xmlns:p14="http://schemas.microsoft.com/office/powerpoint/2010/main" val="159991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p:txBody>
          <a:bodyPr/>
          <a:lstStyle/>
          <a:p>
            <a:endParaRPr lang="zh-TW" altLang="en-US" sz="6000" dirty="0">
              <a:solidFill>
                <a:srgbClr val="E296D5"/>
              </a:solidFill>
              <a:latin typeface="華康棒棒體W5" panose="040F0509000000000000" pitchFamily="81" charset="-120"/>
              <a:ea typeface="華康棒棒體W5" panose="040F0509000000000000" pitchFamily="81" charset="-120"/>
            </a:endParaRPr>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140672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60171" y="715817"/>
            <a:ext cx="3952338" cy="5272163"/>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9480" y="715817"/>
            <a:ext cx="3836670" cy="5117868"/>
          </a:xfrm>
          <a:prstGeom prst="rect">
            <a:avLst/>
          </a:prstGeom>
        </p:spPr>
      </p:pic>
    </p:spTree>
    <p:extLst>
      <p:ext uri="{BB962C8B-B14F-4D97-AF65-F5344CB8AC3E}">
        <p14:creationId xmlns:p14="http://schemas.microsoft.com/office/powerpoint/2010/main" val="1064346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99598" y="1151370"/>
            <a:ext cx="6120712" cy="4588463"/>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0617" y="657226"/>
            <a:ext cx="4081785" cy="5444836"/>
          </a:xfrm>
          <a:prstGeom prst="rect">
            <a:avLst/>
          </a:prstGeom>
        </p:spPr>
      </p:pic>
    </p:spTree>
    <p:extLst>
      <p:ext uri="{BB962C8B-B14F-4D97-AF65-F5344CB8AC3E}">
        <p14:creationId xmlns:p14="http://schemas.microsoft.com/office/powerpoint/2010/main" val="133251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0" y="0"/>
            <a:ext cx="12192000" cy="6858000"/>
          </a:xfrm>
          <a:prstGeom prst="rect">
            <a:avLst/>
          </a:prstGeom>
        </p:spPr>
      </p:pic>
      <p:sp>
        <p:nvSpPr>
          <p:cNvPr id="2" name="標題 1"/>
          <p:cNvSpPr>
            <a:spLocks noGrp="1"/>
          </p:cNvSpPr>
          <p:nvPr>
            <p:ph type="title"/>
          </p:nvPr>
        </p:nvSpPr>
        <p:spPr>
          <a:xfrm>
            <a:off x="4242954" y="250031"/>
            <a:ext cx="3706091" cy="1325563"/>
          </a:xfrm>
        </p:spPr>
        <p:txBody>
          <a:bodyPr/>
          <a:lstStyle/>
          <a:p>
            <a:r>
              <a:rPr lang="zh-TW" altLang="en-US" dirty="0" smtClean="0">
                <a:latin typeface="華康古印體" panose="03010509000000000000" pitchFamily="65" charset="-120"/>
                <a:ea typeface="華康古印體" panose="03010509000000000000" pitchFamily="65" charset="-120"/>
              </a:rPr>
              <a:t>三貂嶺瀑布群</a:t>
            </a:r>
            <a:endParaRPr lang="zh-TW" altLang="en-US" dirty="0">
              <a:latin typeface="華康古印體" panose="03010509000000000000" pitchFamily="65" charset="-120"/>
              <a:ea typeface="華康古印體" panose="03010509000000000000" pitchFamily="65" charset="-120"/>
            </a:endParaRPr>
          </a:p>
        </p:txBody>
      </p:sp>
      <p:sp>
        <p:nvSpPr>
          <p:cNvPr id="3" name="內容版面配置區 2"/>
          <p:cNvSpPr>
            <a:spLocks noGrp="1"/>
          </p:cNvSpPr>
          <p:nvPr>
            <p:ph idx="1"/>
          </p:nvPr>
        </p:nvSpPr>
        <p:spPr>
          <a:xfrm>
            <a:off x="517236" y="1825625"/>
            <a:ext cx="6280728" cy="3743902"/>
          </a:xfrm>
        </p:spPr>
        <p:txBody>
          <a:bodyPr>
            <a:noAutofit/>
          </a:bodyPr>
          <a:lstStyle/>
          <a:p>
            <a:pPr marL="0" indent="0">
              <a:lnSpc>
                <a:spcPts val="4000"/>
              </a:lnSpc>
              <a:buNone/>
            </a:pPr>
            <a:r>
              <a:rPr lang="zh-TW" altLang="zh-TW" dirty="0">
                <a:latin typeface="華康棒棒體W5" panose="040F0509000000000000" pitchFamily="81" charset="-120"/>
                <a:ea typeface="華康棒棒體W5" panose="040F0509000000000000" pitchFamily="81" charset="-120"/>
              </a:rPr>
              <a:t>位置：新北市瑞芳區</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步道總長：</a:t>
            </a:r>
            <a:r>
              <a:rPr lang="en-US" altLang="zh-TW" dirty="0">
                <a:latin typeface="華康棒棒體W5" panose="040F0509000000000000" pitchFamily="81" charset="-120"/>
                <a:ea typeface="華康棒棒體W5" panose="040F0509000000000000" pitchFamily="81" charset="-120"/>
              </a:rPr>
              <a:t>2.71</a:t>
            </a:r>
            <a:r>
              <a:rPr lang="zh-TW" altLang="zh-TW" dirty="0">
                <a:latin typeface="華康棒棒體W5" panose="040F0509000000000000" pitchFamily="81" charset="-120"/>
                <a:ea typeface="華康棒棒體W5" panose="040F0509000000000000" pitchFamily="81" charset="-120"/>
              </a:rPr>
              <a:t>公里</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所需時間：一小時半</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難易程度：★★</a:t>
            </a:r>
            <a:r>
              <a:rPr lang="zh-TW" altLang="zh-TW" dirty="0" smtClean="0">
                <a:latin typeface="華康棒棒體W5" panose="040F0509000000000000" pitchFamily="81" charset="-120"/>
                <a:ea typeface="華康棒棒體W5" panose="040F0509000000000000" pitchFamily="81" charset="-120"/>
              </a:rPr>
              <a:t>★</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zh-TW" altLang="zh-TW" dirty="0" smtClean="0">
                <a:latin typeface="華康棒棒體W5" panose="040F0509000000000000" pitchFamily="81" charset="-120"/>
                <a:ea typeface="華康棒棒體W5" panose="040F0509000000000000" pitchFamily="81" charset="-120"/>
              </a:rPr>
              <a:t>（</a:t>
            </a:r>
            <a:r>
              <a:rPr lang="zh-TW" altLang="zh-TW" dirty="0">
                <a:latin typeface="華康棒棒體W5" panose="040F0509000000000000" pitchFamily="81" charset="-120"/>
                <a:ea typeface="華康棒棒體W5" panose="040F0509000000000000" pitchFamily="81" charset="-120"/>
              </a:rPr>
              <a:t>較難的是</a:t>
            </a:r>
            <a:r>
              <a:rPr lang="zh-TW" altLang="zh-TW" dirty="0" smtClean="0">
                <a:latin typeface="華康棒棒體W5" panose="040F0509000000000000" pitchFamily="81" charset="-120"/>
                <a:ea typeface="華康棒棒體W5" panose="040F0509000000000000" pitchFamily="81" charset="-120"/>
              </a:rPr>
              <a:t>因為</a:t>
            </a:r>
            <a:r>
              <a:rPr lang="zh-TW" altLang="en-US" dirty="0">
                <a:latin typeface="華康棒棒體W5" panose="040F0509000000000000" pitchFamily="81" charset="-120"/>
                <a:ea typeface="華康棒棒體W5" panose="040F0509000000000000" pitchFamily="81" charset="-120"/>
              </a:rPr>
              <a:t>要</a:t>
            </a:r>
            <a:r>
              <a:rPr lang="zh-TW" altLang="en-US" dirty="0" smtClean="0">
                <a:latin typeface="華康棒棒體W5" panose="040F0509000000000000" pitchFamily="81" charset="-120"/>
                <a:ea typeface="華康棒棒體W5" panose="040F0509000000000000" pitchFamily="81" charset="-120"/>
              </a:rPr>
              <a:t>過</a:t>
            </a:r>
            <a:r>
              <a:rPr lang="zh-TW" altLang="zh-TW" dirty="0" smtClean="0">
                <a:latin typeface="華康棒棒體W5" panose="040F0509000000000000" pitchFamily="81" charset="-120"/>
                <a:ea typeface="華康棒棒體W5" panose="040F0509000000000000" pitchFamily="81" charset="-120"/>
              </a:rPr>
              <a:t>溪</a:t>
            </a:r>
            <a:r>
              <a:rPr lang="zh-TW" altLang="zh-TW" dirty="0">
                <a:latin typeface="華康棒棒體W5" panose="040F0509000000000000" pitchFamily="81" charset="-120"/>
                <a:ea typeface="華康棒棒體W5" panose="040F0509000000000000" pitchFamily="81" charset="-120"/>
              </a:rPr>
              <a:t>和攀岩）</a:t>
            </a:r>
          </a:p>
          <a:p>
            <a:pPr marL="0" indent="0">
              <a:lnSpc>
                <a:spcPts val="4000"/>
              </a:lnSpc>
              <a:buNone/>
            </a:pPr>
            <a:r>
              <a:rPr lang="zh-TW" altLang="zh-TW" dirty="0">
                <a:latin typeface="華康棒棒體W5" panose="040F0509000000000000" pitchFamily="81" charset="-120"/>
                <a:ea typeface="華康棒棒體W5" panose="040F0509000000000000" pitchFamily="81" charset="-120"/>
              </a:rPr>
              <a:t>建議：可以夏天去，因為很</a:t>
            </a:r>
            <a:r>
              <a:rPr lang="zh-TW" altLang="zh-TW" dirty="0" smtClean="0">
                <a:latin typeface="華康棒棒體W5" panose="040F0509000000000000" pitchFamily="81" charset="-120"/>
                <a:ea typeface="華康棒棒體W5" panose="040F0509000000000000" pitchFamily="81" charset="-120"/>
              </a:rPr>
              <a:t>涼快</a:t>
            </a:r>
            <a:endParaRPr lang="en-US" altLang="zh-TW" dirty="0" smtClean="0">
              <a:latin typeface="華康棒棒體W5" panose="040F0509000000000000" pitchFamily="81" charset="-120"/>
              <a:ea typeface="華康棒棒體W5" panose="040F0509000000000000" pitchFamily="81" charset="-120"/>
            </a:endParaRPr>
          </a:p>
          <a:p>
            <a:pPr marL="0" indent="0">
              <a:lnSpc>
                <a:spcPts val="4000"/>
              </a:lnSpc>
              <a:buNone/>
            </a:pPr>
            <a:r>
              <a:rPr lang="en-US" altLang="zh-TW" dirty="0">
                <a:latin typeface="華康棒棒體W5" panose="040F0509000000000000" pitchFamily="81" charset="-120"/>
                <a:ea typeface="華康棒棒體W5" panose="040F0509000000000000" pitchFamily="81" charset="-120"/>
              </a:rPr>
              <a:t> </a:t>
            </a:r>
            <a:r>
              <a:rPr lang="en-US" altLang="zh-TW" dirty="0" smtClean="0">
                <a:latin typeface="華康棒棒體W5" panose="040F0509000000000000" pitchFamily="81" charset="-120"/>
                <a:ea typeface="華康棒棒體W5" panose="040F0509000000000000" pitchFamily="81" charset="-120"/>
              </a:rPr>
              <a:t>     </a:t>
            </a:r>
            <a:r>
              <a:rPr lang="zh-TW" altLang="zh-TW" dirty="0" smtClean="0">
                <a:latin typeface="華康棒棒體W5" panose="040F0509000000000000" pitchFamily="81" charset="-120"/>
                <a:ea typeface="華康棒棒體W5" panose="040F0509000000000000" pitchFamily="81" charset="-120"/>
              </a:rPr>
              <a:t>又可以避暑</a:t>
            </a:r>
            <a:r>
              <a:rPr lang="zh-TW" altLang="zh-TW" dirty="0" smtClean="0"/>
              <a:t>。</a:t>
            </a:r>
            <a:endParaRPr lang="zh-TW" altLang="zh-TW"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506" y="1444911"/>
            <a:ext cx="6427872" cy="4743453"/>
          </a:xfrm>
          <a:prstGeom prst="rect">
            <a:avLst/>
          </a:prstGeom>
        </p:spPr>
      </p:pic>
    </p:spTree>
    <p:extLst>
      <p:ext uri="{BB962C8B-B14F-4D97-AF65-F5344CB8AC3E}">
        <p14:creationId xmlns:p14="http://schemas.microsoft.com/office/powerpoint/2010/main" val="4090202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12192000" cy="6858000"/>
          </a:xfrm>
          <a:prstGeom prst="rect">
            <a:avLst/>
          </a:prstGeom>
        </p:spPr>
      </p:pic>
      <p:pic>
        <p:nvPicPr>
          <p:cNvPr id="4" name="圖片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3232"/>
          <a:stretch/>
        </p:blipFill>
        <p:spPr>
          <a:xfrm>
            <a:off x="-1" y="-1"/>
            <a:ext cx="12192001" cy="6779491"/>
          </a:xfrm>
          <a:prstGeom prst="rect">
            <a:avLst/>
          </a:prstGeom>
        </p:spPr>
      </p:pic>
    </p:spTree>
    <p:extLst>
      <p:ext uri="{BB962C8B-B14F-4D97-AF65-F5344CB8AC3E}">
        <p14:creationId xmlns:p14="http://schemas.microsoft.com/office/powerpoint/2010/main" val="2661613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407</Words>
  <Application>Microsoft Office PowerPoint</Application>
  <PresentationFormat>寬螢幕</PresentationFormat>
  <Paragraphs>51</Paragraphs>
  <Slides>22</Slides>
  <Notes>0</Notes>
  <HiddenSlides>0</HiddenSlides>
  <MMClips>1</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22</vt:i4>
      </vt:variant>
    </vt:vector>
  </HeadingPairs>
  <TitlesOfParts>
    <vt:vector size="30" baseType="lpstr">
      <vt:lpstr>華康古印體</vt:lpstr>
      <vt:lpstr>華康粗圓體</vt:lpstr>
      <vt:lpstr>華康棒棒體W5</vt:lpstr>
      <vt:lpstr>新細明體</vt:lpstr>
      <vt:lpstr>Arial</vt:lpstr>
      <vt:lpstr>Calibri</vt:lpstr>
      <vt:lpstr>Calibri Light</vt:lpstr>
      <vt:lpstr>Office 佈景主題</vt:lpstr>
      <vt:lpstr>麥哲倫築夢計畫 </vt:lpstr>
      <vt:lpstr>目錄</vt:lpstr>
      <vt:lpstr>動機</vt:lpstr>
      <vt:lpstr>朝陽國家步道</vt:lpstr>
      <vt:lpstr>PowerPoint 簡報</vt:lpstr>
      <vt:lpstr>PowerPoint 簡報</vt:lpstr>
      <vt:lpstr>PowerPoint 簡報</vt:lpstr>
      <vt:lpstr>三貂嶺瀑布群</vt:lpstr>
      <vt:lpstr>PowerPoint 簡報</vt:lpstr>
      <vt:lpstr>PowerPoint 簡報</vt:lpstr>
      <vt:lpstr>PowerPoint 簡報</vt:lpstr>
      <vt:lpstr>草嶺古道大里段</vt:lpstr>
      <vt:lpstr>PowerPoint 簡報</vt:lpstr>
      <vt:lpstr>PowerPoint 簡報</vt:lpstr>
      <vt:lpstr>北海道旭岳</vt:lpstr>
      <vt:lpstr>PowerPoint 簡報</vt:lpstr>
      <vt:lpstr>PowerPoint 簡報</vt:lpstr>
      <vt:lpstr>PowerPoint 簡報</vt:lpstr>
      <vt:lpstr>PowerPoint 簡報</vt:lpstr>
      <vt:lpstr>結論</vt:lpstr>
      <vt:lpstr>資料來源</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45</cp:revision>
  <dcterms:created xsi:type="dcterms:W3CDTF">2018-08-13T04:14:23Z</dcterms:created>
  <dcterms:modified xsi:type="dcterms:W3CDTF">2018-09-16T07:51:39Z</dcterms:modified>
</cp:coreProperties>
</file>