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mov" ContentType="video/unknown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8288000" cy="10287000"/>
  <p:notesSz cx="6858000" cy="9144000"/>
  <p:embeddedFontLst>
    <p:embeddedFont>
      <p:font typeface="標楷體" panose="03000509000000000000" pitchFamily="65" charset="-120"/>
      <p:regular r:id="rId15"/>
    </p:embeddedFont>
    <p:embeddedFont>
      <p:font typeface="Calibri" panose="020F0502020204030204" pitchFamily="34" charset="0"/>
      <p:regular r:id="rId16"/>
      <p:bold r:id="rId17"/>
      <p:italic r:id="rId18"/>
      <p:boldItalic r:id="rId19"/>
    </p:embeddedFont>
    <p:embeddedFont>
      <p:font typeface="Montserrat" panose="020B0604020202020204" charset="0"/>
      <p:regular r:id="rId20"/>
    </p:embeddedFont>
    <p:embeddedFont>
      <p:font typeface="書法家中楷體" panose="02010609010101010101" pitchFamily="49" charset="-120"/>
      <p:regular r:id="rId21"/>
    </p:embeddedFont>
    <p:embeddedFont>
      <p:font typeface="Montserrat Medium" panose="020B0604020202020204" charset="0"/>
      <p:regular r:id="rId2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40" d="100"/>
          <a:sy n="40" d="100"/>
        </p:scale>
        <p:origin x="-1522" y="-5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7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8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9/12/2024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7" Type="http://schemas.openxmlformats.org/officeDocument/2006/relationships/image" Target="../media/image14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7" Type="http://schemas.openxmlformats.org/officeDocument/2006/relationships/image" Target="../media/image24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33.svg"/><Relationship Id="rId7" Type="http://schemas.openxmlformats.org/officeDocument/2006/relationships/image" Target="../media/image31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33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3C7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 rot="1195790">
            <a:off x="4792983" y="-796784"/>
            <a:ext cx="11548997" cy="10001432"/>
            <a:chOff x="0" y="0"/>
            <a:chExt cx="6350000" cy="54991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350000" cy="5499100"/>
            </a:xfrm>
            <a:custGeom>
              <a:avLst/>
              <a:gdLst/>
              <a:ahLst/>
              <a:cxnLst/>
              <a:rect l="l" t="t" r="r" b="b"/>
              <a:pathLst>
                <a:path w="6350000" h="5499100">
                  <a:moveTo>
                    <a:pt x="0" y="5499100"/>
                  </a:moveTo>
                  <a:lnTo>
                    <a:pt x="3175000" y="0"/>
                  </a:lnTo>
                  <a:lnTo>
                    <a:pt x="6350000" y="5499100"/>
                  </a:lnTo>
                  <a:lnTo>
                    <a:pt x="0" y="5499100"/>
                  </a:lnTo>
                  <a:close/>
                </a:path>
              </a:pathLst>
            </a:custGeom>
            <a:solidFill>
              <a:srgbClr val="FAB235"/>
            </a:solidFill>
          </p:spPr>
        </p:sp>
      </p:grpSp>
      <p:sp>
        <p:nvSpPr>
          <p:cNvPr id="4" name="Freeform 4"/>
          <p:cNvSpPr/>
          <p:nvPr/>
        </p:nvSpPr>
        <p:spPr>
          <a:xfrm>
            <a:off x="209550" y="3676649"/>
            <a:ext cx="4421476" cy="4541861"/>
          </a:xfrm>
          <a:custGeom>
            <a:avLst/>
            <a:gdLst/>
            <a:ahLst/>
            <a:cxnLst/>
            <a:rect l="l" t="t" r="r" b="b"/>
            <a:pathLst>
              <a:path w="7204654" h="5340450">
                <a:moveTo>
                  <a:pt x="0" y="0"/>
                </a:moveTo>
                <a:lnTo>
                  <a:pt x="7204654" y="0"/>
                </a:lnTo>
                <a:lnTo>
                  <a:pt x="7204654" y="5340450"/>
                </a:lnTo>
                <a:lnTo>
                  <a:pt x="0" y="534045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5" name="Group 5"/>
          <p:cNvGrpSpPr/>
          <p:nvPr/>
        </p:nvGrpSpPr>
        <p:grpSpPr>
          <a:xfrm rot="-526386">
            <a:off x="12377716" y="-712516"/>
            <a:ext cx="7028454" cy="11553830"/>
            <a:chOff x="0" y="0"/>
            <a:chExt cx="2375362" cy="393092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375362" cy="3930927"/>
            </a:xfrm>
            <a:custGeom>
              <a:avLst/>
              <a:gdLst/>
              <a:ahLst/>
              <a:cxnLst/>
              <a:rect l="l" t="t" r="r" b="b"/>
              <a:pathLst>
                <a:path w="2375362" h="3930927">
                  <a:moveTo>
                    <a:pt x="0" y="0"/>
                  </a:moveTo>
                  <a:lnTo>
                    <a:pt x="2375362" y="0"/>
                  </a:lnTo>
                  <a:lnTo>
                    <a:pt x="2375362" y="3930927"/>
                  </a:lnTo>
                  <a:lnTo>
                    <a:pt x="0" y="3930927"/>
                  </a:lnTo>
                  <a:close/>
                </a:path>
              </a:pathLst>
            </a:custGeom>
            <a:solidFill>
              <a:srgbClr val="FAB235"/>
            </a:solidFill>
          </p:spPr>
        </p:sp>
      </p:grpSp>
      <p:sp>
        <p:nvSpPr>
          <p:cNvPr id="7" name="Freeform 7"/>
          <p:cNvSpPr/>
          <p:nvPr/>
        </p:nvSpPr>
        <p:spPr>
          <a:xfrm>
            <a:off x="11274474" y="7025467"/>
            <a:ext cx="3754335" cy="2635017"/>
          </a:xfrm>
          <a:custGeom>
            <a:avLst/>
            <a:gdLst/>
            <a:ahLst/>
            <a:cxnLst/>
            <a:rect l="l" t="t" r="r" b="b"/>
            <a:pathLst>
              <a:path w="3754335" h="2635017">
                <a:moveTo>
                  <a:pt x="0" y="0"/>
                </a:moveTo>
                <a:lnTo>
                  <a:pt x="3754335" y="0"/>
                </a:lnTo>
                <a:lnTo>
                  <a:pt x="3754335" y="2635017"/>
                </a:lnTo>
                <a:lnTo>
                  <a:pt x="0" y="263501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 rot="279928">
            <a:off x="15123110" y="6995504"/>
            <a:ext cx="2332079" cy="2413748"/>
          </a:xfrm>
          <a:custGeom>
            <a:avLst/>
            <a:gdLst/>
            <a:ahLst/>
            <a:cxnLst/>
            <a:rect l="l" t="t" r="r" b="b"/>
            <a:pathLst>
              <a:path w="2332079" h="2413748">
                <a:moveTo>
                  <a:pt x="0" y="0"/>
                </a:moveTo>
                <a:lnTo>
                  <a:pt x="2332080" y="0"/>
                </a:lnTo>
                <a:lnTo>
                  <a:pt x="2332080" y="2413747"/>
                </a:lnTo>
                <a:lnTo>
                  <a:pt x="0" y="241374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7696200" y="4491462"/>
            <a:ext cx="10004540" cy="9361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12000" dirty="0" err="1">
                <a:solidFill>
                  <a:srgbClr val="002060"/>
                </a:solidFill>
                <a:latin typeface="思源黑體 TW" pitchFamily="34" charset="-120"/>
                <a:ea typeface="思源黑體 TW" pitchFamily="34" charset="-120"/>
                <a:cs typeface="Noto Sans T Chinese"/>
                <a:sym typeface="Muller Heavy"/>
              </a:rPr>
              <a:t>樂高定格動畫</a:t>
            </a:r>
            <a:endParaRPr lang="en-US" sz="12000" dirty="0">
              <a:solidFill>
                <a:srgbClr val="002060"/>
              </a:solidFill>
              <a:latin typeface="思源黑體 TW" pitchFamily="34" charset="-120"/>
              <a:ea typeface="思源黑體 TW" pitchFamily="34" charset="-120"/>
              <a:cs typeface="Noto Sans T Chinese"/>
              <a:sym typeface="Muller Heavy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835540" y="876300"/>
            <a:ext cx="9247744" cy="27699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831"/>
              </a:lnSpc>
            </a:pPr>
            <a:r>
              <a:rPr lang="en-US" sz="7737" dirty="0">
                <a:solidFill>
                  <a:srgbClr val="223B6F"/>
                </a:solidFill>
                <a:latin typeface="Montserrat"/>
                <a:ea typeface="Montserrat"/>
                <a:cs typeface="Montserrat"/>
                <a:sym typeface="Montserrat"/>
              </a:rPr>
              <a:t>          </a:t>
            </a:r>
            <a:r>
              <a:rPr lang="en-US" sz="7737" dirty="0" err="1">
                <a:solidFill>
                  <a:srgbClr val="223B6F"/>
                </a:solidFill>
                <a:latin typeface="書法家中楷體" panose="02010609010101010101" pitchFamily="49" charset="-120"/>
                <a:ea typeface="書法家中楷體" panose="02010609010101010101" pitchFamily="49" charset="-120"/>
                <a:cs typeface="Montserrat"/>
                <a:sym typeface="Montserrat"/>
              </a:rPr>
              <a:t>北昌國小</a:t>
            </a:r>
            <a:endParaRPr lang="en-US" sz="7737" dirty="0">
              <a:solidFill>
                <a:srgbClr val="223B6F"/>
              </a:solidFill>
              <a:latin typeface="書法家中楷體" panose="02010609010101010101" pitchFamily="49" charset="-120"/>
              <a:ea typeface="書法家中楷體" panose="02010609010101010101" pitchFamily="49" charset="-120"/>
              <a:cs typeface="Montserrat"/>
              <a:sym typeface="Montserrat"/>
            </a:endParaRPr>
          </a:p>
          <a:p>
            <a:pPr algn="l">
              <a:lnSpc>
                <a:spcPts val="10831"/>
              </a:lnSpc>
            </a:pPr>
            <a:r>
              <a:rPr lang="en-US" sz="7737" dirty="0" err="1">
                <a:solidFill>
                  <a:srgbClr val="223B6F"/>
                </a:solidFill>
                <a:latin typeface="書法家中楷體" panose="02010609010101010101" pitchFamily="49" charset="-120"/>
                <a:ea typeface="書法家中楷體" panose="02010609010101010101" pitchFamily="49" charset="-120"/>
                <a:cs typeface="Montserrat"/>
                <a:sym typeface="Montserrat"/>
              </a:rPr>
              <a:t>麥哲倫探索築夢計畫</a:t>
            </a:r>
            <a:endParaRPr lang="en-US" sz="7737" dirty="0">
              <a:solidFill>
                <a:srgbClr val="223B6F"/>
              </a:solidFill>
              <a:latin typeface="書法家中楷體" panose="02010609010101010101" pitchFamily="49" charset="-120"/>
              <a:ea typeface="書法家中楷體" panose="02010609010101010101" pitchFamily="49" charset="-120"/>
              <a:cs typeface="Montserrat"/>
              <a:sym typeface="Montserrat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9665054" y="5968034"/>
            <a:ext cx="5764333" cy="9091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9"/>
              </a:lnSpc>
            </a:pPr>
            <a:r>
              <a:rPr lang="en-US" sz="5499" dirty="0" err="1">
                <a:solidFill>
                  <a:srgbClr val="223B6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Noto Sans T Chinese Bold"/>
                <a:sym typeface="Noto Sans T Chinese Bold"/>
              </a:rPr>
              <a:t>三孝</a:t>
            </a:r>
            <a:r>
              <a:rPr lang="en-US" sz="5499" dirty="0">
                <a:solidFill>
                  <a:srgbClr val="223B6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Noto Sans T Chinese Bold"/>
                <a:sym typeface="Noto Sans T Chinese Bold"/>
              </a:rPr>
              <a:t> 4號 </a:t>
            </a:r>
            <a:r>
              <a:rPr lang="en-US" sz="5499" dirty="0" err="1">
                <a:solidFill>
                  <a:srgbClr val="223B6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Noto Sans T Chinese Bold"/>
                <a:sym typeface="Noto Sans T Chinese Bold"/>
              </a:rPr>
              <a:t>胡安喆</a:t>
            </a:r>
            <a:endParaRPr lang="en-US" sz="5499" dirty="0">
              <a:solidFill>
                <a:srgbClr val="223B6F"/>
              </a:solidFill>
              <a:latin typeface="標楷體" panose="03000509000000000000" pitchFamily="65" charset="-120"/>
              <a:ea typeface="標楷體" panose="03000509000000000000" pitchFamily="65" charset="-120"/>
              <a:cs typeface="Noto Sans T Chinese Bold"/>
              <a:sym typeface="Noto Sans T Chinese Bold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5E6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 rot="1288001">
            <a:off x="-6960296" y="-3408224"/>
            <a:ext cx="15178947" cy="14769435"/>
            <a:chOff x="0" y="0"/>
            <a:chExt cx="6350000" cy="603885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350000" cy="6038850"/>
            </a:xfrm>
            <a:custGeom>
              <a:avLst/>
              <a:gdLst/>
              <a:ahLst/>
              <a:cxnLst/>
              <a:rect l="l" t="t" r="r" b="b"/>
              <a:pathLst>
                <a:path w="6350000" h="6038850">
                  <a:moveTo>
                    <a:pt x="1212850" y="6038850"/>
                  </a:moveTo>
                  <a:lnTo>
                    <a:pt x="0" y="2306320"/>
                  </a:lnTo>
                  <a:lnTo>
                    <a:pt x="3175000" y="0"/>
                  </a:lnTo>
                  <a:lnTo>
                    <a:pt x="6350000" y="2306320"/>
                  </a:lnTo>
                  <a:lnTo>
                    <a:pt x="5137150" y="6038850"/>
                  </a:lnTo>
                  <a:lnTo>
                    <a:pt x="1212850" y="6038850"/>
                  </a:lnTo>
                  <a:close/>
                </a:path>
              </a:pathLst>
            </a:custGeom>
            <a:solidFill>
              <a:srgbClr val="223C70"/>
            </a:solidFill>
          </p:spPr>
        </p:sp>
      </p:grpSp>
      <p:sp>
        <p:nvSpPr>
          <p:cNvPr id="4" name="Freeform 4"/>
          <p:cNvSpPr/>
          <p:nvPr/>
        </p:nvSpPr>
        <p:spPr>
          <a:xfrm>
            <a:off x="1283484" y="1954899"/>
            <a:ext cx="5702856" cy="5894425"/>
          </a:xfrm>
          <a:custGeom>
            <a:avLst/>
            <a:gdLst/>
            <a:ahLst/>
            <a:cxnLst/>
            <a:rect l="l" t="t" r="r" b="b"/>
            <a:pathLst>
              <a:path w="5702856" h="5894425">
                <a:moveTo>
                  <a:pt x="0" y="0"/>
                </a:moveTo>
                <a:lnTo>
                  <a:pt x="5702857" y="0"/>
                </a:lnTo>
                <a:lnTo>
                  <a:pt x="5702857" y="5894425"/>
                </a:lnTo>
                <a:lnTo>
                  <a:pt x="0" y="589442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8305800" y="933942"/>
            <a:ext cx="9655552" cy="79363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12"/>
              </a:lnSpc>
            </a:pPr>
            <a:r>
              <a:rPr lang="en-US" sz="6009" dirty="0" err="1">
                <a:solidFill>
                  <a:srgbClr val="223B6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Montserrat"/>
                <a:sym typeface="Montserrat"/>
              </a:rPr>
              <a:t>我從小就喜歡玩「樂高</a:t>
            </a:r>
            <a:r>
              <a:rPr lang="en-US" sz="6009" dirty="0">
                <a:solidFill>
                  <a:srgbClr val="223B6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Montserrat"/>
                <a:sym typeface="Montserrat"/>
              </a:rPr>
              <a:t>」，</a:t>
            </a:r>
            <a:r>
              <a:rPr lang="en-US" sz="6009" dirty="0" err="1">
                <a:solidFill>
                  <a:srgbClr val="223B6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Montserrat"/>
                <a:sym typeface="Montserrat"/>
              </a:rPr>
              <a:t>從「大樂高」玩到「超小樂高</a:t>
            </a:r>
            <a:r>
              <a:rPr lang="en-US" sz="6009" dirty="0">
                <a:solidFill>
                  <a:srgbClr val="223B6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Montserrat"/>
                <a:sym typeface="Montserrat"/>
              </a:rPr>
              <a:t>」，組裝了很多主題了。原本今年暑假想要再拼組不同主題的樂高玩具，但跟媽媽討論完之後，決定挑戰用「樂高」完成一部定格動畫，這是我從來沒有做過的。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-228600" y="388355"/>
            <a:ext cx="6599476" cy="165429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 dirty="0" err="1">
                <a:solidFill>
                  <a:srgbClr val="B8C6C5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築夢動機</a:t>
            </a:r>
            <a:endParaRPr lang="en-US" sz="9200" b="1" dirty="0">
              <a:solidFill>
                <a:srgbClr val="B8C6C5"/>
              </a:solidFill>
              <a:latin typeface="Noto Sans T Chinese Bold"/>
              <a:ea typeface="Noto Sans T Chinese Bold"/>
              <a:cs typeface="Noto Sans T Chinese Bold"/>
              <a:sym typeface="Noto Sans T Chinese Bold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B23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4899050" cy="10287000"/>
            <a:chOff x="0" y="0"/>
            <a:chExt cx="1657209" cy="3479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57210" cy="3479800"/>
            </a:xfrm>
            <a:custGeom>
              <a:avLst/>
              <a:gdLst/>
              <a:ahLst/>
              <a:cxnLst/>
              <a:rect l="l" t="t" r="r" b="b"/>
              <a:pathLst>
                <a:path w="1657210" h="3479800">
                  <a:moveTo>
                    <a:pt x="0" y="0"/>
                  </a:moveTo>
                  <a:lnTo>
                    <a:pt x="1657210" y="0"/>
                  </a:lnTo>
                  <a:lnTo>
                    <a:pt x="1657210" y="3479800"/>
                  </a:lnTo>
                  <a:lnTo>
                    <a:pt x="0" y="3479800"/>
                  </a:lnTo>
                  <a:close/>
                </a:path>
              </a:pathLst>
            </a:custGeom>
            <a:solidFill>
              <a:srgbClr val="223C70"/>
            </a:solidFill>
          </p:spPr>
        </p:sp>
      </p:grpSp>
      <p:sp>
        <p:nvSpPr>
          <p:cNvPr id="4" name="Freeform 4"/>
          <p:cNvSpPr/>
          <p:nvPr/>
        </p:nvSpPr>
        <p:spPr>
          <a:xfrm>
            <a:off x="4197078" y="262154"/>
            <a:ext cx="14090922" cy="6939779"/>
          </a:xfrm>
          <a:custGeom>
            <a:avLst/>
            <a:gdLst/>
            <a:ahLst/>
            <a:cxnLst/>
            <a:rect l="l" t="t" r="r" b="b"/>
            <a:pathLst>
              <a:path w="14090922" h="6939779">
                <a:moveTo>
                  <a:pt x="0" y="0"/>
                </a:moveTo>
                <a:lnTo>
                  <a:pt x="14090922" y="0"/>
                </a:lnTo>
                <a:lnTo>
                  <a:pt x="14090922" y="6939779"/>
                </a:lnTo>
                <a:lnTo>
                  <a:pt x="0" y="693977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028700" y="2471654"/>
            <a:ext cx="3215504" cy="6060344"/>
          </a:xfrm>
          <a:custGeom>
            <a:avLst/>
            <a:gdLst/>
            <a:ahLst/>
            <a:cxnLst/>
            <a:rect l="l" t="t" r="r" b="b"/>
            <a:pathLst>
              <a:path w="3215504" h="6060344">
                <a:moveTo>
                  <a:pt x="0" y="0"/>
                </a:moveTo>
                <a:lnTo>
                  <a:pt x="3215504" y="0"/>
                </a:lnTo>
                <a:lnTo>
                  <a:pt x="3215504" y="6060344"/>
                </a:lnTo>
                <a:lnTo>
                  <a:pt x="0" y="606034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-424344" y="423076"/>
            <a:ext cx="5747739" cy="14604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900"/>
              </a:lnSpc>
            </a:pPr>
            <a:r>
              <a:rPr lang="en-US" sz="8500" b="1">
                <a:solidFill>
                  <a:srgbClr val="B8C6C5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築夢日誌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197078" y="3151735"/>
            <a:ext cx="4178597" cy="61065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07"/>
              </a:lnSpc>
            </a:pPr>
            <a:r>
              <a:rPr lang="en-US" sz="4933" b="1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7月第一週</a:t>
            </a:r>
          </a:p>
          <a:p>
            <a:pPr algn="ctr">
              <a:lnSpc>
                <a:spcPts val="6907"/>
              </a:lnSpc>
            </a:pPr>
            <a:endParaRPr lang="en-US" sz="4933" b="1">
              <a:solidFill>
                <a:srgbClr val="000000"/>
              </a:solidFill>
              <a:latin typeface="Noto Sans T Chinese Bold"/>
              <a:ea typeface="Noto Sans T Chinese Bold"/>
              <a:cs typeface="Noto Sans T Chinese Bold"/>
              <a:sym typeface="Noto Sans T Chinese Bold"/>
            </a:endParaRPr>
          </a:p>
          <a:p>
            <a:pPr algn="ctr">
              <a:lnSpc>
                <a:spcPts val="6907"/>
              </a:lnSpc>
            </a:pPr>
            <a:endParaRPr lang="en-US" sz="4933" b="1">
              <a:solidFill>
                <a:srgbClr val="000000"/>
              </a:solidFill>
              <a:latin typeface="Noto Sans T Chinese Bold"/>
              <a:ea typeface="Noto Sans T Chinese Bold"/>
              <a:cs typeface="Noto Sans T Chinese Bold"/>
              <a:sym typeface="Noto Sans T Chinese Bold"/>
            </a:endParaRPr>
          </a:p>
          <a:p>
            <a:pPr algn="ctr">
              <a:lnSpc>
                <a:spcPts val="6907"/>
              </a:lnSpc>
            </a:pPr>
            <a:endParaRPr lang="en-US" sz="4933" b="1">
              <a:solidFill>
                <a:srgbClr val="000000"/>
              </a:solidFill>
              <a:latin typeface="Noto Sans T Chinese Bold"/>
              <a:ea typeface="Noto Sans T Chinese Bold"/>
              <a:cs typeface="Noto Sans T Chinese Bold"/>
              <a:sym typeface="Noto Sans T Chinese Bold"/>
            </a:endParaRPr>
          </a:p>
          <a:p>
            <a:pPr algn="ctr">
              <a:lnSpc>
                <a:spcPts val="6907"/>
              </a:lnSpc>
            </a:pPr>
            <a:endParaRPr lang="en-US" sz="4933" b="1">
              <a:solidFill>
                <a:srgbClr val="000000"/>
              </a:solidFill>
              <a:latin typeface="Noto Sans T Chinese Bold"/>
              <a:ea typeface="Noto Sans T Chinese Bold"/>
              <a:cs typeface="Noto Sans T Chinese Bold"/>
              <a:sym typeface="Noto Sans T Chinese Bold"/>
            </a:endParaRPr>
          </a:p>
          <a:p>
            <a:pPr algn="ctr">
              <a:lnSpc>
                <a:spcPts val="6907"/>
              </a:lnSpc>
            </a:pPr>
            <a:endParaRPr lang="en-US" sz="4933" b="1">
              <a:solidFill>
                <a:srgbClr val="000000"/>
              </a:solidFill>
              <a:latin typeface="Noto Sans T Chinese Bold"/>
              <a:ea typeface="Noto Sans T Chinese Bold"/>
              <a:cs typeface="Noto Sans T Chinese Bold"/>
              <a:sym typeface="Noto Sans T Chinese Bold"/>
            </a:endParaRPr>
          </a:p>
          <a:p>
            <a:pPr algn="ctr">
              <a:lnSpc>
                <a:spcPts val="6907"/>
              </a:lnSpc>
            </a:pPr>
            <a:endParaRPr lang="en-US" sz="4933" b="1">
              <a:solidFill>
                <a:srgbClr val="000000"/>
              </a:solidFill>
              <a:latin typeface="Noto Sans T Chinese Bold"/>
              <a:ea typeface="Noto Sans T Chinese Bold"/>
              <a:cs typeface="Noto Sans T Chinese Bold"/>
              <a:sym typeface="Noto Sans T Chinese Bold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8300316" y="4795021"/>
            <a:ext cx="5751472" cy="45012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735"/>
              </a:lnSpc>
            </a:pPr>
            <a:endParaRPr dirty="0"/>
          </a:p>
          <a:p>
            <a:pPr algn="ctr">
              <a:lnSpc>
                <a:spcPts val="6735"/>
              </a:lnSpc>
            </a:pPr>
            <a:endParaRPr dirty="0"/>
          </a:p>
          <a:p>
            <a:pPr algn="ctr">
              <a:lnSpc>
                <a:spcPts val="6735"/>
              </a:lnSpc>
            </a:pPr>
            <a:endParaRPr dirty="0"/>
          </a:p>
          <a:p>
            <a:pPr algn="ctr">
              <a:lnSpc>
                <a:spcPts val="6735"/>
              </a:lnSpc>
            </a:pPr>
            <a:r>
              <a:rPr lang="en-US" sz="4810" dirty="0">
                <a:solidFill>
                  <a:srgbClr val="683910"/>
                </a:solidFill>
                <a:latin typeface="Noto Sans T Chinese"/>
                <a:ea typeface="Noto Sans T Chinese"/>
                <a:cs typeface="Noto Sans T Chinese"/>
                <a:sym typeface="Noto Sans T Chinese"/>
              </a:rPr>
              <a:t>2看教學影片學拍攝</a:t>
            </a:r>
          </a:p>
          <a:p>
            <a:pPr algn="ctr">
              <a:lnSpc>
                <a:spcPts val="6735"/>
              </a:lnSpc>
            </a:pPr>
            <a:r>
              <a:rPr lang="en-US" sz="4810" dirty="0">
                <a:solidFill>
                  <a:srgbClr val="683910"/>
                </a:solidFill>
                <a:latin typeface="Noto Sans T Chinese"/>
                <a:ea typeface="Noto Sans T Chinese"/>
                <a:cs typeface="Noto Sans T Chinese"/>
                <a:sym typeface="Noto Sans T Chinese"/>
              </a:rPr>
              <a:t>3製作佈景</a:t>
            </a:r>
          </a:p>
          <a:p>
            <a:pPr algn="l">
              <a:lnSpc>
                <a:spcPts val="1554"/>
              </a:lnSpc>
            </a:pPr>
            <a:endParaRPr lang="en-US" sz="4810" dirty="0">
              <a:solidFill>
                <a:srgbClr val="683910"/>
              </a:solidFill>
              <a:latin typeface="Noto Sans T Chinese"/>
              <a:ea typeface="Noto Sans T Chinese"/>
              <a:cs typeface="Noto Sans T Chinese"/>
              <a:sym typeface="Noto Sans T Chinese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1176052" y="2241991"/>
            <a:ext cx="4617026" cy="18106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300"/>
              </a:lnSpc>
            </a:pPr>
            <a:r>
              <a:rPr lang="en-US" sz="5214" b="1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7月第三週</a:t>
            </a:r>
          </a:p>
          <a:p>
            <a:pPr algn="l">
              <a:lnSpc>
                <a:spcPts val="7300"/>
              </a:lnSpc>
            </a:pPr>
            <a:r>
              <a:rPr lang="en-US" sz="5214" b="1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8月第二、三週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768510" y="5108637"/>
            <a:ext cx="3668613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>
                <a:solidFill>
                  <a:srgbClr val="683910"/>
                </a:solidFill>
                <a:latin typeface="Noto Sans T Chinese"/>
                <a:ea typeface="Noto Sans T Chinese"/>
                <a:cs typeface="Noto Sans T Chinese"/>
                <a:sym typeface="Noto Sans T Chinese"/>
              </a:rPr>
              <a:t>4拍攝、配音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508147" y="996853"/>
            <a:ext cx="4617026" cy="8867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300"/>
              </a:lnSpc>
            </a:pPr>
            <a:r>
              <a:rPr lang="en-US" sz="5214" b="1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8月第四週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910212" y="7644903"/>
            <a:ext cx="3008263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dirty="0">
                <a:solidFill>
                  <a:srgbClr val="683910"/>
                </a:solidFill>
                <a:latin typeface="Noto Sans T Chinese"/>
                <a:ea typeface="Noto Sans T Chinese"/>
                <a:cs typeface="Noto Sans T Chinese"/>
                <a:sym typeface="Noto Sans T Chinese"/>
              </a:rPr>
              <a:t>1思考主題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95745" y="3957383"/>
            <a:ext cx="4178597" cy="61065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07"/>
              </a:lnSpc>
            </a:pPr>
            <a:r>
              <a:rPr lang="en-US" sz="4933" b="1" dirty="0">
                <a:solidFill>
                  <a:srgbClr val="000000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7月第二週</a:t>
            </a:r>
          </a:p>
          <a:p>
            <a:pPr algn="ctr">
              <a:lnSpc>
                <a:spcPts val="6907"/>
              </a:lnSpc>
            </a:pPr>
            <a:endParaRPr lang="en-US" sz="4933" b="1" dirty="0">
              <a:solidFill>
                <a:srgbClr val="000000"/>
              </a:solidFill>
              <a:latin typeface="Noto Sans T Chinese Bold"/>
              <a:ea typeface="Noto Sans T Chinese Bold"/>
              <a:cs typeface="Noto Sans T Chinese Bold"/>
              <a:sym typeface="Noto Sans T Chinese Bold"/>
            </a:endParaRPr>
          </a:p>
          <a:p>
            <a:pPr algn="ctr">
              <a:lnSpc>
                <a:spcPts val="6907"/>
              </a:lnSpc>
            </a:pPr>
            <a:endParaRPr lang="en-US" sz="4933" b="1" dirty="0">
              <a:solidFill>
                <a:srgbClr val="000000"/>
              </a:solidFill>
              <a:latin typeface="Noto Sans T Chinese Bold"/>
              <a:ea typeface="Noto Sans T Chinese Bold"/>
              <a:cs typeface="Noto Sans T Chinese Bold"/>
              <a:sym typeface="Noto Sans T Chinese Bold"/>
            </a:endParaRPr>
          </a:p>
          <a:p>
            <a:pPr algn="ctr">
              <a:lnSpc>
                <a:spcPts val="6907"/>
              </a:lnSpc>
            </a:pPr>
            <a:endParaRPr lang="en-US" sz="4933" b="1" dirty="0">
              <a:solidFill>
                <a:srgbClr val="000000"/>
              </a:solidFill>
              <a:latin typeface="Noto Sans T Chinese Bold"/>
              <a:ea typeface="Noto Sans T Chinese Bold"/>
              <a:cs typeface="Noto Sans T Chinese Bold"/>
              <a:sym typeface="Noto Sans T Chinese Bold"/>
            </a:endParaRPr>
          </a:p>
          <a:p>
            <a:pPr algn="ctr">
              <a:lnSpc>
                <a:spcPts val="6907"/>
              </a:lnSpc>
            </a:pPr>
            <a:endParaRPr lang="en-US" sz="4933" b="1" dirty="0">
              <a:solidFill>
                <a:srgbClr val="000000"/>
              </a:solidFill>
              <a:latin typeface="Noto Sans T Chinese Bold"/>
              <a:ea typeface="Noto Sans T Chinese Bold"/>
              <a:cs typeface="Noto Sans T Chinese Bold"/>
              <a:sym typeface="Noto Sans T Chinese Bold"/>
            </a:endParaRPr>
          </a:p>
          <a:p>
            <a:pPr algn="ctr">
              <a:lnSpc>
                <a:spcPts val="6907"/>
              </a:lnSpc>
            </a:pPr>
            <a:endParaRPr lang="en-US" sz="4933" b="1" dirty="0">
              <a:solidFill>
                <a:srgbClr val="000000"/>
              </a:solidFill>
              <a:latin typeface="Noto Sans T Chinese Bold"/>
              <a:ea typeface="Noto Sans T Chinese Bold"/>
              <a:cs typeface="Noto Sans T Chinese Bold"/>
              <a:sym typeface="Noto Sans T Chinese Bold"/>
            </a:endParaRPr>
          </a:p>
          <a:p>
            <a:pPr algn="ctr">
              <a:lnSpc>
                <a:spcPts val="6907"/>
              </a:lnSpc>
            </a:pPr>
            <a:endParaRPr lang="en-US" sz="4933" b="1" dirty="0">
              <a:solidFill>
                <a:srgbClr val="000000"/>
              </a:solidFill>
              <a:latin typeface="Noto Sans T Chinese Bold"/>
              <a:ea typeface="Noto Sans T Chinese Bold"/>
              <a:cs typeface="Noto Sans T Chinese Bold"/>
              <a:sym typeface="Noto Sans T Chinese Bold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5437123" y="3561460"/>
            <a:ext cx="3027202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>
                <a:solidFill>
                  <a:srgbClr val="683910"/>
                </a:solidFill>
                <a:latin typeface="Noto Sans T Chinese"/>
                <a:ea typeface="Noto Sans T Chinese"/>
                <a:cs typeface="Noto Sans T Chinese"/>
                <a:sym typeface="Noto Sans T Chinese"/>
              </a:rPr>
              <a:t>5完成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B23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2000271"/>
            <a:chOff x="0" y="0"/>
            <a:chExt cx="6186311" cy="67663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186311" cy="676635"/>
            </a:xfrm>
            <a:custGeom>
              <a:avLst/>
              <a:gdLst/>
              <a:ahLst/>
              <a:cxnLst/>
              <a:rect l="l" t="t" r="r" b="b"/>
              <a:pathLst>
                <a:path w="6186311" h="676635">
                  <a:moveTo>
                    <a:pt x="0" y="0"/>
                  </a:moveTo>
                  <a:lnTo>
                    <a:pt x="6186311" y="0"/>
                  </a:lnTo>
                  <a:lnTo>
                    <a:pt x="6186311" y="676635"/>
                  </a:lnTo>
                  <a:lnTo>
                    <a:pt x="0" y="676635"/>
                  </a:lnTo>
                  <a:close/>
                </a:path>
              </a:pathLst>
            </a:custGeom>
            <a:solidFill>
              <a:srgbClr val="223B6F"/>
            </a:solidFill>
          </p:spPr>
        </p:sp>
      </p:grpSp>
      <p:sp>
        <p:nvSpPr>
          <p:cNvPr id="4" name="Freeform 4"/>
          <p:cNvSpPr/>
          <p:nvPr/>
        </p:nvSpPr>
        <p:spPr>
          <a:xfrm>
            <a:off x="873046" y="78040"/>
            <a:ext cx="2523215" cy="1922231"/>
          </a:xfrm>
          <a:custGeom>
            <a:avLst/>
            <a:gdLst/>
            <a:ahLst/>
            <a:cxnLst/>
            <a:rect l="l" t="t" r="r" b="b"/>
            <a:pathLst>
              <a:path w="2523215" h="1922231">
                <a:moveTo>
                  <a:pt x="0" y="0"/>
                </a:moveTo>
                <a:lnTo>
                  <a:pt x="2523215" y="0"/>
                </a:lnTo>
                <a:lnTo>
                  <a:pt x="2523215" y="1922231"/>
                </a:lnTo>
                <a:lnTo>
                  <a:pt x="0" y="19222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3396261" y="212728"/>
            <a:ext cx="5747739" cy="14604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900"/>
              </a:lnSpc>
            </a:pPr>
            <a:r>
              <a:rPr lang="en-US" sz="8500" b="1">
                <a:solidFill>
                  <a:srgbClr val="B8C6C5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築夢過程</a:t>
            </a:r>
          </a:p>
        </p:txBody>
      </p:sp>
      <p:sp>
        <p:nvSpPr>
          <p:cNvPr id="6" name="AutoShape 6"/>
          <p:cNvSpPr/>
          <p:nvPr/>
        </p:nvSpPr>
        <p:spPr>
          <a:xfrm>
            <a:off x="9144000" y="1028700"/>
            <a:ext cx="8700538" cy="0"/>
          </a:xfrm>
          <a:prstGeom prst="line">
            <a:avLst/>
          </a:prstGeom>
          <a:ln w="323850" cap="flat">
            <a:solidFill>
              <a:srgbClr val="B8C6C5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7" name="Freeform 7"/>
          <p:cNvSpPr/>
          <p:nvPr/>
        </p:nvSpPr>
        <p:spPr>
          <a:xfrm>
            <a:off x="656807" y="2450157"/>
            <a:ext cx="5806699" cy="5882541"/>
          </a:xfrm>
          <a:custGeom>
            <a:avLst/>
            <a:gdLst/>
            <a:ahLst/>
            <a:cxnLst/>
            <a:rect l="l" t="t" r="r" b="b"/>
            <a:pathLst>
              <a:path w="5806699" h="5882541">
                <a:moveTo>
                  <a:pt x="0" y="0"/>
                </a:moveTo>
                <a:lnTo>
                  <a:pt x="5806699" y="0"/>
                </a:lnTo>
                <a:lnTo>
                  <a:pt x="5806699" y="5882541"/>
                </a:lnTo>
                <a:lnTo>
                  <a:pt x="0" y="588254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8790" b="-22823"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6874377" y="2450157"/>
            <a:ext cx="5357361" cy="5882541"/>
          </a:xfrm>
          <a:custGeom>
            <a:avLst/>
            <a:gdLst/>
            <a:ahLst/>
            <a:cxnLst/>
            <a:rect l="l" t="t" r="r" b="b"/>
            <a:pathLst>
              <a:path w="5357361" h="5882541">
                <a:moveTo>
                  <a:pt x="0" y="0"/>
                </a:moveTo>
                <a:lnTo>
                  <a:pt x="5357361" y="0"/>
                </a:lnTo>
                <a:lnTo>
                  <a:pt x="5357361" y="5882541"/>
                </a:lnTo>
                <a:lnTo>
                  <a:pt x="0" y="588254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10714" b="-10714"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2641313" y="2606978"/>
            <a:ext cx="5113155" cy="5725719"/>
          </a:xfrm>
          <a:custGeom>
            <a:avLst/>
            <a:gdLst/>
            <a:ahLst/>
            <a:cxnLst/>
            <a:rect l="l" t="t" r="r" b="b"/>
            <a:pathLst>
              <a:path w="5113155" h="5725719">
                <a:moveTo>
                  <a:pt x="0" y="0"/>
                </a:moveTo>
                <a:lnTo>
                  <a:pt x="5113155" y="0"/>
                </a:lnTo>
                <a:lnTo>
                  <a:pt x="5113155" y="5725720"/>
                </a:lnTo>
                <a:lnTo>
                  <a:pt x="0" y="572572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9534" b="-9534"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1905000" y="8496300"/>
            <a:ext cx="18637183" cy="16019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48"/>
              </a:lnSpc>
            </a:pPr>
            <a:r>
              <a:rPr lang="en-US" sz="4677" dirty="0" err="1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Noto Sans T Chinese"/>
                <a:sym typeface="Noto Sans T Chinese"/>
              </a:rPr>
              <a:t>我把所有的樂高人物拿出來，思考誰要當主角</a:t>
            </a:r>
            <a:r>
              <a:rPr lang="en-US" sz="4677" dirty="0" smtClean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Noto Sans T Chinese"/>
                <a:sym typeface="Noto Sans T Chinese"/>
              </a:rPr>
              <a:t>，</a:t>
            </a:r>
          </a:p>
          <a:p>
            <a:pPr algn="l">
              <a:lnSpc>
                <a:spcPts val="6548"/>
              </a:lnSpc>
            </a:pPr>
            <a:r>
              <a:rPr lang="en-US" sz="4677" dirty="0" err="1" smtClean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Noto Sans T Chinese"/>
                <a:sym typeface="Noto Sans T Chinese"/>
              </a:rPr>
              <a:t>並試著拼組簡單佈景</a:t>
            </a:r>
            <a:r>
              <a:rPr lang="en-US" sz="4677" dirty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Noto Sans T Chinese"/>
                <a:sym typeface="Noto Sans T Chinese"/>
              </a:rPr>
              <a:t>。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B23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2000271"/>
            <a:chOff x="0" y="0"/>
            <a:chExt cx="6186311" cy="67663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186311" cy="676635"/>
            </a:xfrm>
            <a:custGeom>
              <a:avLst/>
              <a:gdLst/>
              <a:ahLst/>
              <a:cxnLst/>
              <a:rect l="l" t="t" r="r" b="b"/>
              <a:pathLst>
                <a:path w="6186311" h="676635">
                  <a:moveTo>
                    <a:pt x="0" y="0"/>
                  </a:moveTo>
                  <a:lnTo>
                    <a:pt x="6186311" y="0"/>
                  </a:lnTo>
                  <a:lnTo>
                    <a:pt x="6186311" y="676635"/>
                  </a:lnTo>
                  <a:lnTo>
                    <a:pt x="0" y="676635"/>
                  </a:lnTo>
                  <a:close/>
                </a:path>
              </a:pathLst>
            </a:custGeom>
            <a:solidFill>
              <a:srgbClr val="223B6F"/>
            </a:solidFill>
          </p:spPr>
        </p:sp>
      </p:grpSp>
      <p:sp>
        <p:nvSpPr>
          <p:cNvPr id="4" name="Freeform 4"/>
          <p:cNvSpPr/>
          <p:nvPr/>
        </p:nvSpPr>
        <p:spPr>
          <a:xfrm>
            <a:off x="873046" y="78040"/>
            <a:ext cx="2523215" cy="1922231"/>
          </a:xfrm>
          <a:custGeom>
            <a:avLst/>
            <a:gdLst/>
            <a:ahLst/>
            <a:cxnLst/>
            <a:rect l="l" t="t" r="r" b="b"/>
            <a:pathLst>
              <a:path w="2523215" h="1922231">
                <a:moveTo>
                  <a:pt x="0" y="0"/>
                </a:moveTo>
                <a:lnTo>
                  <a:pt x="2523215" y="0"/>
                </a:lnTo>
                <a:lnTo>
                  <a:pt x="2523215" y="1922231"/>
                </a:lnTo>
                <a:lnTo>
                  <a:pt x="0" y="19222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3396261" y="212728"/>
            <a:ext cx="5747739" cy="14604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900"/>
              </a:lnSpc>
            </a:pPr>
            <a:r>
              <a:rPr lang="en-US" sz="8500" b="1">
                <a:solidFill>
                  <a:srgbClr val="B8C6C5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築夢過程</a:t>
            </a:r>
          </a:p>
        </p:txBody>
      </p:sp>
      <p:sp>
        <p:nvSpPr>
          <p:cNvPr id="6" name="AutoShape 6"/>
          <p:cNvSpPr/>
          <p:nvPr/>
        </p:nvSpPr>
        <p:spPr>
          <a:xfrm>
            <a:off x="9144000" y="1028700"/>
            <a:ext cx="8700538" cy="0"/>
          </a:xfrm>
          <a:prstGeom prst="line">
            <a:avLst/>
          </a:prstGeom>
          <a:ln w="323850" cap="flat">
            <a:solidFill>
              <a:srgbClr val="B8C6C5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7" name="Freeform 7"/>
          <p:cNvSpPr/>
          <p:nvPr/>
        </p:nvSpPr>
        <p:spPr>
          <a:xfrm>
            <a:off x="1028700" y="2335919"/>
            <a:ext cx="4817006" cy="5615162"/>
          </a:xfrm>
          <a:custGeom>
            <a:avLst/>
            <a:gdLst/>
            <a:ahLst/>
            <a:cxnLst/>
            <a:rect l="l" t="t" r="r" b="b"/>
            <a:pathLst>
              <a:path w="4817006" h="5615162">
                <a:moveTo>
                  <a:pt x="0" y="0"/>
                </a:moveTo>
                <a:lnTo>
                  <a:pt x="4817006" y="0"/>
                </a:lnTo>
                <a:lnTo>
                  <a:pt x="4817006" y="5615162"/>
                </a:lnTo>
                <a:lnTo>
                  <a:pt x="0" y="561516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2120" r="-2120" b="-19232"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6270131" y="2335919"/>
            <a:ext cx="4939912" cy="5615162"/>
          </a:xfrm>
          <a:custGeom>
            <a:avLst/>
            <a:gdLst/>
            <a:ahLst/>
            <a:cxnLst/>
            <a:rect l="l" t="t" r="r" b="b"/>
            <a:pathLst>
              <a:path w="4939912" h="5615162">
                <a:moveTo>
                  <a:pt x="0" y="0"/>
                </a:moveTo>
                <a:lnTo>
                  <a:pt x="4939912" y="0"/>
                </a:lnTo>
                <a:lnTo>
                  <a:pt x="4939912" y="5615162"/>
                </a:lnTo>
                <a:lnTo>
                  <a:pt x="0" y="561516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2551" b="-14747"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1638668" y="2335919"/>
            <a:ext cx="5504952" cy="5615162"/>
          </a:xfrm>
          <a:custGeom>
            <a:avLst/>
            <a:gdLst/>
            <a:ahLst/>
            <a:cxnLst/>
            <a:rect l="l" t="t" r="r" b="b"/>
            <a:pathLst>
              <a:path w="5504952" h="5615162">
                <a:moveTo>
                  <a:pt x="0" y="0"/>
                </a:moveTo>
                <a:lnTo>
                  <a:pt x="5504951" y="0"/>
                </a:lnTo>
                <a:lnTo>
                  <a:pt x="5504951" y="5615162"/>
                </a:lnTo>
                <a:lnTo>
                  <a:pt x="0" y="561516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15358" b="-15358"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5621000" y="8133644"/>
            <a:ext cx="1703909" cy="1815641"/>
          </a:xfrm>
          <a:custGeom>
            <a:avLst/>
            <a:gdLst/>
            <a:ahLst/>
            <a:cxnLst/>
            <a:rect l="l" t="t" r="r" b="b"/>
            <a:pathLst>
              <a:path w="1703909" h="1815641">
                <a:moveTo>
                  <a:pt x="0" y="0"/>
                </a:moveTo>
                <a:lnTo>
                  <a:pt x="1703909" y="0"/>
                </a:lnTo>
                <a:lnTo>
                  <a:pt x="1703909" y="1815641"/>
                </a:lnTo>
                <a:lnTo>
                  <a:pt x="0" y="1815641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1" name="TextBox 11"/>
          <p:cNvSpPr txBox="1"/>
          <p:nvPr/>
        </p:nvSpPr>
        <p:spPr>
          <a:xfrm>
            <a:off x="1600200" y="8282162"/>
            <a:ext cx="18168251" cy="2500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48"/>
              </a:lnSpc>
            </a:pPr>
            <a:r>
              <a:rPr lang="en-US" sz="4677" dirty="0" err="1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Noto Sans T Chinese"/>
                <a:sym typeface="Noto Sans T Chinese"/>
              </a:rPr>
              <a:t>我先看教學影片，大家都推薦StopMotion這個App</a:t>
            </a:r>
            <a:r>
              <a:rPr lang="en-US" sz="4677" dirty="0" smtClean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Noto Sans T Chinese"/>
                <a:sym typeface="Noto Sans T Chinese"/>
              </a:rPr>
              <a:t>。</a:t>
            </a:r>
          </a:p>
          <a:p>
            <a:pPr algn="l">
              <a:lnSpc>
                <a:spcPts val="6548"/>
              </a:lnSpc>
            </a:pPr>
            <a:r>
              <a:rPr lang="zh-TW" altLang="en-US" sz="4677" dirty="0" smtClean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Noto Sans T Chinese"/>
                <a:sym typeface="Noto Sans T Chinese"/>
              </a:rPr>
              <a:t>（我是用爸爸的舊手機拍攝的）</a:t>
            </a:r>
            <a:endParaRPr lang="en-US" sz="4677" dirty="0">
              <a:solidFill>
                <a:srgbClr val="000000"/>
              </a:solidFill>
              <a:latin typeface="標楷體" panose="03000509000000000000" pitchFamily="65" charset="-120"/>
              <a:ea typeface="標楷體" panose="03000509000000000000" pitchFamily="65" charset="-120"/>
              <a:cs typeface="Noto Sans T Chinese"/>
              <a:sym typeface="Noto Sans T Chinese"/>
            </a:endParaRPr>
          </a:p>
          <a:p>
            <a:pPr algn="l">
              <a:lnSpc>
                <a:spcPts val="6548"/>
              </a:lnSpc>
            </a:pPr>
            <a:endParaRPr lang="en-US" sz="4677" dirty="0">
              <a:solidFill>
                <a:srgbClr val="000000"/>
              </a:solidFill>
              <a:latin typeface="標楷體" panose="03000509000000000000" pitchFamily="65" charset="-120"/>
              <a:ea typeface="標楷體" panose="03000509000000000000" pitchFamily="65" charset="-120"/>
              <a:cs typeface="Noto Sans T Chinese"/>
              <a:sym typeface="Noto Sans T Chinese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B23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2000271"/>
            <a:chOff x="0" y="0"/>
            <a:chExt cx="6186311" cy="67663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186311" cy="676635"/>
            </a:xfrm>
            <a:custGeom>
              <a:avLst/>
              <a:gdLst/>
              <a:ahLst/>
              <a:cxnLst/>
              <a:rect l="l" t="t" r="r" b="b"/>
              <a:pathLst>
                <a:path w="6186311" h="676635">
                  <a:moveTo>
                    <a:pt x="0" y="0"/>
                  </a:moveTo>
                  <a:lnTo>
                    <a:pt x="6186311" y="0"/>
                  </a:lnTo>
                  <a:lnTo>
                    <a:pt x="6186311" y="676635"/>
                  </a:lnTo>
                  <a:lnTo>
                    <a:pt x="0" y="676635"/>
                  </a:lnTo>
                  <a:close/>
                </a:path>
              </a:pathLst>
            </a:custGeom>
            <a:solidFill>
              <a:srgbClr val="223B6F"/>
            </a:solidFill>
          </p:spPr>
        </p:sp>
      </p:grpSp>
      <p:sp>
        <p:nvSpPr>
          <p:cNvPr id="4" name="Freeform 4"/>
          <p:cNvSpPr/>
          <p:nvPr/>
        </p:nvSpPr>
        <p:spPr>
          <a:xfrm>
            <a:off x="873046" y="78040"/>
            <a:ext cx="2523215" cy="1922231"/>
          </a:xfrm>
          <a:custGeom>
            <a:avLst/>
            <a:gdLst/>
            <a:ahLst/>
            <a:cxnLst/>
            <a:rect l="l" t="t" r="r" b="b"/>
            <a:pathLst>
              <a:path w="2523215" h="1922231">
                <a:moveTo>
                  <a:pt x="0" y="0"/>
                </a:moveTo>
                <a:lnTo>
                  <a:pt x="2523215" y="0"/>
                </a:lnTo>
                <a:lnTo>
                  <a:pt x="2523215" y="1922231"/>
                </a:lnTo>
                <a:lnTo>
                  <a:pt x="0" y="19222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3396261" y="212728"/>
            <a:ext cx="5747739" cy="14604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900"/>
              </a:lnSpc>
            </a:pPr>
            <a:r>
              <a:rPr lang="en-US" sz="8500" b="1">
                <a:solidFill>
                  <a:srgbClr val="B8C6C5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築夢過程</a:t>
            </a:r>
          </a:p>
        </p:txBody>
      </p:sp>
      <p:sp>
        <p:nvSpPr>
          <p:cNvPr id="6" name="AutoShape 6"/>
          <p:cNvSpPr/>
          <p:nvPr/>
        </p:nvSpPr>
        <p:spPr>
          <a:xfrm>
            <a:off x="9144000" y="1028700"/>
            <a:ext cx="8700538" cy="0"/>
          </a:xfrm>
          <a:prstGeom prst="line">
            <a:avLst/>
          </a:prstGeom>
          <a:ln w="323850" cap="flat">
            <a:solidFill>
              <a:srgbClr val="B8C6C5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7" name="Freeform 7"/>
          <p:cNvSpPr/>
          <p:nvPr/>
        </p:nvSpPr>
        <p:spPr>
          <a:xfrm>
            <a:off x="1028700" y="2227446"/>
            <a:ext cx="5028959" cy="6057010"/>
          </a:xfrm>
          <a:custGeom>
            <a:avLst/>
            <a:gdLst/>
            <a:ahLst/>
            <a:cxnLst/>
            <a:rect l="l" t="t" r="r" b="b"/>
            <a:pathLst>
              <a:path w="5028959" h="6057010">
                <a:moveTo>
                  <a:pt x="0" y="0"/>
                </a:moveTo>
                <a:lnTo>
                  <a:pt x="5028959" y="0"/>
                </a:lnTo>
                <a:lnTo>
                  <a:pt x="5028959" y="6057010"/>
                </a:lnTo>
                <a:lnTo>
                  <a:pt x="0" y="605701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b="-10702"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6494630" y="2287948"/>
            <a:ext cx="4497381" cy="5996508"/>
          </a:xfrm>
          <a:custGeom>
            <a:avLst/>
            <a:gdLst/>
            <a:ahLst/>
            <a:cxnLst/>
            <a:rect l="l" t="t" r="r" b="b"/>
            <a:pathLst>
              <a:path w="4497381" h="5996508">
                <a:moveTo>
                  <a:pt x="0" y="0"/>
                </a:moveTo>
                <a:lnTo>
                  <a:pt x="4497381" y="0"/>
                </a:lnTo>
                <a:lnTo>
                  <a:pt x="4497381" y="5996508"/>
                </a:lnTo>
                <a:lnTo>
                  <a:pt x="0" y="599650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1430161" y="2287948"/>
            <a:ext cx="5783222" cy="5996508"/>
          </a:xfrm>
          <a:custGeom>
            <a:avLst/>
            <a:gdLst/>
            <a:ahLst/>
            <a:cxnLst/>
            <a:rect l="l" t="t" r="r" b="b"/>
            <a:pathLst>
              <a:path w="5783222" h="5996508">
                <a:moveTo>
                  <a:pt x="0" y="0"/>
                </a:moveTo>
                <a:lnTo>
                  <a:pt x="5783222" y="0"/>
                </a:lnTo>
                <a:lnTo>
                  <a:pt x="5783222" y="5996508"/>
                </a:lnTo>
                <a:lnTo>
                  <a:pt x="0" y="59965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b="-28590"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1907885" y="7595220"/>
            <a:ext cx="18168251" cy="2500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48"/>
              </a:lnSpc>
            </a:pPr>
            <a:endParaRPr dirty="0"/>
          </a:p>
          <a:p>
            <a:pPr algn="l">
              <a:lnSpc>
                <a:spcPts val="6548"/>
              </a:lnSpc>
            </a:pPr>
            <a:r>
              <a:rPr lang="en-US" sz="4677" dirty="0" err="1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Noto Sans T Chinese"/>
                <a:sym typeface="Noto Sans T Chinese"/>
              </a:rPr>
              <a:t>我練習完之後，發現這個App真的很適合小孩使用</a:t>
            </a:r>
            <a:r>
              <a:rPr lang="en-US" sz="4677" dirty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Noto Sans T Chinese"/>
                <a:sym typeface="Noto Sans T Chinese"/>
              </a:rPr>
              <a:t>，</a:t>
            </a:r>
          </a:p>
          <a:p>
            <a:pPr algn="l">
              <a:lnSpc>
                <a:spcPts val="6548"/>
              </a:lnSpc>
            </a:pPr>
            <a:r>
              <a:rPr lang="en-US" sz="4677" dirty="0" err="1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Noto Sans T Chinese"/>
                <a:sym typeface="Noto Sans T Chinese"/>
              </a:rPr>
              <a:t>但要完成定格動畫，還是要一個動作一個動作來</a:t>
            </a:r>
            <a:r>
              <a:rPr lang="en-US" sz="4677" dirty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Noto Sans T Chinese"/>
                <a:sym typeface="Noto Sans T Chinese"/>
              </a:rPr>
              <a:t>。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B23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2000271"/>
            <a:chOff x="0" y="0"/>
            <a:chExt cx="6186311" cy="67663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186311" cy="676635"/>
            </a:xfrm>
            <a:custGeom>
              <a:avLst/>
              <a:gdLst/>
              <a:ahLst/>
              <a:cxnLst/>
              <a:rect l="l" t="t" r="r" b="b"/>
              <a:pathLst>
                <a:path w="6186311" h="676635">
                  <a:moveTo>
                    <a:pt x="0" y="0"/>
                  </a:moveTo>
                  <a:lnTo>
                    <a:pt x="6186311" y="0"/>
                  </a:lnTo>
                  <a:lnTo>
                    <a:pt x="6186311" y="676635"/>
                  </a:lnTo>
                  <a:lnTo>
                    <a:pt x="0" y="676635"/>
                  </a:lnTo>
                  <a:close/>
                </a:path>
              </a:pathLst>
            </a:custGeom>
            <a:solidFill>
              <a:srgbClr val="223B6F"/>
            </a:solidFill>
          </p:spPr>
        </p:sp>
      </p:grpSp>
      <p:sp>
        <p:nvSpPr>
          <p:cNvPr id="4" name="Freeform 4"/>
          <p:cNvSpPr/>
          <p:nvPr/>
        </p:nvSpPr>
        <p:spPr>
          <a:xfrm>
            <a:off x="873046" y="78040"/>
            <a:ext cx="2523215" cy="1922231"/>
          </a:xfrm>
          <a:custGeom>
            <a:avLst/>
            <a:gdLst/>
            <a:ahLst/>
            <a:cxnLst/>
            <a:rect l="l" t="t" r="r" b="b"/>
            <a:pathLst>
              <a:path w="2523215" h="1922231">
                <a:moveTo>
                  <a:pt x="0" y="0"/>
                </a:moveTo>
                <a:lnTo>
                  <a:pt x="2523215" y="0"/>
                </a:lnTo>
                <a:lnTo>
                  <a:pt x="2523215" y="1922231"/>
                </a:lnTo>
                <a:lnTo>
                  <a:pt x="0" y="19222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3396261" y="212728"/>
            <a:ext cx="5747739" cy="14604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900"/>
              </a:lnSpc>
            </a:pPr>
            <a:r>
              <a:rPr lang="en-US" sz="8500" b="1">
                <a:solidFill>
                  <a:srgbClr val="B8C6C5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築夢過程</a:t>
            </a:r>
          </a:p>
        </p:txBody>
      </p:sp>
      <p:sp>
        <p:nvSpPr>
          <p:cNvPr id="6" name="AutoShape 6"/>
          <p:cNvSpPr/>
          <p:nvPr/>
        </p:nvSpPr>
        <p:spPr>
          <a:xfrm>
            <a:off x="9144000" y="1028700"/>
            <a:ext cx="8700538" cy="0"/>
          </a:xfrm>
          <a:prstGeom prst="line">
            <a:avLst/>
          </a:prstGeom>
          <a:ln w="323850" cap="flat">
            <a:solidFill>
              <a:srgbClr val="B8C6C5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7" name="Freeform 7"/>
          <p:cNvSpPr/>
          <p:nvPr/>
        </p:nvSpPr>
        <p:spPr>
          <a:xfrm>
            <a:off x="873046" y="2240632"/>
            <a:ext cx="4611722" cy="6148963"/>
          </a:xfrm>
          <a:custGeom>
            <a:avLst/>
            <a:gdLst/>
            <a:ahLst/>
            <a:cxnLst/>
            <a:rect l="l" t="t" r="r" b="b"/>
            <a:pathLst>
              <a:path w="4611722" h="6148963">
                <a:moveTo>
                  <a:pt x="0" y="0"/>
                </a:moveTo>
                <a:lnTo>
                  <a:pt x="4611722" y="0"/>
                </a:lnTo>
                <a:lnTo>
                  <a:pt x="4611722" y="6148963"/>
                </a:lnTo>
                <a:lnTo>
                  <a:pt x="0" y="614896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5899584" y="2240632"/>
            <a:ext cx="5409136" cy="6148963"/>
          </a:xfrm>
          <a:custGeom>
            <a:avLst/>
            <a:gdLst/>
            <a:ahLst/>
            <a:cxnLst/>
            <a:rect l="l" t="t" r="r" b="b"/>
            <a:pathLst>
              <a:path w="5409136" h="6148963">
                <a:moveTo>
                  <a:pt x="0" y="0"/>
                </a:moveTo>
                <a:lnTo>
                  <a:pt x="5409136" y="0"/>
                </a:lnTo>
                <a:lnTo>
                  <a:pt x="5409136" y="6148963"/>
                </a:lnTo>
                <a:lnTo>
                  <a:pt x="0" y="614896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1952" t="-9790" b="-9790"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1727820" y="2240632"/>
            <a:ext cx="5783222" cy="6148963"/>
          </a:xfrm>
          <a:custGeom>
            <a:avLst/>
            <a:gdLst/>
            <a:ahLst/>
            <a:cxnLst/>
            <a:rect l="l" t="t" r="r" b="b"/>
            <a:pathLst>
              <a:path w="5783222" h="6148963">
                <a:moveTo>
                  <a:pt x="0" y="0"/>
                </a:moveTo>
                <a:lnTo>
                  <a:pt x="5783222" y="0"/>
                </a:lnTo>
                <a:lnTo>
                  <a:pt x="5783222" y="6148963"/>
                </a:lnTo>
                <a:lnTo>
                  <a:pt x="0" y="614896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b="-25402"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2443912" y="8876381"/>
            <a:ext cx="18567816" cy="8335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548"/>
              </a:lnSpc>
            </a:pPr>
            <a:r>
              <a:rPr lang="en-US" sz="4677" dirty="0" err="1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Noto Sans T Chinese"/>
                <a:sym typeface="Noto Sans T Chinese"/>
              </a:rPr>
              <a:t>開工啦～首先開始道具製作，完成佈景和拍攝舞台</a:t>
            </a:r>
            <a:r>
              <a:rPr lang="en-US" sz="4677" dirty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Noto Sans T Chinese"/>
                <a:sym typeface="Noto Sans T Chinese"/>
              </a:rPr>
              <a:t>。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B23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2000271"/>
            <a:chOff x="0" y="0"/>
            <a:chExt cx="6186311" cy="67663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186311" cy="676635"/>
            </a:xfrm>
            <a:custGeom>
              <a:avLst/>
              <a:gdLst/>
              <a:ahLst/>
              <a:cxnLst/>
              <a:rect l="l" t="t" r="r" b="b"/>
              <a:pathLst>
                <a:path w="6186311" h="676635">
                  <a:moveTo>
                    <a:pt x="0" y="0"/>
                  </a:moveTo>
                  <a:lnTo>
                    <a:pt x="6186311" y="0"/>
                  </a:lnTo>
                  <a:lnTo>
                    <a:pt x="6186311" y="676635"/>
                  </a:lnTo>
                  <a:lnTo>
                    <a:pt x="0" y="676635"/>
                  </a:lnTo>
                  <a:close/>
                </a:path>
              </a:pathLst>
            </a:custGeom>
            <a:solidFill>
              <a:srgbClr val="223B6F"/>
            </a:solidFill>
          </p:spPr>
        </p:sp>
      </p:grpSp>
      <p:sp>
        <p:nvSpPr>
          <p:cNvPr id="4" name="Freeform 4"/>
          <p:cNvSpPr/>
          <p:nvPr/>
        </p:nvSpPr>
        <p:spPr>
          <a:xfrm>
            <a:off x="873046" y="78040"/>
            <a:ext cx="2523215" cy="1922231"/>
          </a:xfrm>
          <a:custGeom>
            <a:avLst/>
            <a:gdLst/>
            <a:ahLst/>
            <a:cxnLst/>
            <a:rect l="l" t="t" r="r" b="b"/>
            <a:pathLst>
              <a:path w="2523215" h="1922231">
                <a:moveTo>
                  <a:pt x="0" y="0"/>
                </a:moveTo>
                <a:lnTo>
                  <a:pt x="2523215" y="0"/>
                </a:lnTo>
                <a:lnTo>
                  <a:pt x="2523215" y="1922231"/>
                </a:lnTo>
                <a:lnTo>
                  <a:pt x="0" y="19222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3396261" y="212728"/>
            <a:ext cx="5747739" cy="14604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900"/>
              </a:lnSpc>
            </a:pPr>
            <a:r>
              <a:rPr lang="en-US" sz="8500" b="1">
                <a:solidFill>
                  <a:srgbClr val="B8C6C5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築夢過程</a:t>
            </a:r>
          </a:p>
        </p:txBody>
      </p:sp>
      <p:sp>
        <p:nvSpPr>
          <p:cNvPr id="6" name="AutoShape 6"/>
          <p:cNvSpPr/>
          <p:nvPr/>
        </p:nvSpPr>
        <p:spPr>
          <a:xfrm>
            <a:off x="9144000" y="1028700"/>
            <a:ext cx="8700538" cy="0"/>
          </a:xfrm>
          <a:prstGeom prst="line">
            <a:avLst/>
          </a:prstGeom>
          <a:ln w="323850" cap="flat">
            <a:solidFill>
              <a:srgbClr val="B8C6C5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7" name="Freeform 7"/>
          <p:cNvSpPr/>
          <p:nvPr/>
        </p:nvSpPr>
        <p:spPr>
          <a:xfrm>
            <a:off x="275008" y="5758682"/>
            <a:ext cx="3719291" cy="2943660"/>
          </a:xfrm>
          <a:custGeom>
            <a:avLst/>
            <a:gdLst/>
            <a:ahLst/>
            <a:cxnLst/>
            <a:rect l="l" t="t" r="r" b="b"/>
            <a:pathLst>
              <a:path w="3719291" h="2943660">
                <a:moveTo>
                  <a:pt x="0" y="0"/>
                </a:moveTo>
                <a:lnTo>
                  <a:pt x="3719291" y="0"/>
                </a:lnTo>
                <a:lnTo>
                  <a:pt x="3719291" y="2943660"/>
                </a:lnTo>
                <a:lnTo>
                  <a:pt x="0" y="294366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10830" b="-57635"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4189822" y="2319960"/>
            <a:ext cx="6998636" cy="6382382"/>
          </a:xfrm>
          <a:custGeom>
            <a:avLst/>
            <a:gdLst/>
            <a:ahLst/>
            <a:cxnLst/>
            <a:rect l="l" t="t" r="r" b="b"/>
            <a:pathLst>
              <a:path w="6998636" h="6382382">
                <a:moveTo>
                  <a:pt x="0" y="0"/>
                </a:moveTo>
                <a:lnTo>
                  <a:pt x="6998636" y="0"/>
                </a:lnTo>
                <a:lnTo>
                  <a:pt x="6998636" y="6382382"/>
                </a:lnTo>
                <a:lnTo>
                  <a:pt x="0" y="638238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2242" b="-43965"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1579960" y="2319960"/>
            <a:ext cx="5783222" cy="6382382"/>
          </a:xfrm>
          <a:custGeom>
            <a:avLst/>
            <a:gdLst/>
            <a:ahLst/>
            <a:cxnLst/>
            <a:rect l="l" t="t" r="r" b="b"/>
            <a:pathLst>
              <a:path w="5783222" h="6382382">
                <a:moveTo>
                  <a:pt x="0" y="0"/>
                </a:moveTo>
                <a:lnTo>
                  <a:pt x="5783222" y="0"/>
                </a:lnTo>
                <a:lnTo>
                  <a:pt x="5783222" y="6382382"/>
                </a:lnTo>
                <a:lnTo>
                  <a:pt x="0" y="638238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b="-20816"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275008" y="2319960"/>
            <a:ext cx="3719291" cy="3242443"/>
          </a:xfrm>
          <a:custGeom>
            <a:avLst/>
            <a:gdLst/>
            <a:ahLst/>
            <a:cxnLst/>
            <a:rect l="l" t="t" r="r" b="b"/>
            <a:pathLst>
              <a:path w="3719291" h="3242443">
                <a:moveTo>
                  <a:pt x="0" y="0"/>
                </a:moveTo>
                <a:lnTo>
                  <a:pt x="3719291" y="0"/>
                </a:lnTo>
                <a:lnTo>
                  <a:pt x="3719291" y="3242444"/>
                </a:lnTo>
                <a:lnTo>
                  <a:pt x="0" y="3242444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t="-26470" b="-26470"/>
            </a:stretch>
          </a:blipFill>
        </p:spPr>
      </p:sp>
      <p:sp>
        <p:nvSpPr>
          <p:cNvPr id="11" name="TextBox 11"/>
          <p:cNvSpPr txBox="1"/>
          <p:nvPr/>
        </p:nvSpPr>
        <p:spPr>
          <a:xfrm>
            <a:off x="704850" y="9029700"/>
            <a:ext cx="18168251" cy="8335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48"/>
              </a:lnSpc>
            </a:pPr>
            <a:r>
              <a:rPr lang="en-US" sz="4677" dirty="0" err="1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Noto Sans T Chinese"/>
                <a:sym typeface="Noto Sans T Chinese"/>
              </a:rPr>
              <a:t>接下來，就是漫長的拍攝工作了，一個動作一個動作拍</a:t>
            </a:r>
            <a:r>
              <a:rPr lang="en-US" sz="4677" dirty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Noto Sans T Chinese"/>
                <a:sym typeface="Noto Sans T Chinese"/>
              </a:rPr>
              <a:t>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B23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2000271"/>
            <a:chOff x="0" y="0"/>
            <a:chExt cx="6186311" cy="67663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186311" cy="676635"/>
            </a:xfrm>
            <a:custGeom>
              <a:avLst/>
              <a:gdLst/>
              <a:ahLst/>
              <a:cxnLst/>
              <a:rect l="l" t="t" r="r" b="b"/>
              <a:pathLst>
                <a:path w="6186311" h="676635">
                  <a:moveTo>
                    <a:pt x="0" y="0"/>
                  </a:moveTo>
                  <a:lnTo>
                    <a:pt x="6186311" y="0"/>
                  </a:lnTo>
                  <a:lnTo>
                    <a:pt x="6186311" y="676635"/>
                  </a:lnTo>
                  <a:lnTo>
                    <a:pt x="0" y="676635"/>
                  </a:lnTo>
                  <a:close/>
                </a:path>
              </a:pathLst>
            </a:custGeom>
            <a:solidFill>
              <a:srgbClr val="223B6F"/>
            </a:solidFill>
          </p:spPr>
        </p:sp>
      </p:grpSp>
      <p:sp>
        <p:nvSpPr>
          <p:cNvPr id="4" name="Freeform 4"/>
          <p:cNvSpPr/>
          <p:nvPr/>
        </p:nvSpPr>
        <p:spPr>
          <a:xfrm>
            <a:off x="873046" y="78040"/>
            <a:ext cx="2523215" cy="1922231"/>
          </a:xfrm>
          <a:custGeom>
            <a:avLst/>
            <a:gdLst/>
            <a:ahLst/>
            <a:cxnLst/>
            <a:rect l="l" t="t" r="r" b="b"/>
            <a:pathLst>
              <a:path w="2523215" h="1922231">
                <a:moveTo>
                  <a:pt x="0" y="0"/>
                </a:moveTo>
                <a:lnTo>
                  <a:pt x="2523215" y="0"/>
                </a:lnTo>
                <a:lnTo>
                  <a:pt x="2523215" y="1922231"/>
                </a:lnTo>
                <a:lnTo>
                  <a:pt x="0" y="19222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3396261" y="212728"/>
            <a:ext cx="5747739" cy="14604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900"/>
              </a:lnSpc>
            </a:pPr>
            <a:r>
              <a:rPr lang="en-US" sz="8500" b="1">
                <a:solidFill>
                  <a:srgbClr val="B8C6C5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築夢過程</a:t>
            </a:r>
          </a:p>
        </p:txBody>
      </p:sp>
      <p:sp>
        <p:nvSpPr>
          <p:cNvPr id="6" name="AutoShape 6"/>
          <p:cNvSpPr/>
          <p:nvPr/>
        </p:nvSpPr>
        <p:spPr>
          <a:xfrm>
            <a:off x="9144000" y="1028700"/>
            <a:ext cx="8700538" cy="0"/>
          </a:xfrm>
          <a:prstGeom prst="line">
            <a:avLst/>
          </a:prstGeom>
          <a:ln w="323850" cap="flat">
            <a:solidFill>
              <a:srgbClr val="B8C6C5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7" name="Freeform 7"/>
          <p:cNvSpPr/>
          <p:nvPr/>
        </p:nvSpPr>
        <p:spPr>
          <a:xfrm>
            <a:off x="485357" y="2370516"/>
            <a:ext cx="5783222" cy="5075431"/>
          </a:xfrm>
          <a:custGeom>
            <a:avLst/>
            <a:gdLst/>
            <a:ahLst/>
            <a:cxnLst/>
            <a:rect l="l" t="t" r="r" b="b"/>
            <a:pathLst>
              <a:path w="5783222" h="5075431">
                <a:moveTo>
                  <a:pt x="0" y="0"/>
                </a:moveTo>
                <a:lnTo>
                  <a:pt x="5783222" y="0"/>
                </a:lnTo>
                <a:lnTo>
                  <a:pt x="5783222" y="5075430"/>
                </a:lnTo>
                <a:lnTo>
                  <a:pt x="0" y="507543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b="-51927"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6659104" y="2370516"/>
            <a:ext cx="5783222" cy="5075431"/>
          </a:xfrm>
          <a:custGeom>
            <a:avLst/>
            <a:gdLst/>
            <a:ahLst/>
            <a:cxnLst/>
            <a:rect l="l" t="t" r="r" b="b"/>
            <a:pathLst>
              <a:path w="5783222" h="5075431">
                <a:moveTo>
                  <a:pt x="0" y="0"/>
                </a:moveTo>
                <a:lnTo>
                  <a:pt x="5783222" y="0"/>
                </a:lnTo>
                <a:lnTo>
                  <a:pt x="5783222" y="5075430"/>
                </a:lnTo>
                <a:lnTo>
                  <a:pt x="0" y="507543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1387" r="-1387" b="-56142"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2832851" y="2370516"/>
            <a:ext cx="5203192" cy="4863642"/>
          </a:xfrm>
          <a:custGeom>
            <a:avLst/>
            <a:gdLst/>
            <a:ahLst/>
            <a:cxnLst/>
            <a:rect l="l" t="t" r="r" b="b"/>
            <a:pathLst>
              <a:path w="5203192" h="4863642">
                <a:moveTo>
                  <a:pt x="0" y="0"/>
                </a:moveTo>
                <a:lnTo>
                  <a:pt x="5203192" y="0"/>
                </a:lnTo>
                <a:lnTo>
                  <a:pt x="5203192" y="4863642"/>
                </a:lnTo>
                <a:lnTo>
                  <a:pt x="0" y="486364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r="-11147" b="-58542"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3358200" y="8055546"/>
            <a:ext cx="18168251" cy="16671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48"/>
              </a:lnSpc>
            </a:pPr>
            <a:r>
              <a:rPr lang="en-US" sz="4677" dirty="0" err="1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Noto Sans T Chinese"/>
                <a:sym typeface="Noto Sans T Chinese"/>
              </a:rPr>
              <a:t>拍攝結束後，緊接著是配音工作</a:t>
            </a:r>
            <a:r>
              <a:rPr lang="en-US" sz="4677" dirty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Noto Sans T Chinese"/>
                <a:sym typeface="Noto Sans T Chinese"/>
              </a:rPr>
              <a:t>，</a:t>
            </a:r>
          </a:p>
          <a:p>
            <a:pPr algn="l">
              <a:lnSpc>
                <a:spcPts val="6548"/>
              </a:lnSpc>
            </a:pPr>
            <a:r>
              <a:rPr lang="en-US" sz="4677" dirty="0" err="1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Noto Sans T Chinese"/>
                <a:sym typeface="Noto Sans T Chinese"/>
              </a:rPr>
              <a:t>我有使用網路的音效、也有自己用口技配音</a:t>
            </a:r>
            <a:r>
              <a:rPr lang="en-US" sz="4677" dirty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Noto Sans T Chinese"/>
                <a:sym typeface="Noto Sans T Chinese"/>
              </a:rPr>
              <a:t>。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3C7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-177020" y="3610405"/>
            <a:ext cx="18642040" cy="17728580"/>
            <a:chOff x="0" y="0"/>
            <a:chExt cx="6350000" cy="603885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350000" cy="6038850"/>
            </a:xfrm>
            <a:custGeom>
              <a:avLst/>
              <a:gdLst/>
              <a:ahLst/>
              <a:cxnLst/>
              <a:rect l="l" t="t" r="r" b="b"/>
              <a:pathLst>
                <a:path w="6350000" h="6038850">
                  <a:moveTo>
                    <a:pt x="1212850" y="6038850"/>
                  </a:moveTo>
                  <a:lnTo>
                    <a:pt x="0" y="2306320"/>
                  </a:lnTo>
                  <a:lnTo>
                    <a:pt x="3175000" y="0"/>
                  </a:lnTo>
                  <a:lnTo>
                    <a:pt x="6350000" y="2306320"/>
                  </a:lnTo>
                  <a:lnTo>
                    <a:pt x="5137150" y="6038850"/>
                  </a:lnTo>
                  <a:lnTo>
                    <a:pt x="1212850" y="6038850"/>
                  </a:lnTo>
                  <a:close/>
                </a:path>
              </a:pathLst>
            </a:custGeom>
            <a:solidFill>
              <a:srgbClr val="65E6E8"/>
            </a:solidFill>
          </p:spPr>
        </p:sp>
      </p:grpSp>
      <p:sp>
        <p:nvSpPr>
          <p:cNvPr id="4" name="Freeform 4"/>
          <p:cNvSpPr/>
          <p:nvPr/>
        </p:nvSpPr>
        <p:spPr>
          <a:xfrm>
            <a:off x="7539644" y="1586972"/>
            <a:ext cx="3208712" cy="3208712"/>
          </a:xfrm>
          <a:custGeom>
            <a:avLst/>
            <a:gdLst/>
            <a:ahLst/>
            <a:cxnLst/>
            <a:rect l="l" t="t" r="r" b="b"/>
            <a:pathLst>
              <a:path w="3208712" h="3208712">
                <a:moveTo>
                  <a:pt x="0" y="0"/>
                </a:moveTo>
                <a:lnTo>
                  <a:pt x="3208712" y="0"/>
                </a:lnTo>
                <a:lnTo>
                  <a:pt x="3208712" y="3208712"/>
                </a:lnTo>
                <a:lnTo>
                  <a:pt x="0" y="320871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111438">
            <a:off x="5507006" y="5143500"/>
            <a:ext cx="1521315" cy="2929521"/>
          </a:xfrm>
          <a:custGeom>
            <a:avLst/>
            <a:gdLst/>
            <a:ahLst/>
            <a:cxnLst/>
            <a:rect l="l" t="t" r="r" b="b"/>
            <a:pathLst>
              <a:path w="1521315" h="2929521">
                <a:moveTo>
                  <a:pt x="0" y="0"/>
                </a:moveTo>
                <a:lnTo>
                  <a:pt x="1521316" y="0"/>
                </a:lnTo>
                <a:lnTo>
                  <a:pt x="1521316" y="2929521"/>
                </a:lnTo>
                <a:lnTo>
                  <a:pt x="0" y="292952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339412">
            <a:off x="7909239" y="5179019"/>
            <a:ext cx="1308276" cy="2084808"/>
          </a:xfrm>
          <a:custGeom>
            <a:avLst/>
            <a:gdLst/>
            <a:ahLst/>
            <a:cxnLst/>
            <a:rect l="l" t="t" r="r" b="b"/>
            <a:pathLst>
              <a:path w="1308276" h="2084808">
                <a:moveTo>
                  <a:pt x="0" y="0"/>
                </a:moveTo>
                <a:lnTo>
                  <a:pt x="1308276" y="0"/>
                </a:lnTo>
                <a:lnTo>
                  <a:pt x="1308276" y="2084808"/>
                </a:lnTo>
                <a:lnTo>
                  <a:pt x="0" y="208480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rot="91729">
            <a:off x="12914614" y="4512018"/>
            <a:ext cx="2853340" cy="5377764"/>
          </a:xfrm>
          <a:custGeom>
            <a:avLst/>
            <a:gdLst/>
            <a:ahLst/>
            <a:cxnLst/>
            <a:rect l="l" t="t" r="r" b="b"/>
            <a:pathLst>
              <a:path w="2853340" h="5377764">
                <a:moveTo>
                  <a:pt x="0" y="0"/>
                </a:moveTo>
                <a:lnTo>
                  <a:pt x="2853340" y="0"/>
                </a:lnTo>
                <a:lnTo>
                  <a:pt x="2853340" y="5377764"/>
                </a:lnTo>
                <a:lnTo>
                  <a:pt x="0" y="537776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3128770" y="6444094"/>
            <a:ext cx="1822062" cy="2918330"/>
          </a:xfrm>
          <a:custGeom>
            <a:avLst/>
            <a:gdLst/>
            <a:ahLst/>
            <a:cxnLst/>
            <a:rect l="l" t="t" r="r" b="b"/>
            <a:pathLst>
              <a:path w="1822062" h="2918330">
                <a:moveTo>
                  <a:pt x="0" y="0"/>
                </a:moveTo>
                <a:lnTo>
                  <a:pt x="1822062" y="0"/>
                </a:lnTo>
                <a:lnTo>
                  <a:pt x="1822062" y="2918330"/>
                </a:lnTo>
                <a:lnTo>
                  <a:pt x="0" y="291833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 rot="332866">
            <a:off x="9817138" y="5236185"/>
            <a:ext cx="2107817" cy="3929431"/>
          </a:xfrm>
          <a:custGeom>
            <a:avLst/>
            <a:gdLst/>
            <a:ahLst/>
            <a:cxnLst/>
            <a:rect l="l" t="t" r="r" b="b"/>
            <a:pathLst>
              <a:path w="2107817" h="3929431">
                <a:moveTo>
                  <a:pt x="0" y="0"/>
                </a:moveTo>
                <a:lnTo>
                  <a:pt x="2107816" y="0"/>
                </a:lnTo>
                <a:lnTo>
                  <a:pt x="2107816" y="3929430"/>
                </a:lnTo>
                <a:lnTo>
                  <a:pt x="0" y="392943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6270131" y="126479"/>
            <a:ext cx="5747739" cy="14604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900"/>
              </a:lnSpc>
            </a:pPr>
            <a:r>
              <a:rPr lang="en-US" sz="8500" b="1">
                <a:solidFill>
                  <a:srgbClr val="B8C6C5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成果展現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3C7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七龍珠定格動畫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0767" y="240937"/>
            <a:ext cx="17832433" cy="97031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66667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3C7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/>
          <p:cNvSpPr txBox="1"/>
          <p:nvPr/>
        </p:nvSpPr>
        <p:spPr>
          <a:xfrm>
            <a:off x="381000" y="419100"/>
            <a:ext cx="5747739" cy="14604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900"/>
              </a:lnSpc>
            </a:pPr>
            <a:r>
              <a:rPr lang="en-US" sz="8500" b="1" dirty="0" err="1">
                <a:solidFill>
                  <a:srgbClr val="B8C6C5"/>
                </a:solidFill>
                <a:latin typeface="Noto Sans T Chinese Bold"/>
                <a:ea typeface="Noto Sans T Chinese Bold"/>
                <a:cs typeface="Noto Sans T Chinese Bold"/>
                <a:sym typeface="Noto Sans T Chinese Bold"/>
              </a:rPr>
              <a:t>築夢心得</a:t>
            </a:r>
            <a:endParaRPr lang="en-US" sz="8500" b="1" dirty="0">
              <a:solidFill>
                <a:srgbClr val="B8C6C5"/>
              </a:solidFill>
              <a:latin typeface="Noto Sans T Chinese Bold"/>
              <a:ea typeface="Noto Sans T Chinese Bold"/>
              <a:cs typeface="Noto Sans T Chinese Bold"/>
              <a:sym typeface="Noto Sans T Chinese Bold"/>
            </a:endParaRPr>
          </a:p>
        </p:txBody>
      </p:sp>
      <p:sp>
        <p:nvSpPr>
          <p:cNvPr id="6" name="TextBox 10"/>
          <p:cNvSpPr txBox="1"/>
          <p:nvPr/>
        </p:nvSpPr>
        <p:spPr>
          <a:xfrm>
            <a:off x="5715001" y="475258"/>
            <a:ext cx="12420600" cy="9169177"/>
          </a:xfrm>
          <a:prstGeom prst="rect">
            <a:avLst/>
          </a:prstGeom>
          <a:solidFill>
            <a:srgbClr val="FFC000"/>
          </a:solidFill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548"/>
              </a:lnSpc>
            </a:pPr>
            <a:r>
              <a:rPr lang="en-US" altLang="zh-TW" sz="4677" dirty="0" smtClean="0">
                <a:latin typeface="標楷體" panose="03000509000000000000" pitchFamily="65" charset="-120"/>
                <a:ea typeface="標楷體" panose="03000509000000000000" pitchFamily="65" charset="-120"/>
                <a:cs typeface="Noto Sans T Chinese"/>
                <a:sym typeface="Noto Sans T Chinese"/>
              </a:rPr>
              <a:t>『</a:t>
            </a:r>
            <a:r>
              <a:rPr lang="zh-TW" altLang="en-US" sz="4677" dirty="0" smtClean="0">
                <a:latin typeface="標楷體" panose="03000509000000000000" pitchFamily="65" charset="-120"/>
                <a:ea typeface="標楷體" panose="03000509000000000000" pitchFamily="65" charset="-120"/>
                <a:cs typeface="Noto Sans T Chinese"/>
                <a:sym typeface="Noto Sans T Chinese"/>
              </a:rPr>
              <a:t>哇！我拍了會動的動畫耶！</a:t>
            </a:r>
            <a:r>
              <a:rPr lang="en-US" altLang="zh-TW" sz="4677" dirty="0" smtClean="0">
                <a:latin typeface="標楷體" panose="03000509000000000000" pitchFamily="65" charset="-120"/>
                <a:ea typeface="標楷體" panose="03000509000000000000" pitchFamily="65" charset="-120"/>
                <a:cs typeface="Noto Sans T Chinese"/>
                <a:sym typeface="Noto Sans T Chinese"/>
              </a:rPr>
              <a:t>』</a:t>
            </a:r>
          </a:p>
          <a:p>
            <a:pPr algn="l">
              <a:lnSpc>
                <a:spcPts val="6548"/>
              </a:lnSpc>
            </a:pPr>
            <a:r>
              <a:rPr lang="zh-TW" altLang="en-US" sz="4677" dirty="0" smtClean="0">
                <a:latin typeface="標楷體" panose="03000509000000000000" pitchFamily="65" charset="-120"/>
                <a:ea typeface="標楷體" panose="03000509000000000000" pitchFamily="65" charset="-120"/>
                <a:cs typeface="Noto Sans T Chinese"/>
                <a:sym typeface="Noto Sans T Chinese"/>
              </a:rPr>
              <a:t>這讓我超興奮也超有成就感的。</a:t>
            </a:r>
            <a:endParaRPr lang="en-US" altLang="zh-TW" sz="4677" dirty="0" smtClean="0">
              <a:latin typeface="標楷體" panose="03000509000000000000" pitchFamily="65" charset="-120"/>
              <a:ea typeface="標楷體" panose="03000509000000000000" pitchFamily="65" charset="-120"/>
              <a:cs typeface="Noto Sans T Chinese"/>
              <a:sym typeface="Noto Sans T Chinese"/>
            </a:endParaRPr>
          </a:p>
          <a:p>
            <a:pPr algn="l">
              <a:lnSpc>
                <a:spcPts val="6548"/>
              </a:lnSpc>
            </a:pPr>
            <a:r>
              <a:rPr lang="zh-TW" altLang="en-US" sz="4677" dirty="0" smtClean="0">
                <a:latin typeface="標楷體" panose="03000509000000000000" pitchFamily="65" charset="-120"/>
                <a:ea typeface="標楷體" panose="03000509000000000000" pitchFamily="65" charset="-120"/>
                <a:cs typeface="Noto Sans T Chinese"/>
                <a:sym typeface="Noto Sans T Chinese"/>
              </a:rPr>
              <a:t>整個</a:t>
            </a:r>
            <a:r>
              <a:rPr lang="en-US" altLang="zh-TW" sz="4677" dirty="0" smtClean="0">
                <a:latin typeface="標楷體" panose="03000509000000000000" pitchFamily="65" charset="-120"/>
                <a:ea typeface="標楷體" panose="03000509000000000000" pitchFamily="65" charset="-120"/>
                <a:cs typeface="Noto Sans T Chinese"/>
                <a:sym typeface="Noto Sans T Chinese"/>
              </a:rPr>
              <a:t>1</a:t>
            </a:r>
            <a:r>
              <a:rPr lang="zh-TW" altLang="en-US" sz="4677" dirty="0" smtClean="0">
                <a:latin typeface="標楷體" panose="03000509000000000000" pitchFamily="65" charset="-120"/>
                <a:ea typeface="標楷體" panose="03000509000000000000" pitchFamily="65" charset="-120"/>
                <a:cs typeface="Noto Sans T Chinese"/>
                <a:sym typeface="Noto Sans T Chinese"/>
              </a:rPr>
              <a:t>分</a:t>
            </a:r>
            <a:r>
              <a:rPr lang="en-US" altLang="zh-TW" sz="4677" dirty="0" smtClean="0">
                <a:latin typeface="標楷體" panose="03000509000000000000" pitchFamily="65" charset="-120"/>
                <a:ea typeface="標楷體" panose="03000509000000000000" pitchFamily="65" charset="-120"/>
                <a:cs typeface="Noto Sans T Chinese"/>
                <a:sym typeface="Noto Sans T Chinese"/>
              </a:rPr>
              <a:t>30</a:t>
            </a:r>
            <a:r>
              <a:rPr lang="zh-TW" altLang="en-US" sz="4677" dirty="0" smtClean="0">
                <a:latin typeface="標楷體" panose="03000509000000000000" pitchFamily="65" charset="-120"/>
                <a:ea typeface="標楷體" panose="03000509000000000000" pitchFamily="65" charset="-120"/>
                <a:cs typeface="Noto Sans T Chinese"/>
                <a:sym typeface="Noto Sans T Chinese"/>
              </a:rPr>
              <a:t>秒的動畫，是將近</a:t>
            </a:r>
            <a:r>
              <a:rPr lang="en-US" altLang="zh-TW" sz="4677" dirty="0" smtClean="0">
                <a:latin typeface="標楷體" panose="03000509000000000000" pitchFamily="65" charset="-120"/>
                <a:ea typeface="標楷體" panose="03000509000000000000" pitchFamily="65" charset="-120"/>
                <a:cs typeface="Noto Sans T Chinese"/>
                <a:sym typeface="Noto Sans T Chinese"/>
              </a:rPr>
              <a:t>300</a:t>
            </a:r>
            <a:r>
              <a:rPr lang="zh-TW" altLang="en-US" sz="4677" dirty="0" smtClean="0">
                <a:latin typeface="標楷體" panose="03000509000000000000" pitchFamily="65" charset="-120"/>
                <a:ea typeface="標楷體" panose="03000509000000000000" pitchFamily="65" charset="-120"/>
                <a:cs typeface="Noto Sans T Chinese"/>
                <a:sym typeface="Noto Sans T Chinese"/>
              </a:rPr>
              <a:t>張照片組成的，</a:t>
            </a:r>
            <a:endParaRPr lang="en-US" altLang="zh-TW" sz="4677" dirty="0" smtClean="0">
              <a:latin typeface="標楷體" panose="03000509000000000000" pitchFamily="65" charset="-120"/>
              <a:ea typeface="標楷體" panose="03000509000000000000" pitchFamily="65" charset="-120"/>
              <a:cs typeface="Noto Sans T Chinese"/>
              <a:sym typeface="Noto Sans T Chinese"/>
            </a:endParaRPr>
          </a:p>
          <a:p>
            <a:pPr algn="l">
              <a:lnSpc>
                <a:spcPts val="6548"/>
              </a:lnSpc>
            </a:pPr>
            <a:r>
              <a:rPr lang="zh-TW" altLang="en-US" sz="4677" dirty="0" smtClean="0">
                <a:latin typeface="標楷體" panose="03000509000000000000" pitchFamily="65" charset="-120"/>
                <a:ea typeface="標楷體" panose="03000509000000000000" pitchFamily="65" charset="-120"/>
                <a:cs typeface="Noto Sans T Chinese"/>
                <a:sym typeface="Noto Sans T Chinese"/>
              </a:rPr>
              <a:t>看完教學影片，我覺得好像很容易，</a:t>
            </a:r>
            <a:endParaRPr lang="en-US" altLang="zh-TW" sz="4677" dirty="0" smtClean="0">
              <a:latin typeface="標楷體" panose="03000509000000000000" pitchFamily="65" charset="-120"/>
              <a:ea typeface="標楷體" panose="03000509000000000000" pitchFamily="65" charset="-120"/>
              <a:cs typeface="Noto Sans T Chinese"/>
              <a:sym typeface="Noto Sans T Chinese"/>
            </a:endParaRPr>
          </a:p>
          <a:p>
            <a:pPr algn="l">
              <a:lnSpc>
                <a:spcPts val="6548"/>
              </a:lnSpc>
            </a:pPr>
            <a:r>
              <a:rPr lang="zh-TW" altLang="en-US" sz="4677" dirty="0" smtClean="0">
                <a:latin typeface="標楷體" panose="03000509000000000000" pitchFamily="65" charset="-120"/>
                <a:ea typeface="標楷體" panose="03000509000000000000" pitchFamily="65" charset="-120"/>
                <a:cs typeface="Noto Sans T Chinese"/>
                <a:sym typeface="Noto Sans T Chinese"/>
              </a:rPr>
              <a:t>但實際上，在拍的時候，手會抖、支架也會晃，</a:t>
            </a:r>
            <a:endParaRPr lang="en-US" altLang="zh-TW" sz="4677" dirty="0">
              <a:latin typeface="標楷體" panose="03000509000000000000" pitchFamily="65" charset="-120"/>
              <a:ea typeface="標楷體" panose="03000509000000000000" pitchFamily="65" charset="-120"/>
              <a:cs typeface="Noto Sans T Chinese"/>
              <a:sym typeface="Noto Sans T Chinese"/>
            </a:endParaRPr>
          </a:p>
          <a:p>
            <a:pPr algn="l">
              <a:lnSpc>
                <a:spcPts val="6548"/>
              </a:lnSpc>
            </a:pPr>
            <a:r>
              <a:rPr lang="zh-TW" altLang="en-US" sz="4677" dirty="0" smtClean="0">
                <a:latin typeface="標楷體" panose="03000509000000000000" pitchFamily="65" charset="-120"/>
                <a:ea typeface="標楷體" panose="03000509000000000000" pitchFamily="65" charset="-120"/>
                <a:cs typeface="Noto Sans T Chinese"/>
                <a:sym typeface="Noto Sans T Chinese"/>
              </a:rPr>
              <a:t>組好的樂高地板也會移動、還會被人物的頭髮刺到</a:t>
            </a:r>
            <a:r>
              <a:rPr lang="en-US" altLang="zh-TW" sz="4677" dirty="0" smtClean="0">
                <a:latin typeface="標楷體" panose="03000509000000000000" pitchFamily="65" charset="-120"/>
                <a:ea typeface="標楷體" panose="03000509000000000000" pitchFamily="65" charset="-120"/>
                <a:cs typeface="Noto Sans T Chinese"/>
                <a:sym typeface="Noto Sans T Chinese"/>
              </a:rPr>
              <a:t>…</a:t>
            </a:r>
            <a:r>
              <a:rPr lang="zh-TW" altLang="en-US" sz="4677" dirty="0" smtClean="0">
                <a:latin typeface="標楷體" panose="03000509000000000000" pitchFamily="65" charset="-120"/>
                <a:ea typeface="標楷體" panose="03000509000000000000" pitchFamily="65" charset="-120"/>
                <a:cs typeface="Noto Sans T Chinese"/>
                <a:sym typeface="Noto Sans T Chinese"/>
              </a:rPr>
              <a:t>還有媽媽也會一直「糾正」我。</a:t>
            </a:r>
            <a:endParaRPr lang="en-US" altLang="zh-TW" sz="4677" dirty="0" smtClean="0">
              <a:latin typeface="標楷體" panose="03000509000000000000" pitchFamily="65" charset="-120"/>
              <a:ea typeface="標楷體" panose="03000509000000000000" pitchFamily="65" charset="-120"/>
              <a:cs typeface="Noto Sans T Chinese"/>
              <a:sym typeface="Noto Sans T Chinese"/>
            </a:endParaRPr>
          </a:p>
          <a:p>
            <a:pPr algn="l">
              <a:lnSpc>
                <a:spcPts val="6548"/>
              </a:lnSpc>
            </a:pPr>
            <a:r>
              <a:rPr lang="en-US" altLang="zh-TW" sz="4677" dirty="0" smtClean="0">
                <a:latin typeface="標楷體" panose="03000509000000000000" pitchFamily="65" charset="-120"/>
                <a:ea typeface="標楷體" panose="03000509000000000000" pitchFamily="65" charset="-120"/>
                <a:cs typeface="Noto Sans T Chinese"/>
                <a:sym typeface="Noto Sans T Chinese"/>
              </a:rPr>
              <a:t>APP</a:t>
            </a:r>
            <a:r>
              <a:rPr lang="zh-TW" altLang="en-US" sz="4677" dirty="0" smtClean="0">
                <a:latin typeface="標楷體" panose="03000509000000000000" pitchFamily="65" charset="-120"/>
                <a:ea typeface="標楷體" panose="03000509000000000000" pitchFamily="65" charset="-120"/>
                <a:cs typeface="Noto Sans T Chinese"/>
                <a:sym typeface="Noto Sans T Chinese"/>
              </a:rPr>
              <a:t>的使用上，拍完的整段竟然消失、沒有辦法「擦掉」拍到的手。錄音時，家裡的聲音一不小心就錄進去，太多因難要克服了。</a:t>
            </a:r>
            <a:endParaRPr lang="en-US" altLang="zh-TW" sz="4677" dirty="0" smtClean="0">
              <a:latin typeface="標楷體" panose="03000509000000000000" pitchFamily="65" charset="-120"/>
              <a:ea typeface="標楷體" panose="03000509000000000000" pitchFamily="65" charset="-120"/>
              <a:cs typeface="Noto Sans T Chinese"/>
              <a:sym typeface="Noto Sans T Chinese"/>
            </a:endParaRPr>
          </a:p>
          <a:p>
            <a:pPr algn="l">
              <a:lnSpc>
                <a:spcPts val="6548"/>
              </a:lnSpc>
            </a:pPr>
            <a:r>
              <a:rPr lang="zh-TW" altLang="en-US" sz="4677" dirty="0" smtClean="0">
                <a:latin typeface="標楷體" panose="03000509000000000000" pitchFamily="65" charset="-120"/>
                <a:ea typeface="標楷體" panose="03000509000000000000" pitchFamily="65" charset="-120"/>
                <a:cs typeface="Noto Sans T Chinese"/>
                <a:sym typeface="Noto Sans T Chinese"/>
              </a:rPr>
              <a:t>希望大家會喜歡我拍的動畫。</a:t>
            </a:r>
            <a:endParaRPr lang="en-US" altLang="zh-TW" sz="4677" dirty="0" smtClean="0">
              <a:latin typeface="標楷體" panose="03000509000000000000" pitchFamily="65" charset="-120"/>
              <a:ea typeface="標楷體" panose="03000509000000000000" pitchFamily="65" charset="-120"/>
              <a:cs typeface="Noto Sans T Chinese"/>
              <a:sym typeface="Noto Sans T Chinese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33400" y="3238500"/>
            <a:ext cx="5029200" cy="4724400"/>
          </a:xfrm>
          <a:custGeom>
            <a:avLst/>
            <a:gdLst/>
            <a:ahLst/>
            <a:cxnLst/>
            <a:rect l="l" t="t" r="r" b="b"/>
            <a:pathLst>
              <a:path w="3754335" h="2635017">
                <a:moveTo>
                  <a:pt x="0" y="0"/>
                </a:moveTo>
                <a:lnTo>
                  <a:pt x="3754335" y="0"/>
                </a:lnTo>
                <a:lnTo>
                  <a:pt x="3754335" y="2635017"/>
                </a:lnTo>
                <a:lnTo>
                  <a:pt x="0" y="263501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B23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 rot="-10800000">
            <a:off x="1378787" y="-10021980"/>
            <a:ext cx="15530426" cy="14769435"/>
            <a:chOff x="0" y="0"/>
            <a:chExt cx="6350000" cy="603885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350000" cy="6038850"/>
            </a:xfrm>
            <a:custGeom>
              <a:avLst/>
              <a:gdLst/>
              <a:ahLst/>
              <a:cxnLst/>
              <a:rect l="l" t="t" r="r" b="b"/>
              <a:pathLst>
                <a:path w="6350000" h="6038850">
                  <a:moveTo>
                    <a:pt x="1212850" y="6038850"/>
                  </a:moveTo>
                  <a:lnTo>
                    <a:pt x="0" y="2306320"/>
                  </a:lnTo>
                  <a:lnTo>
                    <a:pt x="3175000" y="0"/>
                  </a:lnTo>
                  <a:lnTo>
                    <a:pt x="6350000" y="2306320"/>
                  </a:lnTo>
                  <a:lnTo>
                    <a:pt x="5137150" y="6038850"/>
                  </a:lnTo>
                  <a:lnTo>
                    <a:pt x="1212850" y="6038850"/>
                  </a:lnTo>
                  <a:close/>
                </a:path>
              </a:pathLst>
            </a:custGeom>
            <a:solidFill>
              <a:srgbClr val="223C70"/>
            </a:solidFill>
          </p:spPr>
        </p:sp>
      </p:grpSp>
      <p:sp>
        <p:nvSpPr>
          <p:cNvPr id="4" name="Freeform 4"/>
          <p:cNvSpPr/>
          <p:nvPr/>
        </p:nvSpPr>
        <p:spPr>
          <a:xfrm>
            <a:off x="6450747" y="1938336"/>
            <a:ext cx="4466790" cy="4243451"/>
          </a:xfrm>
          <a:custGeom>
            <a:avLst/>
            <a:gdLst/>
            <a:ahLst/>
            <a:cxnLst/>
            <a:rect l="l" t="t" r="r" b="b"/>
            <a:pathLst>
              <a:path w="4466790" h="4243451">
                <a:moveTo>
                  <a:pt x="0" y="0"/>
                </a:moveTo>
                <a:lnTo>
                  <a:pt x="4466790" y="0"/>
                </a:lnTo>
                <a:lnTo>
                  <a:pt x="4466790" y="4243450"/>
                </a:lnTo>
                <a:lnTo>
                  <a:pt x="0" y="424345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2254051" y="6732231"/>
            <a:ext cx="15005249" cy="14620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327"/>
              </a:lnSpc>
            </a:pPr>
            <a:r>
              <a:rPr lang="en-US" sz="8805" b="1" dirty="0">
                <a:solidFill>
                  <a:srgbClr val="223C70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 </a:t>
            </a:r>
            <a:r>
              <a:rPr lang="zh-TW" altLang="en-US" sz="8805" b="1" dirty="0" smtClean="0">
                <a:solidFill>
                  <a:srgbClr val="223C70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謝謝大家</a:t>
            </a:r>
            <a:r>
              <a:rPr lang="en-US" sz="8805" b="1" dirty="0" smtClean="0">
                <a:solidFill>
                  <a:srgbClr val="223C70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 </a:t>
            </a:r>
            <a:endParaRPr lang="en-US" sz="8805" b="1" dirty="0">
              <a:solidFill>
                <a:srgbClr val="223C70"/>
              </a:solidFill>
              <a:latin typeface="Montserrat Medium"/>
              <a:ea typeface="Montserrat Medium"/>
              <a:cs typeface="Montserrat Medium"/>
              <a:sym typeface="Montserrat Medium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939</TotalTime>
  <Words>273</Words>
  <Application>Microsoft Office PowerPoint</Application>
  <PresentationFormat>自訂</PresentationFormat>
  <Paragraphs>56</Paragraphs>
  <Slides>13</Slides>
  <Notes>0</Notes>
  <HiddenSlides>0</HiddenSlides>
  <MMClips>1</MMClips>
  <ScaleCrop>false</ScaleCrop>
  <HeadingPairs>
    <vt:vector size="6" baseType="variant">
      <vt:variant>
        <vt:lpstr>使用字型</vt:lpstr>
      </vt:variant>
      <vt:variant>
        <vt:i4>11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13</vt:i4>
      </vt:variant>
    </vt:vector>
  </HeadingPairs>
  <TitlesOfParts>
    <vt:vector size="25" baseType="lpstr">
      <vt:lpstr>Arial</vt:lpstr>
      <vt:lpstr>新細明體</vt:lpstr>
      <vt:lpstr>Muller Heavy</vt:lpstr>
      <vt:lpstr>標楷體</vt:lpstr>
      <vt:lpstr>Calibri</vt:lpstr>
      <vt:lpstr>Montserrat</vt:lpstr>
      <vt:lpstr>思源黑體 TW</vt:lpstr>
      <vt:lpstr>Noto Sans T Chinese</vt:lpstr>
      <vt:lpstr>Noto Sans T Chinese Bold</vt:lpstr>
      <vt:lpstr>書法家中楷體</vt:lpstr>
      <vt:lpstr>Montserrat Medium</vt:lpstr>
      <vt:lpstr>Office Theme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樂高定格動畫</dc:title>
  <cp:lastModifiedBy>Windows 使用者</cp:lastModifiedBy>
  <cp:revision>12</cp:revision>
  <dcterms:created xsi:type="dcterms:W3CDTF">2006-08-16T00:00:00Z</dcterms:created>
  <dcterms:modified xsi:type="dcterms:W3CDTF">2024-09-12T00:33:27Z</dcterms:modified>
  <dc:identifier>DAGQFVb5OAk</dc:identifier>
</cp:coreProperties>
</file>