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0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815" r:id="rId5"/>
    <p:sldId id="816" r:id="rId6"/>
    <p:sldId id="430" r:id="rId7"/>
    <p:sldId id="818" r:id="rId8"/>
    <p:sldId id="431" r:id="rId9"/>
    <p:sldId id="819" r:id="rId10"/>
    <p:sldId id="820" r:id="rId11"/>
    <p:sldId id="825" r:id="rId12"/>
    <p:sldId id="826" r:id="rId13"/>
    <p:sldId id="827" r:id="rId14"/>
    <p:sldId id="828" r:id="rId15"/>
    <p:sldId id="830" r:id="rId16"/>
    <p:sldId id="833" r:id="rId17"/>
    <p:sldId id="832" r:id="rId18"/>
    <p:sldId id="834" r:id="rId19"/>
    <p:sldId id="835" r:id="rId20"/>
    <p:sldId id="829" r:id="rId21"/>
    <p:sldId id="836" r:id="rId22"/>
    <p:sldId id="837" r:id="rId23"/>
    <p:sldId id="838" r:id="rId24"/>
    <p:sldId id="839" r:id="rId25"/>
    <p:sldId id="841" r:id="rId26"/>
    <p:sldId id="840" r:id="rId27"/>
    <p:sldId id="259" r:id="rId28"/>
  </p:sldIdLst>
  <p:sldSz cx="12192000" cy="6858000"/>
  <p:notesSz cx="6858000" cy="9144000"/>
  <p:custDataLst>
    <p:tags r:id="rId3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3854" autoAdjust="0"/>
  </p:normalViewPr>
  <p:slideViewPr>
    <p:cSldViewPr snapToGrid="0">
      <p:cViewPr varScale="1">
        <p:scale>
          <a:sx n="107" d="100"/>
          <a:sy n="107" d="100"/>
        </p:scale>
        <p:origin x="77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ags" Target="tags/tag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jenny/Downloads/526236575357993425_&#24460;&#23665;&#22855;&#36447;&#36554;&#38538;%20&#21508;&#38917;&#35347;&#32244;&#32000;&#37636;20240915&#26032;&#29256;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jenny/Downloads/526236575357993425_&#24460;&#23665;&#22855;&#36447;&#36554;&#38538;%20&#21508;&#38917;&#35347;&#32244;&#32000;&#37636;20240915&#26032;&#29256;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jenny/Downloads/526236575357993425_&#24460;&#23665;&#22855;&#36447;&#36554;&#38538;%20&#21508;&#38917;&#35347;&#32244;&#32000;&#37636;20240915&#26032;&#29256;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jenny/Downloads/526236575357993425_&#24460;&#23665;&#22855;&#36447;&#36554;&#38538;%20&#21508;&#38917;&#35347;&#32244;&#32000;&#37636;20240915&#26032;&#29256;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jenny/Downloads/526236575357993425_&#24460;&#23665;&#22855;&#36447;&#36554;&#38538;%20&#21508;&#38917;&#35347;&#32244;&#32000;&#37636;20240915&#26032;&#29256;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jenny/Downloads/526236575357993425_&#24460;&#23665;&#22855;&#36447;&#36554;&#38538;%20&#21508;&#38917;&#35347;&#32244;&#32000;&#37636;20240915&#26032;&#29256;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en-US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嫻</a:t>
            </a:r>
            <a:r>
              <a:rPr lang="en-US" altLang="zh-TW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_60M</a:t>
            </a:r>
            <a:r>
              <a:rPr lang="zh-TW" altLang="en-US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跑步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'60M跑步'!$G$49:$G$59</c:f>
              <c:strCache>
                <c:ptCount val="11"/>
                <c:pt idx="0">
                  <c:v>7/7 60M跑步1</c:v>
                </c:pt>
                <c:pt idx="1">
                  <c:v>7/7  60M跑步2</c:v>
                </c:pt>
                <c:pt idx="2">
                  <c:v>7/7  60M跑步3</c:v>
                </c:pt>
                <c:pt idx="3">
                  <c:v>7/7  60M跑步4</c:v>
                </c:pt>
                <c:pt idx="4">
                  <c:v>7/7  60M跑步5</c:v>
                </c:pt>
                <c:pt idx="5">
                  <c:v>7/7  60M跑步6</c:v>
                </c:pt>
                <c:pt idx="6">
                  <c:v>7/14 60M跑步1</c:v>
                </c:pt>
                <c:pt idx="7">
                  <c:v>7/14 60M跑步2</c:v>
                </c:pt>
                <c:pt idx="8">
                  <c:v>7/14 60M跑步3</c:v>
                </c:pt>
                <c:pt idx="9">
                  <c:v>7/14 60M跑步4</c:v>
                </c:pt>
                <c:pt idx="10">
                  <c:v>7/14 60M跑步5</c:v>
                </c:pt>
              </c:strCache>
            </c:strRef>
          </c:cat>
          <c:val>
            <c:numRef>
              <c:f>'60M跑步'!$H$49:$H$59</c:f>
              <c:numCache>
                <c:formatCode>General</c:formatCode>
                <c:ptCount val="11"/>
                <c:pt idx="0">
                  <c:v>10.74</c:v>
                </c:pt>
                <c:pt idx="1">
                  <c:v>10.18</c:v>
                </c:pt>
                <c:pt idx="2">
                  <c:v>9.9600000000000009</c:v>
                </c:pt>
                <c:pt idx="3">
                  <c:v>10.81</c:v>
                </c:pt>
                <c:pt idx="4">
                  <c:v>10.48</c:v>
                </c:pt>
                <c:pt idx="5">
                  <c:v>10.36</c:v>
                </c:pt>
                <c:pt idx="6">
                  <c:v>9.8800000000000008</c:v>
                </c:pt>
                <c:pt idx="7">
                  <c:v>9.99</c:v>
                </c:pt>
                <c:pt idx="8">
                  <c:v>10</c:v>
                </c:pt>
                <c:pt idx="9">
                  <c:v>10.050000000000001</c:v>
                </c:pt>
                <c:pt idx="10">
                  <c:v>10.27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A7-CA49-B9B3-1BA88667C9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907087"/>
        <c:axId val="1475906607"/>
      </c:lineChart>
      <c:catAx>
        <c:axId val="14759070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475906607"/>
        <c:crosses val="autoZero"/>
        <c:auto val="1"/>
        <c:lblAlgn val="ctr"/>
        <c:lblOffset val="100"/>
        <c:noMultiLvlLbl val="0"/>
      </c:catAx>
      <c:valAx>
        <c:axId val="14759066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47590708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en-US"/>
              <a:t>嫻 跑上坡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>
        <c:manualLayout>
          <c:layoutTarget val="inner"/>
          <c:xMode val="edge"/>
          <c:yMode val="edge"/>
          <c:x val="5.7416317240291129E-2"/>
          <c:y val="0.17559286918526854"/>
          <c:w val="0.91407555381283934"/>
          <c:h val="0.61823341037092194"/>
        </c:manualLayout>
      </c:layou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跑上坡!$G$56:$G$79</c:f>
              <c:strCache>
                <c:ptCount val="24"/>
                <c:pt idx="0">
                  <c:v>6/16跑上坡1</c:v>
                </c:pt>
                <c:pt idx="1">
                  <c:v>6/16跑上坡2</c:v>
                </c:pt>
                <c:pt idx="2">
                  <c:v>6/16跑上坡3</c:v>
                </c:pt>
                <c:pt idx="3">
                  <c:v>6/16跑上坡4</c:v>
                </c:pt>
                <c:pt idx="4">
                  <c:v>6/23跑上坡1</c:v>
                </c:pt>
                <c:pt idx="5">
                  <c:v>6/23跑上坡2</c:v>
                </c:pt>
                <c:pt idx="6">
                  <c:v>6/23跑上坡3</c:v>
                </c:pt>
                <c:pt idx="7">
                  <c:v>6/23跑上坡4</c:v>
                </c:pt>
                <c:pt idx="8">
                  <c:v>6/23跑上坡5</c:v>
                </c:pt>
                <c:pt idx="9">
                  <c:v>6/23跑上坡6</c:v>
                </c:pt>
                <c:pt idx="10">
                  <c:v>6/30 跑上坡1</c:v>
                </c:pt>
                <c:pt idx="11">
                  <c:v>6/30 跑上坡2</c:v>
                </c:pt>
                <c:pt idx="12">
                  <c:v>6/30 跑上坡3</c:v>
                </c:pt>
                <c:pt idx="13">
                  <c:v>6/30 跑上坡4</c:v>
                </c:pt>
                <c:pt idx="14">
                  <c:v>7/21 跑上坡1</c:v>
                </c:pt>
                <c:pt idx="15">
                  <c:v>7/21 跑上坡2</c:v>
                </c:pt>
                <c:pt idx="16">
                  <c:v>7/21 跑上坡3</c:v>
                </c:pt>
                <c:pt idx="17">
                  <c:v>7/21 跑上坡4</c:v>
                </c:pt>
                <c:pt idx="18">
                  <c:v>7/21 跑上坡5</c:v>
                </c:pt>
                <c:pt idx="19">
                  <c:v>8/4 跑上坡1</c:v>
                </c:pt>
                <c:pt idx="20">
                  <c:v>8/4 跑上坡2</c:v>
                </c:pt>
                <c:pt idx="21">
                  <c:v>8/4 跑上坡3</c:v>
                </c:pt>
                <c:pt idx="22">
                  <c:v>8/4 跑上坡4</c:v>
                </c:pt>
                <c:pt idx="23">
                  <c:v>8/4 跑上坡5</c:v>
                </c:pt>
              </c:strCache>
            </c:strRef>
          </c:cat>
          <c:val>
            <c:numRef>
              <c:f>跑上坡!$H$56:$H$79</c:f>
              <c:numCache>
                <c:formatCode>General</c:formatCode>
                <c:ptCount val="24"/>
                <c:pt idx="0">
                  <c:v>8</c:v>
                </c:pt>
                <c:pt idx="1">
                  <c:v>9</c:v>
                </c:pt>
                <c:pt idx="2">
                  <c:v>8.6999999999999993</c:v>
                </c:pt>
                <c:pt idx="3">
                  <c:v>8.9</c:v>
                </c:pt>
                <c:pt idx="4">
                  <c:v>10.56</c:v>
                </c:pt>
                <c:pt idx="5">
                  <c:v>8.73</c:v>
                </c:pt>
                <c:pt idx="6">
                  <c:v>9.17</c:v>
                </c:pt>
                <c:pt idx="7">
                  <c:v>9.36</c:v>
                </c:pt>
                <c:pt idx="8">
                  <c:v>10.8</c:v>
                </c:pt>
                <c:pt idx="9">
                  <c:v>10.51</c:v>
                </c:pt>
                <c:pt idx="10">
                  <c:v>9.9700000000000006</c:v>
                </c:pt>
                <c:pt idx="11">
                  <c:v>9.8800000000000008</c:v>
                </c:pt>
                <c:pt idx="12">
                  <c:v>9.34</c:v>
                </c:pt>
                <c:pt idx="13">
                  <c:v>9.64</c:v>
                </c:pt>
                <c:pt idx="14">
                  <c:v>9.65</c:v>
                </c:pt>
                <c:pt idx="15">
                  <c:v>10.47</c:v>
                </c:pt>
                <c:pt idx="16">
                  <c:v>10.91</c:v>
                </c:pt>
                <c:pt idx="17">
                  <c:v>10.1</c:v>
                </c:pt>
                <c:pt idx="18">
                  <c:v>9.67</c:v>
                </c:pt>
                <c:pt idx="19">
                  <c:v>11.06</c:v>
                </c:pt>
                <c:pt idx="20">
                  <c:v>11.04</c:v>
                </c:pt>
                <c:pt idx="21">
                  <c:v>11.13</c:v>
                </c:pt>
                <c:pt idx="22">
                  <c:v>11.36</c:v>
                </c:pt>
                <c:pt idx="23">
                  <c:v>10.27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AB-7744-84AF-E4E9F2AD68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40207008"/>
        <c:axId val="1640216608"/>
      </c:lineChart>
      <c:catAx>
        <c:axId val="16402070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640216608"/>
        <c:crosses val="autoZero"/>
        <c:auto val="1"/>
        <c:lblAlgn val="ctr"/>
        <c:lblOffset val="100"/>
        <c:noMultiLvlLbl val="0"/>
      </c:catAx>
      <c:valAx>
        <c:axId val="16402166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6402070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en-US"/>
              <a:t>嫻 騎</a:t>
            </a:r>
            <a:r>
              <a:rPr lang="en-US" altLang="zh-TW"/>
              <a:t>10M</a:t>
            </a:r>
            <a:r>
              <a:rPr lang="zh-TW" altLang="en-US"/>
              <a:t>衝刺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騎10M直線衝刺!$G$58:$G$70</c:f>
              <c:strCache>
                <c:ptCount val="13"/>
                <c:pt idx="0">
                  <c:v>7/21騎10M衝刺1</c:v>
                </c:pt>
                <c:pt idx="1">
                  <c:v>7/21騎10M衝刺2</c:v>
                </c:pt>
                <c:pt idx="2">
                  <c:v>7/21騎10M衝刺3</c:v>
                </c:pt>
                <c:pt idx="3">
                  <c:v>7/21騎10M衝刺4</c:v>
                </c:pt>
                <c:pt idx="4">
                  <c:v>7/21騎10M衝刺5</c:v>
                </c:pt>
                <c:pt idx="5">
                  <c:v>7/21騎10M衝刺6</c:v>
                </c:pt>
                <c:pt idx="6">
                  <c:v>7/21騎10M衝刺7</c:v>
                </c:pt>
                <c:pt idx="7">
                  <c:v>8/4騎10M衝刺1</c:v>
                </c:pt>
                <c:pt idx="8">
                  <c:v>8/4騎10M衝刺2</c:v>
                </c:pt>
                <c:pt idx="9">
                  <c:v>8/4騎10M衝刺3</c:v>
                </c:pt>
                <c:pt idx="10">
                  <c:v>8/4騎10M衝刺4</c:v>
                </c:pt>
                <c:pt idx="11">
                  <c:v>8/4騎10M衝刺5</c:v>
                </c:pt>
                <c:pt idx="12">
                  <c:v>8/4騎10M衝刺6</c:v>
                </c:pt>
              </c:strCache>
            </c:strRef>
          </c:cat>
          <c:val>
            <c:numRef>
              <c:f>騎10M直線衝刺!$H$58:$H$70</c:f>
              <c:numCache>
                <c:formatCode>General</c:formatCode>
                <c:ptCount val="13"/>
                <c:pt idx="0">
                  <c:v>1.88</c:v>
                </c:pt>
                <c:pt idx="1">
                  <c:v>1.78</c:v>
                </c:pt>
                <c:pt idx="2">
                  <c:v>1.89</c:v>
                </c:pt>
                <c:pt idx="3">
                  <c:v>1.86</c:v>
                </c:pt>
                <c:pt idx="4">
                  <c:v>1.91</c:v>
                </c:pt>
                <c:pt idx="5">
                  <c:v>2.11</c:v>
                </c:pt>
                <c:pt idx="6">
                  <c:v>1.75</c:v>
                </c:pt>
                <c:pt idx="7">
                  <c:v>2.21</c:v>
                </c:pt>
                <c:pt idx="8">
                  <c:v>1.84</c:v>
                </c:pt>
                <c:pt idx="9">
                  <c:v>1.94</c:v>
                </c:pt>
                <c:pt idx="10">
                  <c:v>2.0699999999999998</c:v>
                </c:pt>
                <c:pt idx="11">
                  <c:v>2.2200000000000002</c:v>
                </c:pt>
                <c:pt idx="12">
                  <c:v>2.06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A9-7044-B045-ABE4DEB793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70201871"/>
        <c:axId val="570177391"/>
      </c:lineChart>
      <c:catAx>
        <c:axId val="5702018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570177391"/>
        <c:crosses val="autoZero"/>
        <c:auto val="1"/>
        <c:lblAlgn val="ctr"/>
        <c:lblOffset val="100"/>
        <c:noMultiLvlLbl val="0"/>
      </c:catAx>
      <c:valAx>
        <c:axId val="570177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5702018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en-US"/>
              <a:t>嫻 騎</a:t>
            </a:r>
            <a:r>
              <a:rPr lang="en-US" altLang="zh-TW"/>
              <a:t>30M</a:t>
            </a:r>
            <a:r>
              <a:rPr lang="zh-TW" altLang="en-US"/>
              <a:t>衝刺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騎30M直線衝刺!$G$61:$G$87</c:f>
              <c:strCache>
                <c:ptCount val="27"/>
                <c:pt idx="0">
                  <c:v>7/7騎30M衝刺1</c:v>
                </c:pt>
                <c:pt idx="1">
                  <c:v>7/7騎30M衝刺2</c:v>
                </c:pt>
                <c:pt idx="2">
                  <c:v>7/7騎30M衝刺3</c:v>
                </c:pt>
                <c:pt idx="3">
                  <c:v>7/7騎30M衝刺4</c:v>
                </c:pt>
                <c:pt idx="4">
                  <c:v>7/7騎30M衝刺5</c:v>
                </c:pt>
                <c:pt idx="5">
                  <c:v>7/7騎30M衝刺6</c:v>
                </c:pt>
                <c:pt idx="6">
                  <c:v>7/7騎30M衝刺7</c:v>
                </c:pt>
                <c:pt idx="7">
                  <c:v>7/7騎30M衝刺8</c:v>
                </c:pt>
                <c:pt idx="8">
                  <c:v>7/21騎30M衝刺1</c:v>
                </c:pt>
                <c:pt idx="9">
                  <c:v>7/21騎30M衝刺2</c:v>
                </c:pt>
                <c:pt idx="10">
                  <c:v>7/21騎30M衝刺3</c:v>
                </c:pt>
                <c:pt idx="11">
                  <c:v>7/21騎30M衝刺4</c:v>
                </c:pt>
                <c:pt idx="12">
                  <c:v>7/21騎30M衝刺5</c:v>
                </c:pt>
                <c:pt idx="13">
                  <c:v>7/21騎30M衝刺6</c:v>
                </c:pt>
                <c:pt idx="14">
                  <c:v>7/21騎30M衝刺7</c:v>
                </c:pt>
                <c:pt idx="15">
                  <c:v>8/4騎30M衝刺1</c:v>
                </c:pt>
                <c:pt idx="16">
                  <c:v>8/4騎30M衝刺2</c:v>
                </c:pt>
                <c:pt idx="17">
                  <c:v>8/4騎30M衝刺3</c:v>
                </c:pt>
                <c:pt idx="18">
                  <c:v>8/4騎30M衝刺4</c:v>
                </c:pt>
                <c:pt idx="19">
                  <c:v>8/4騎30M衝刺5</c:v>
                </c:pt>
                <c:pt idx="20">
                  <c:v>8/4騎30M衝刺6</c:v>
                </c:pt>
                <c:pt idx="21">
                  <c:v>9/8 騎30M衝刺1</c:v>
                </c:pt>
                <c:pt idx="22">
                  <c:v>9/8騎30M衝刺2</c:v>
                </c:pt>
                <c:pt idx="23">
                  <c:v>9/8 騎30M衝刺3</c:v>
                </c:pt>
                <c:pt idx="24">
                  <c:v>9/8 騎30M衝刺4</c:v>
                </c:pt>
                <c:pt idx="25">
                  <c:v>9/8 騎30M衝刺5</c:v>
                </c:pt>
                <c:pt idx="26">
                  <c:v>9/8 騎30M衝刺6</c:v>
                </c:pt>
              </c:strCache>
            </c:strRef>
          </c:cat>
          <c:val>
            <c:numRef>
              <c:f>騎30M直線衝刺!$H$61:$H$87</c:f>
              <c:numCache>
                <c:formatCode>General</c:formatCode>
                <c:ptCount val="27"/>
                <c:pt idx="0">
                  <c:v>5.46</c:v>
                </c:pt>
                <c:pt idx="1">
                  <c:v>4.82</c:v>
                </c:pt>
                <c:pt idx="2">
                  <c:v>4.6900000000000004</c:v>
                </c:pt>
                <c:pt idx="3">
                  <c:v>4.6399999999999997</c:v>
                </c:pt>
                <c:pt idx="4">
                  <c:v>4.7300000000000004</c:v>
                </c:pt>
                <c:pt idx="5">
                  <c:v>5.27</c:v>
                </c:pt>
                <c:pt idx="6">
                  <c:v>4.66</c:v>
                </c:pt>
                <c:pt idx="7">
                  <c:v>5.42</c:v>
                </c:pt>
                <c:pt idx="8">
                  <c:v>4.88</c:v>
                </c:pt>
                <c:pt idx="9">
                  <c:v>4.7300000000000004</c:v>
                </c:pt>
                <c:pt idx="10">
                  <c:v>4.92</c:v>
                </c:pt>
                <c:pt idx="11">
                  <c:v>4.92</c:v>
                </c:pt>
                <c:pt idx="12">
                  <c:v>4.8499999999999996</c:v>
                </c:pt>
                <c:pt idx="13">
                  <c:v>5.42</c:v>
                </c:pt>
                <c:pt idx="14">
                  <c:v>4.93</c:v>
                </c:pt>
                <c:pt idx="15">
                  <c:v>5.27</c:v>
                </c:pt>
                <c:pt idx="16">
                  <c:v>5.09</c:v>
                </c:pt>
                <c:pt idx="17">
                  <c:v>5.0199999999999996</c:v>
                </c:pt>
                <c:pt idx="18">
                  <c:v>4.96</c:v>
                </c:pt>
                <c:pt idx="19">
                  <c:v>4.97</c:v>
                </c:pt>
                <c:pt idx="20">
                  <c:v>4.9000000000000004</c:v>
                </c:pt>
                <c:pt idx="21">
                  <c:v>5.13</c:v>
                </c:pt>
                <c:pt idx="22">
                  <c:v>5.07</c:v>
                </c:pt>
                <c:pt idx="23">
                  <c:v>5.14</c:v>
                </c:pt>
                <c:pt idx="24">
                  <c:v>5.1100000000000003</c:v>
                </c:pt>
                <c:pt idx="25">
                  <c:v>5.59</c:v>
                </c:pt>
                <c:pt idx="26">
                  <c:v>5.15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AC-E445-BD78-BA67C9E3C2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37130368"/>
        <c:axId val="1337118368"/>
      </c:lineChart>
      <c:catAx>
        <c:axId val="13371303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337118368"/>
        <c:crosses val="autoZero"/>
        <c:auto val="1"/>
        <c:lblAlgn val="ctr"/>
        <c:lblOffset val="100"/>
        <c:noMultiLvlLbl val="0"/>
      </c:catAx>
      <c:valAx>
        <c:axId val="1337118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3371303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en-US"/>
              <a:t>嫻 過彎抗衡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過彎抗衡!$G$61:$G$81</c:f>
              <c:strCache>
                <c:ptCount val="21"/>
                <c:pt idx="0">
                  <c:v>7/7 30M&amp;15M騎車過彎抗衡1</c:v>
                </c:pt>
                <c:pt idx="1">
                  <c:v>7/7 30M&amp;15M騎車過彎抗衡2</c:v>
                </c:pt>
                <c:pt idx="2">
                  <c:v>7/7 30M&amp;15M騎車過彎抗衡3</c:v>
                </c:pt>
                <c:pt idx="3">
                  <c:v>7/7 30M&amp;15M騎車過彎抗衡4</c:v>
                </c:pt>
                <c:pt idx="4">
                  <c:v>7/7 30M&amp;15M騎車過彎抗衡5</c:v>
                </c:pt>
                <c:pt idx="5">
                  <c:v>7/21 30M&amp;15M騎車過彎抗衡1</c:v>
                </c:pt>
                <c:pt idx="6">
                  <c:v>7/21 30M&amp;15M騎車過彎抗衡2</c:v>
                </c:pt>
                <c:pt idx="7">
                  <c:v>7/21 30M&amp;15M騎車過彎抗衡3</c:v>
                </c:pt>
                <c:pt idx="8">
                  <c:v>7/21 30M&amp;15M騎車過彎抗衡4</c:v>
                </c:pt>
                <c:pt idx="9">
                  <c:v>7/21 30M&amp;15M騎車過彎抗衡5</c:v>
                </c:pt>
                <c:pt idx="10">
                  <c:v>7/28 30M&amp;15M騎車過彎抗衡1</c:v>
                </c:pt>
                <c:pt idx="11">
                  <c:v>7/28 30M&amp;15M騎車過彎抗衡2</c:v>
                </c:pt>
                <c:pt idx="12">
                  <c:v>7/28 30M&amp;15M騎車過彎抗衡3</c:v>
                </c:pt>
                <c:pt idx="13">
                  <c:v>7/28 30M&amp;15M騎車過彎抗衡4</c:v>
                </c:pt>
                <c:pt idx="14">
                  <c:v>7/28 30M&amp;15M騎車過彎抗衡5</c:v>
                </c:pt>
                <c:pt idx="15">
                  <c:v>8/4 30M&amp;15M騎車過彎抗衡1</c:v>
                </c:pt>
                <c:pt idx="16">
                  <c:v>8/4 30M&amp;15M騎車過彎抗衡2</c:v>
                </c:pt>
                <c:pt idx="17">
                  <c:v>8/4 30M&amp;15M騎車過彎抗衡3</c:v>
                </c:pt>
                <c:pt idx="18">
                  <c:v>8/4 30M&amp;15M騎車過彎抗衡4</c:v>
                </c:pt>
                <c:pt idx="19">
                  <c:v>8/4 30M&amp;15M騎車過彎抗衡5</c:v>
                </c:pt>
                <c:pt idx="20">
                  <c:v>8/4 30M&amp;15M騎車過彎抗衡6</c:v>
                </c:pt>
              </c:strCache>
            </c:strRef>
          </c:cat>
          <c:val>
            <c:numRef>
              <c:f>過彎抗衡!$H$61:$H$81</c:f>
              <c:numCache>
                <c:formatCode>General</c:formatCode>
                <c:ptCount val="21"/>
                <c:pt idx="0">
                  <c:v>7.9</c:v>
                </c:pt>
                <c:pt idx="1">
                  <c:v>8.1</c:v>
                </c:pt>
                <c:pt idx="2">
                  <c:v>8.5</c:v>
                </c:pt>
                <c:pt idx="3">
                  <c:v>8.1</c:v>
                </c:pt>
                <c:pt idx="4">
                  <c:v>8.4</c:v>
                </c:pt>
                <c:pt idx="5">
                  <c:v>7.71</c:v>
                </c:pt>
                <c:pt idx="6">
                  <c:v>7.77</c:v>
                </c:pt>
                <c:pt idx="7">
                  <c:v>7.89</c:v>
                </c:pt>
                <c:pt idx="8">
                  <c:v>7.6</c:v>
                </c:pt>
                <c:pt idx="9">
                  <c:v>7.4</c:v>
                </c:pt>
                <c:pt idx="10">
                  <c:v>7.84</c:v>
                </c:pt>
                <c:pt idx="11">
                  <c:v>7.61</c:v>
                </c:pt>
                <c:pt idx="12">
                  <c:v>7.66</c:v>
                </c:pt>
                <c:pt idx="13">
                  <c:v>7.64</c:v>
                </c:pt>
                <c:pt idx="14">
                  <c:v>7.65</c:v>
                </c:pt>
                <c:pt idx="15">
                  <c:v>7.95</c:v>
                </c:pt>
                <c:pt idx="16">
                  <c:v>8</c:v>
                </c:pt>
                <c:pt idx="17">
                  <c:v>7.92</c:v>
                </c:pt>
                <c:pt idx="18">
                  <c:v>8.51</c:v>
                </c:pt>
                <c:pt idx="19">
                  <c:v>7.78</c:v>
                </c:pt>
                <c:pt idx="20">
                  <c:v>8.3699999999999992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35-534C-A16A-8BA9523867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40034400"/>
        <c:axId val="1840035360"/>
      </c:lineChart>
      <c:catAx>
        <c:axId val="18400344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840035360"/>
        <c:crosses val="autoZero"/>
        <c:auto val="1"/>
        <c:lblAlgn val="ctr"/>
        <c:lblOffset val="100"/>
        <c:noMultiLvlLbl val="0"/>
      </c:catAx>
      <c:valAx>
        <c:axId val="18400353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8400344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en-US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嫻 </a:t>
            </a:r>
            <a:r>
              <a:rPr lang="en-US" altLang="zh-TW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5M_1</a:t>
            </a:r>
            <a:r>
              <a:rPr lang="zh-TW" altLang="en-US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分繞</a:t>
            </a:r>
            <a:r>
              <a:rPr lang="en-US" altLang="zh-TW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8</a:t>
            </a:r>
            <a:endParaRPr lang="zh-TW" altLang="en-US" sz="14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'5M_1分繞8'!$G$56:$G$71</c:f>
              <c:strCache>
                <c:ptCount val="16"/>
                <c:pt idx="0">
                  <c:v>7/71分繞8(1)</c:v>
                </c:pt>
                <c:pt idx="1">
                  <c:v>7/7 1分繞8(2)</c:v>
                </c:pt>
                <c:pt idx="2">
                  <c:v>7/7 1分繞8(3)</c:v>
                </c:pt>
                <c:pt idx="3">
                  <c:v>7/7 1分繞8(4)</c:v>
                </c:pt>
                <c:pt idx="4">
                  <c:v>7/21 1分繞8(1)</c:v>
                </c:pt>
                <c:pt idx="5">
                  <c:v>7/21 1分繞8(2)</c:v>
                </c:pt>
                <c:pt idx="6">
                  <c:v>7/21 1分繞8(3)</c:v>
                </c:pt>
                <c:pt idx="7">
                  <c:v>7/21 1分繞8(4)</c:v>
                </c:pt>
                <c:pt idx="8">
                  <c:v>7/28 1分繞8(1)</c:v>
                </c:pt>
                <c:pt idx="9">
                  <c:v>7/28 1分繞8(2)</c:v>
                </c:pt>
                <c:pt idx="10">
                  <c:v>7/28 1分繞8(3)</c:v>
                </c:pt>
                <c:pt idx="11">
                  <c:v>7/28 1分繞8(4)</c:v>
                </c:pt>
                <c:pt idx="12">
                  <c:v>8/4 1分繞8(1)</c:v>
                </c:pt>
                <c:pt idx="13">
                  <c:v>8/4 1分繞8(2)</c:v>
                </c:pt>
                <c:pt idx="14">
                  <c:v>8/4 1分繞8(3)</c:v>
                </c:pt>
                <c:pt idx="15">
                  <c:v>8/4 1分繞8(4)</c:v>
                </c:pt>
              </c:strCache>
            </c:strRef>
          </c:cat>
          <c:val>
            <c:numRef>
              <c:f>'5M_1分繞8'!$H$56:$H$71</c:f>
              <c:numCache>
                <c:formatCode>General</c:formatCode>
                <c:ptCount val="16"/>
                <c:pt idx="0">
                  <c:v>24</c:v>
                </c:pt>
                <c:pt idx="1">
                  <c:v>25</c:v>
                </c:pt>
                <c:pt idx="2">
                  <c:v>23</c:v>
                </c:pt>
                <c:pt idx="3">
                  <c:v>23</c:v>
                </c:pt>
                <c:pt idx="4">
                  <c:v>21</c:v>
                </c:pt>
                <c:pt idx="5">
                  <c:v>21</c:v>
                </c:pt>
                <c:pt idx="6">
                  <c:v>21</c:v>
                </c:pt>
                <c:pt idx="7">
                  <c:v>22</c:v>
                </c:pt>
                <c:pt idx="8">
                  <c:v>23</c:v>
                </c:pt>
                <c:pt idx="9">
                  <c:v>23</c:v>
                </c:pt>
                <c:pt idx="10">
                  <c:v>23</c:v>
                </c:pt>
                <c:pt idx="11">
                  <c:v>25</c:v>
                </c:pt>
                <c:pt idx="12">
                  <c:v>24</c:v>
                </c:pt>
                <c:pt idx="13">
                  <c:v>25</c:v>
                </c:pt>
                <c:pt idx="14">
                  <c:v>23</c:v>
                </c:pt>
                <c:pt idx="15">
                  <c:v>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A1-E74C-B93E-626989C8C0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40023840"/>
        <c:axId val="1840007520"/>
      </c:lineChart>
      <c:catAx>
        <c:axId val="18400238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840007520"/>
        <c:crosses val="autoZero"/>
        <c:auto val="1"/>
        <c:lblAlgn val="ctr"/>
        <c:lblOffset val="100"/>
        <c:noMultiLvlLbl val="0"/>
      </c:catAx>
      <c:valAx>
        <c:axId val="1840007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8400238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16C15-6120-496C-836E-5DEA9499D3AD}" type="datetimeFigureOut">
              <a:rPr lang="zh-CN" altLang="en-US" smtClean="0"/>
              <a:t>2024/9/23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ADECF5-C49E-4380-82A8-2AFF4113A5C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7594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22517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2711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58685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64758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10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C78FF6-F956-4EA8-A107-124822D54EE8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C78FF6-F956-4EA8-A107-124822D54EE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6268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43885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59141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80468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15664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69728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2441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5158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41700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00750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25924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453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00573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55378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59074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859022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04595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98374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749454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ADECF5-C49E-4380-82A8-2AFF4113A5CB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6181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B63491D-66E9-441E-99B3-AB8D32718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0F45EFF-2AFD-4008-B48C-F84BBBD83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zh-TW">
                <a:latin typeface="Source Han Sans TC"/>
                <a:ea typeface="Source Han Sans TC"/>
              </a:rPr>
              <a:t>按一下此處編輯母版副標題樣式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981053F-F776-4307-A997-7D56840E0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3C9600-FA1E-4FEF-BE66-B1B47828E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8453DE9-B746-4100-94D6-282AC6B94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865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4E526B-517F-42D7-9B9D-F31612C95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CB6EAF2-AB6E-4C1C-BCE2-EE8555054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按一下此處編輯母版文字樣式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A981EFF-3BFC-4B14-A907-3FC057D3E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FC190A9-7FD7-4B28-9D27-536F6784C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28DC0A7-7B31-4C4E-9B21-4F4144F34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999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878A6D7-59D6-4D17-AB72-3919BE623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zh-TW" altLang="zh-TW">
                <a:latin typeface="Source Han Sans TC"/>
                <a:ea typeface="Source Han Sans TC"/>
              </a:rPr>
              <a:t>按一下此處編輯母版標題樣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635514B-C883-416D-B833-583469194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E058D46-012E-42B1-BFEA-717C3917B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2DB6C16-77DF-4EC9-8FDC-5902965B4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41F1518-2C08-41C0-8686-2CFF85773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461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CC5562E-0EE2-49D5-B893-674F21A61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72CF719-4426-4FE1-92D9-5278B2EEB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5064A85-8D6B-4EC0-8254-A04ADFA315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F8E9D97-A2C2-4776-892B-B42424395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D439F50-D768-4C48-AB22-E885BDCC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071E7F3-0E55-4410-9AFA-B12323117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00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E73F9BA-E0B9-4C92-8024-A54DD8EC6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915CB6D-DBEA-4154-AC14-5E72886795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604DFCE-109F-4178-B0DA-F034130C27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10B9BBB-790B-435C-A1D4-DCF8A0BEE7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DAD8E4F1-172D-488A-A9F2-A8A7990BE5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CCD03DD1-54B7-44FB-B5C4-B21EBA7ED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25F2AD46-BE33-45EF-9AB1-2AC528321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1CC6480E-6FA8-44BF-B639-43AB7D2DD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63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7B9A901-95DC-43C4-A46E-8EC24909A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58FC0BCE-0E3A-44F9-BBD8-0EB375ED0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69C6ED8-45DB-48E9-B2C5-AF7DA24FA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740A9AA-355D-43CF-92C3-509B80F9B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5236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FD6BE92-691A-41F0-94BF-9A3DBE4F2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6C9401A-5EF0-4832-9D7C-A0FE6B902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6416229-673B-4F41-AAF3-32E6C67C5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0187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AC6F1C-1DB7-409D-A870-8A470511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80EFAFC-83AB-4134-9474-78551A6A8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2936246-4BAD-4125-8525-697D260E1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744F6D3-4AB8-4AC9-B174-3A32FD829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3620CB1-8937-4E3F-9F37-8955182E1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2D6301B-7DC9-466F-AE41-68FB92A29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025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03377B-63F8-4858-A00A-FA584B68D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5681584E-40BC-4A73-BCDF-69F4D97C45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1345D672-DA25-4186-BA3B-A5707E1D84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F90F01A-B5E8-43EF-BC46-CBA64A2F4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EEA1842-CE10-479F-80E7-E91D11AB6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28B2B46-ABA1-4F62-8FED-DB4B442D1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796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919B7BF-1129-4FE9-8557-230F4A701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0752ACE-F6AE-4D76-984C-65E00BF6F7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vert"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按一下此處編輯母版文字樣式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C6FF167-4320-4A77-A0A1-419AA60E7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C30D00E-F476-44FA-897C-C97C5D80B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EA3318D-FF86-4527-889D-9A465F6EE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984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31E47C43-8ADF-487D-BE8F-94651152A9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vert"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51A217C-49AF-4F1A-A102-108F4A2C66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vert"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E24C2B5-D2A8-4569-999E-BE6A817F0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736592B-4043-458B-BA21-73B8A63B2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791AB8B-CD32-4C69-ABBE-9C1EF0E74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0335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Fir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4064000" y="441961"/>
            <a:ext cx="4368800" cy="3083564"/>
          </a:xfrm>
          <a:custGeom>
            <a:avLst/>
            <a:gdLst/>
            <a:ahLst/>
            <a:cxnLst/>
            <a:rect l="l" t="t" r="r" b="b"/>
            <a:pathLst>
              <a:path w="3276600" h="3124200">
                <a:moveTo>
                  <a:pt x="3028950" y="0"/>
                </a:moveTo>
                <a:cubicBezTo>
                  <a:pt x="3165723" y="0"/>
                  <a:pt x="3276600" y="110877"/>
                  <a:pt x="3276600" y="247650"/>
                </a:cubicBezTo>
                <a:lnTo>
                  <a:pt x="3276600" y="2876550"/>
                </a:lnTo>
                <a:cubicBezTo>
                  <a:pt x="3276600" y="3013323"/>
                  <a:pt x="3165723" y="3124200"/>
                  <a:pt x="3028950" y="3124200"/>
                </a:cubicBezTo>
                <a:cubicBezTo>
                  <a:pt x="2892177" y="3124200"/>
                  <a:pt x="2781300" y="3013323"/>
                  <a:pt x="2781300" y="2876550"/>
                </a:cubicBezTo>
                <a:lnTo>
                  <a:pt x="2781300" y="247650"/>
                </a:lnTo>
                <a:cubicBezTo>
                  <a:pt x="2781300" y="110877"/>
                  <a:pt x="2892177" y="0"/>
                  <a:pt x="3028950" y="0"/>
                </a:cubicBezTo>
                <a:close/>
                <a:moveTo>
                  <a:pt x="2317750" y="0"/>
                </a:moveTo>
                <a:cubicBezTo>
                  <a:pt x="2454523" y="0"/>
                  <a:pt x="2565400" y="110877"/>
                  <a:pt x="2565400" y="247650"/>
                </a:cubicBezTo>
                <a:lnTo>
                  <a:pt x="2565400" y="2876550"/>
                </a:lnTo>
                <a:cubicBezTo>
                  <a:pt x="2565400" y="3013323"/>
                  <a:pt x="2454523" y="3124200"/>
                  <a:pt x="2317750" y="3124200"/>
                </a:cubicBezTo>
                <a:cubicBezTo>
                  <a:pt x="2180977" y="3124200"/>
                  <a:pt x="2070100" y="3013323"/>
                  <a:pt x="2070100" y="2876550"/>
                </a:cubicBezTo>
                <a:lnTo>
                  <a:pt x="2070100" y="247650"/>
                </a:lnTo>
                <a:cubicBezTo>
                  <a:pt x="2070100" y="110877"/>
                  <a:pt x="2180977" y="0"/>
                  <a:pt x="2317750" y="0"/>
                </a:cubicBezTo>
                <a:close/>
                <a:moveTo>
                  <a:pt x="1606550" y="0"/>
                </a:moveTo>
                <a:cubicBezTo>
                  <a:pt x="1743323" y="0"/>
                  <a:pt x="1854200" y="110877"/>
                  <a:pt x="1854200" y="247650"/>
                </a:cubicBezTo>
                <a:lnTo>
                  <a:pt x="1854200" y="2876550"/>
                </a:lnTo>
                <a:cubicBezTo>
                  <a:pt x="1854200" y="3013323"/>
                  <a:pt x="1743323" y="3124200"/>
                  <a:pt x="1606550" y="3124200"/>
                </a:cubicBezTo>
                <a:cubicBezTo>
                  <a:pt x="1469777" y="3124200"/>
                  <a:pt x="1358900" y="3013323"/>
                  <a:pt x="1358900" y="2876550"/>
                </a:cubicBezTo>
                <a:lnTo>
                  <a:pt x="1358900" y="247650"/>
                </a:lnTo>
                <a:cubicBezTo>
                  <a:pt x="1358900" y="110877"/>
                  <a:pt x="1469777" y="0"/>
                  <a:pt x="1606550" y="0"/>
                </a:cubicBezTo>
                <a:close/>
                <a:moveTo>
                  <a:pt x="958850" y="0"/>
                </a:moveTo>
                <a:cubicBezTo>
                  <a:pt x="1095623" y="0"/>
                  <a:pt x="1206500" y="110877"/>
                  <a:pt x="1206500" y="247650"/>
                </a:cubicBezTo>
                <a:lnTo>
                  <a:pt x="1206500" y="2876550"/>
                </a:lnTo>
                <a:cubicBezTo>
                  <a:pt x="1206500" y="3013323"/>
                  <a:pt x="1095623" y="3124200"/>
                  <a:pt x="958850" y="3124200"/>
                </a:cubicBezTo>
                <a:cubicBezTo>
                  <a:pt x="822077" y="3124200"/>
                  <a:pt x="711200" y="3013323"/>
                  <a:pt x="711200" y="2876550"/>
                </a:cubicBezTo>
                <a:lnTo>
                  <a:pt x="711200" y="247650"/>
                </a:lnTo>
                <a:cubicBezTo>
                  <a:pt x="711200" y="110877"/>
                  <a:pt x="822077" y="0"/>
                  <a:pt x="958850" y="0"/>
                </a:cubicBezTo>
                <a:close/>
                <a:moveTo>
                  <a:pt x="247650" y="0"/>
                </a:moveTo>
                <a:cubicBezTo>
                  <a:pt x="384423" y="0"/>
                  <a:pt x="495300" y="110877"/>
                  <a:pt x="495300" y="247650"/>
                </a:cubicBezTo>
                <a:lnTo>
                  <a:pt x="495300" y="2876550"/>
                </a:lnTo>
                <a:cubicBezTo>
                  <a:pt x="495300" y="3013323"/>
                  <a:pt x="384423" y="3124200"/>
                  <a:pt x="247650" y="3124200"/>
                </a:cubicBezTo>
                <a:cubicBezTo>
                  <a:pt x="110877" y="3124200"/>
                  <a:pt x="0" y="3013323"/>
                  <a:pt x="0" y="2876550"/>
                </a:cubicBezTo>
                <a:lnTo>
                  <a:pt x="0" y="247650"/>
                </a:lnTo>
                <a:cubicBezTo>
                  <a:pt x="0" y="110877"/>
                  <a:pt x="110877" y="0"/>
                  <a:pt x="247650" y="0"/>
                </a:cubicBezTo>
                <a:close/>
              </a:path>
            </a:pathLst>
          </a:custGeom>
          <a:effectLst/>
        </p:spPr>
        <p:txBody>
          <a:bodyPr vert="horz" lIns="95057" tIns="47529" rIns="95057" bIns="47529"/>
          <a:lstStyle>
            <a:lvl1pPr marL="0" indent="0" algn="ctr">
              <a:buNone/>
              <a:defRPr sz="1080">
                <a:solidFill>
                  <a:srgbClr val="7F7F7F"/>
                </a:solidFill>
                <a:latin typeface="Lato Regular"/>
                <a:cs typeface="Lato Regular"/>
              </a:defRPr>
            </a:lvl1pPr>
          </a:lstStyle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3954706" y="3801452"/>
            <a:ext cx="4511964" cy="431780"/>
          </a:xfrm>
          <a:prstGeom prst="rect">
            <a:avLst/>
          </a:prstGeom>
        </p:spPr>
        <p:txBody>
          <a:bodyPr vert="horz" lIns="0" tIns="40504" rIns="0" bIns="40504" anchor="t">
            <a:normAutofit fontScale="62500" lnSpcReduction="20000"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None/>
              <a:defRPr sz="4200" b="1">
                <a:solidFill>
                  <a:schemeClr val="bg1"/>
                </a:solidFill>
                <a:latin typeface="Lato Hairline"/>
                <a:cs typeface="Lato Hairline"/>
              </a:defRPr>
            </a:lvl1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TITLE HERE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1" hasCustomPrompt="1"/>
          </p:nvPr>
        </p:nvSpPr>
        <p:spPr>
          <a:xfrm>
            <a:off x="3954706" y="4385250"/>
            <a:ext cx="4511964" cy="228451"/>
          </a:xfrm>
          <a:prstGeom prst="rect">
            <a:avLst/>
          </a:prstGeom>
        </p:spPr>
        <p:txBody>
          <a:bodyPr vert="horz" lIns="0" tIns="40504" rIns="0" bIns="40504" anchor="ctr">
            <a:normAutofit fontScale="60000" lnSpcReduction="20000"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>
                <a:solidFill>
                  <a:schemeClr val="accent3"/>
                </a:solidFill>
                <a:latin typeface="Lato Light"/>
                <a:cs typeface="Lato Light"/>
              </a:defRPr>
            </a:lvl1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終極PowerPoint模板</a:t>
            </a:r>
            <a:endParaRPr lang="es-ES_tradnl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6" hasCustomPrompt="1"/>
          </p:nvPr>
        </p:nvSpPr>
        <p:spPr>
          <a:xfrm>
            <a:off x="3975167" y="4817825"/>
            <a:ext cx="4488039" cy="1536868"/>
          </a:xfrm>
          <a:prstGeom prst="rect">
            <a:avLst/>
          </a:prstGeom>
        </p:spPr>
        <p:txBody>
          <a:bodyPr vert="horz" lIns="0" tIns="0" rIns="0" bIns="0">
            <a:normAutofit/>
          </a:bodyPr>
          <a:lstStyle>
            <a:lvl1pPr marL="0" indent="0" algn="ctr">
              <a:lnSpc>
                <a:spcPct val="130000"/>
              </a:lnSpc>
              <a:buNone/>
              <a:defRPr sz="1440">
                <a:solidFill>
                  <a:schemeClr val="tx1">
                    <a:lumMod val="50000"/>
                    <a:lumOff val="50000"/>
                  </a:schemeClr>
                </a:solidFill>
                <a:latin typeface="Lato Regular"/>
                <a:cs typeface="Lato Regular"/>
              </a:defRPr>
            </a:lvl1pPr>
          </a:lstStyle>
          <a:p>
            <a:pPr lvl="0"/>
            <a:r>
              <a:rPr lang="zh-TW" altLang="zh-TW">
                <a:latin typeface="Source Han Sans TC"/>
                <a:ea typeface="Source Han Sans TC"/>
              </a:rPr>
              <a:t>客戶很重要，有了客戶就會跟著客戶走。Fusce diam totortor，mattis quis dapibus vitae，euismod non purus. Maecenas ut lacus 也不是 mauris feugiat tristique。</a:t>
            </a:r>
          </a:p>
        </p:txBody>
      </p:sp>
    </p:spTree>
    <p:extLst>
      <p:ext uri="{BB962C8B-B14F-4D97-AF65-F5344CB8AC3E}">
        <p14:creationId xmlns:p14="http://schemas.microsoft.com/office/powerpoint/2010/main" val="423065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4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8" grpId="0" build="p">
        <p:tmplLst>
          <p:tmpl lvl="1">
            <p:tnLst>
              <p:par>
                <p:cTn presetID="42" presetClass="entr" presetSubtype="0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400"/>
                        <p:tgtEl>
                          <p:spTgt spid="8"/>
                        </p:tgtEl>
                      </p:cBhvr>
                    </p:animEffect>
                    <p:anim calcmode="lin" valueType="num">
                      <p:cBhvr>
                        <p:cTn dur="400" fill="hold"/>
                        <p:tgtEl>
                          <p:spTgt spid="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400" fill="hold"/>
                        <p:tgtEl>
                          <p:spTgt spid="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9" grpId="0" build="p">
        <p:tmplLst>
          <p:tmpl lvl="1">
            <p:tnLst>
              <p:par>
                <p:cTn presetID="42" presetClass="entr" presetSubtype="0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0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8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7CC8034E-855D-4C99-A6CC-EADAC4C0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zh-TW">
                <a:latin typeface="Source Han Sans TC"/>
                <a:ea typeface="Source Han Sans TC"/>
              </a:rPr>
              <a:t>按一下此處編輯母版標題樣式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F637169-F0D8-455E-B5FC-B56F4EA55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zh-TW">
                <a:latin typeface="Source Han Sans TC"/>
                <a:ea typeface="Source Han Sans TC"/>
              </a:rPr>
              <a:t>按一下此處編輯母版文字樣式</a:t>
            </a:r>
          </a:p>
          <a:p>
            <a:pPr lvl="1"/>
            <a:r>
              <a:rPr lang="zh-TW" altLang="zh-TW">
                <a:latin typeface="Source Han Sans TC"/>
                <a:ea typeface="Source Han Sans TC"/>
              </a:rPr>
              <a:t>二級</a:t>
            </a:r>
          </a:p>
          <a:p>
            <a:pPr lvl="2"/>
            <a:r>
              <a:rPr lang="zh-TW" altLang="zh-TW">
                <a:latin typeface="Source Han Sans TC"/>
                <a:ea typeface="Source Han Sans TC"/>
              </a:rPr>
              <a:t>三級</a:t>
            </a:r>
          </a:p>
          <a:p>
            <a:pPr lvl="3"/>
            <a:r>
              <a:rPr lang="zh-TW" altLang="zh-TW">
                <a:latin typeface="Source Han Sans TC"/>
                <a:ea typeface="Source Han Sans TC"/>
              </a:rPr>
              <a:t>四級</a:t>
            </a:r>
          </a:p>
          <a:p>
            <a:pPr lvl="4"/>
            <a:r>
              <a:rPr lang="zh-TW" altLang="zh-TW">
                <a:latin typeface="Source Han Sans TC"/>
                <a:ea typeface="Source Han Sans TC"/>
              </a:rPr>
              <a:t>五級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B937042-0126-4772-B70B-2AF1932CEF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zh-TW" altLang="zh-TW">
                <a:latin typeface="Source Han Sans TC"/>
                <a:ea typeface="Source Han Sans TC"/>
              </a:rPr>
              <a:t>20XX年3月14日 星</a:t>
            </a:r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2021263-0C8F-4B0E-8013-64149746AE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B8FAB7C-0CA3-40E8-BB49-1AA5F295F7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A6674-8D24-43D1-AF4D-3F6B3F068A41}" type="slidenum">
              <a:rPr lang="zh-TW" altLang="zh-TW" smtClean="0">
                <a:latin typeface="Source Han Sans TC"/>
                <a:ea typeface="Source Han Sans TC"/>
              </a:r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143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</p:sldLayoutIdLst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.mp3"/><Relationship Id="rId7" Type="http://schemas.openxmlformats.org/officeDocument/2006/relationships/image" Target="../media/image1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1.mp3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GIF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GIF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GIF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GIF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jp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FAF22490-2CD2-4FA3-8DE6-ED373B97804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861" t="7772" r="74648" b="31995"/>
          <a:stretch>
            <a:fillRect/>
          </a:stretch>
        </p:blipFill>
        <p:spPr>
          <a:xfrm flipH="1">
            <a:off x="0" y="-17372"/>
            <a:ext cx="1943100" cy="685800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410D3471-D152-4C56-BE07-6A0BED6F7C2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861" t="7772" r="33054" b="31995"/>
          <a:stretch>
            <a:fillRect/>
          </a:stretch>
        </p:blipFill>
        <p:spPr>
          <a:xfrm>
            <a:off x="1943100" y="-1"/>
            <a:ext cx="10458450" cy="6858001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FACA1CA-6C36-4540-8817-FE6C191AD7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9615487" y="1978107"/>
            <a:ext cx="2828925" cy="2809875"/>
          </a:xfrm>
          <a:prstGeom prst="rect">
            <a:avLst/>
          </a:prstGeom>
        </p:spPr>
      </p:pic>
      <p:sp>
        <p:nvSpPr>
          <p:cNvPr id="8" name="PA_文本框 8">
            <a:extLst>
              <a:ext uri="{FF2B5EF4-FFF2-40B4-BE49-F238E27FC236}">
                <a16:creationId xmlns:a16="http://schemas.microsoft.com/office/drawing/2014/main" id="{6B446ECD-D9E1-4FEF-AA8D-9F36AF25F85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2648163" y="2582862"/>
            <a:ext cx="6139144" cy="1097280"/>
          </a:xfrm>
          <a:prstGeom prst="rect">
            <a:avLst/>
          </a:prstGeom>
          <a:noFill/>
        </p:spPr>
        <p:txBody>
          <a:bodyPr wrap="square" rtlCol="0">
            <a:normAutofit/>
            <a:scene3d>
              <a:camera prst="orthographicFront"/>
              <a:lightRig rig="sunset" dir="t"/>
            </a:scene3d>
            <a:sp3d contourW="12700" prstMaterial="softEdge">
              <a:bevelB w="0" h="0"/>
              <a:extrusionClr>
                <a:srgbClr val="FFC000"/>
              </a:extrusionClr>
              <a:contourClr>
                <a:schemeClr val="accent6">
                  <a:lumMod val="75000"/>
                </a:schemeClr>
              </a:contourClr>
            </a:sp3d>
          </a:bodyPr>
          <a:lstStyle/>
          <a:p>
            <a:pPr algn="ctr" defTabSz="914217">
              <a:defRPr/>
            </a:pPr>
            <a:r>
              <a:rPr lang="zh-TW" altLang="en-US" sz="6600" b="1" kern="0" dirty="0">
                <a:solidFill>
                  <a:srgbClr val="002060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滑步車精進計畫</a:t>
            </a:r>
            <a:endParaRPr lang="zh-TW" altLang="zh-TW" sz="6600" b="1" kern="0" dirty="0">
              <a:solidFill>
                <a:srgbClr val="002060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10" name="PA_文本框 8">
            <a:extLst>
              <a:ext uri="{FF2B5EF4-FFF2-40B4-BE49-F238E27FC236}">
                <a16:creationId xmlns:a16="http://schemas.microsoft.com/office/drawing/2014/main" id="{4903694D-BFBC-4F89-A5F6-1FE99662809C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7172325" y="-204925"/>
            <a:ext cx="5022395" cy="1109145"/>
          </a:xfrm>
          <a:prstGeom prst="rect">
            <a:avLst/>
          </a:prstGeom>
          <a:noFill/>
        </p:spPr>
        <p:txBody>
          <a:bodyPr wrap="square" rtlCol="0">
            <a:normAutofit fontScale="55000" lnSpcReduction="20000"/>
            <a:scene3d>
              <a:camera prst="orthographicFront"/>
              <a:lightRig rig="sunset" dir="t"/>
            </a:scene3d>
            <a:sp3d contourW="12700" prstMaterial="softEdge">
              <a:bevelB w="0" h="0"/>
              <a:extrusionClr>
                <a:srgbClr val="FFC000"/>
              </a:extrusionClr>
              <a:contourClr>
                <a:schemeClr val="accent6">
                  <a:lumMod val="75000"/>
                </a:schemeClr>
              </a:contourClr>
            </a:sp3d>
          </a:bodyPr>
          <a:lstStyle/>
          <a:p>
            <a:pPr algn="dist" defTabSz="914217">
              <a:defRPr/>
            </a:pPr>
            <a:endParaRPr lang="en-US" altLang="zh-CN" sz="6000" b="1" kern="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Source Han Serif SC" panose="02020400000000000000" pitchFamily="18" charset="-122"/>
            </a:endParaRPr>
          </a:p>
          <a:p>
            <a:pPr algn="dist" defTabSz="914217">
              <a:defRPr/>
            </a:pPr>
            <a:r>
              <a:rPr lang="en-US" altLang="zh-CN" sz="6000" b="1" kern="0" dirty="0">
                <a:solidFill>
                  <a:srgbClr val="FFFF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Source Han Serif SC" panose="02020400000000000000" pitchFamily="18" charset="-122"/>
              </a:rPr>
              <a:t>2024</a:t>
            </a:r>
            <a:r>
              <a:rPr lang="zh-CN" altLang="en-US" sz="6000" b="1" kern="0" dirty="0">
                <a:solidFill>
                  <a:srgbClr val="FFFF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Source Han Serif SC" panose="02020400000000000000" pitchFamily="18" charset="-122"/>
              </a:rPr>
              <a:t>麥哲倫築夢探險計畫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070516E-14E6-4F29-991E-237AD0B1A5E5}"/>
              </a:ext>
            </a:extLst>
          </p:cNvPr>
          <p:cNvSpPr txBox="1"/>
          <p:nvPr/>
        </p:nvSpPr>
        <p:spPr>
          <a:xfrm>
            <a:off x="2878419" y="4757497"/>
            <a:ext cx="5678632" cy="581589"/>
          </a:xfrm>
          <a:prstGeom prst="rect">
            <a:avLst/>
          </a:prstGeom>
          <a:noFill/>
        </p:spPr>
        <p:txBody>
          <a:bodyPr wrap="none" rtlCol="0">
            <a:normAutofit/>
          </a:bodyPr>
          <a:lstStyle/>
          <a:p>
            <a:r>
              <a:rPr lang="zh-TW" altLang="en-US" sz="3200" b="1" dirty="0">
                <a:solidFill>
                  <a:schemeClr val="bg1"/>
                </a:solidFill>
                <a:latin typeface="+mj-ea"/>
                <a:ea typeface="+mj-ea"/>
                <a:sym typeface="Source Han Serif SC" panose="02020400000000000000" pitchFamily="18" charset="-122"/>
              </a:rPr>
              <a:t>計畫執行人：四年忠班 林柔嫻</a:t>
            </a:r>
            <a:endParaRPr lang="zh-CN" altLang="en-US" sz="3200" b="1" dirty="0">
              <a:solidFill>
                <a:schemeClr val="bg1"/>
              </a:solidFill>
              <a:latin typeface="+mj-ea"/>
              <a:ea typeface="+mj-ea"/>
              <a:sym typeface="Source Han Serif SC" panose="02020400000000000000" pitchFamily="18" charset="-122"/>
            </a:endParaRPr>
          </a:p>
        </p:txBody>
      </p:sp>
      <p:pic>
        <p:nvPicPr>
          <p:cNvPr id="13" name="纯音乐 - 情书 - loveletter to you">
            <a:hlinkClick r:id="" action="ppaction://media"/>
            <a:extLst>
              <a:ext uri="{FF2B5EF4-FFF2-40B4-BE49-F238E27FC236}">
                <a16:creationId xmlns:a16="http://schemas.microsoft.com/office/drawing/2014/main" id="{1B7B5D71-4A58-4808-9C96-09F81FA212A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12935" y="-14733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91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9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8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CCD7FEF5-EDEB-4CCE-83CE-39B41512F7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4" t="38011" r="54106" b="16667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51F36B9A-1425-401C-AAA2-9F2D3F8C5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4630449" y="1739935"/>
            <a:ext cx="771563" cy="766368"/>
          </a:xfrm>
          <a:prstGeom prst="rect">
            <a:avLst/>
          </a:prstGeom>
        </p:spPr>
      </p:pic>
      <p:sp>
        <p:nvSpPr>
          <p:cNvPr id="17" name="文本框 283">
            <a:extLst>
              <a:ext uri="{FF2B5EF4-FFF2-40B4-BE49-F238E27FC236}">
                <a16:creationId xmlns:a16="http://schemas.microsoft.com/office/drawing/2014/main" id="{32929F2F-689F-45A4-B12E-7854AC1D0927}"/>
              </a:ext>
            </a:extLst>
          </p:cNvPr>
          <p:cNvSpPr txBox="1"/>
          <p:nvPr/>
        </p:nvSpPr>
        <p:spPr>
          <a:xfrm>
            <a:off x="3495902" y="874455"/>
            <a:ext cx="1265498" cy="362712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dist"/>
            <a:r>
              <a:rPr lang="zh-TW" altLang="zh-TW" sz="8000" b="1" spc="600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目</a:t>
            </a:r>
            <a:endParaRPr lang="en-US" altLang="zh-CN" sz="8000" b="1" spc="60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sym typeface="Source Han Serif SC" panose="02020400000000000000" pitchFamily="18" charset="-122"/>
            </a:endParaRPr>
          </a:p>
          <a:p>
            <a:pPr algn="dist"/>
            <a:r>
              <a:rPr lang="zh-TW" altLang="zh-TW" sz="7600" b="1" spc="600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錄</a:t>
            </a:r>
            <a:endParaRPr lang="en-US" altLang="zh-CN" sz="8000" spc="60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sym typeface="Source Han Serif SC" panose="02020400000000000000" pitchFamily="18" charset="-122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A7C773F5-42BB-4498-A9FC-961AE97BC4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2804837" y="1686591"/>
            <a:ext cx="771563" cy="766368"/>
          </a:xfrm>
          <a:prstGeom prst="rect">
            <a:avLst/>
          </a:prstGeom>
        </p:spPr>
      </p:pic>
      <p:grpSp>
        <p:nvGrpSpPr>
          <p:cNvPr id="23" name="群組 22">
            <a:extLst>
              <a:ext uri="{FF2B5EF4-FFF2-40B4-BE49-F238E27FC236}">
                <a16:creationId xmlns:a16="http://schemas.microsoft.com/office/drawing/2014/main" id="{2FD69C0A-EB65-1A44-BFCA-6F288BD61D0C}"/>
              </a:ext>
            </a:extLst>
          </p:cNvPr>
          <p:cNvGrpSpPr/>
          <p:nvPr/>
        </p:nvGrpSpPr>
        <p:grpSpPr>
          <a:xfrm>
            <a:off x="6730663" y="619408"/>
            <a:ext cx="3800702" cy="4639818"/>
            <a:chOff x="6730663" y="678785"/>
            <a:chExt cx="3800702" cy="4639818"/>
          </a:xfrm>
        </p:grpSpPr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925477C9-E166-4D38-BA0C-D5A8821021D0}"/>
                </a:ext>
              </a:extLst>
            </p:cNvPr>
            <p:cNvGrpSpPr/>
            <p:nvPr/>
          </p:nvGrpSpPr>
          <p:grpSpPr>
            <a:xfrm>
              <a:off x="6730663" y="678785"/>
              <a:ext cx="3800702" cy="3675378"/>
              <a:chOff x="4936967" y="1773767"/>
              <a:chExt cx="3658213" cy="3301370"/>
            </a:xfrm>
          </p:grpSpPr>
          <p:grpSp>
            <p:nvGrpSpPr>
              <p:cNvPr id="5" name="组合 4">
                <a:extLst>
                  <a:ext uri="{FF2B5EF4-FFF2-40B4-BE49-F238E27FC236}">
                    <a16:creationId xmlns:a16="http://schemas.microsoft.com/office/drawing/2014/main" id="{5B8ADC52-0004-422D-B280-B57AF0364365}"/>
                  </a:ext>
                </a:extLst>
              </p:cNvPr>
              <p:cNvGrpSpPr/>
              <p:nvPr/>
            </p:nvGrpSpPr>
            <p:grpSpPr>
              <a:xfrm>
                <a:off x="4936971" y="1773767"/>
                <a:ext cx="3658209" cy="553520"/>
                <a:chOff x="6778328" y="1872719"/>
                <a:chExt cx="3051487" cy="461718"/>
              </a:xfrm>
            </p:grpSpPr>
            <p:sp>
              <p:nvSpPr>
                <p:cNvPr id="15" name="文本框 3">
                  <a:extLst>
                    <a:ext uri="{FF2B5EF4-FFF2-40B4-BE49-F238E27FC236}">
                      <a16:creationId xmlns:a16="http://schemas.microsoft.com/office/drawing/2014/main" id="{6D096F1E-2D09-42BB-8A4B-B5431D95CA77}"/>
                    </a:ext>
                  </a:extLst>
                </p:cNvPr>
                <p:cNvSpPr txBox="1"/>
                <p:nvPr/>
              </p:nvSpPr>
              <p:spPr>
                <a:xfrm>
                  <a:off x="6814072" y="1908730"/>
                  <a:ext cx="3015742" cy="388239"/>
                </a:xfrm>
                <a:prstGeom prst="rect">
                  <a:avLst/>
                </a:prstGeom>
                <a:noFill/>
                <a:ln w="12700">
                  <a:solidFill>
                    <a:schemeClr val="bg1"/>
                  </a:solidFill>
                </a:ln>
              </p:spPr>
              <p:txBody>
                <a:bodyPr wrap="square" rtlCol="0">
                  <a:normAutofit/>
                </a:bodyPr>
                <a:lstStyle/>
                <a:p>
                  <a:pPr algn="ctr"/>
                  <a:r>
                    <a:rPr kumimoji="1" lang="zh-TW" altLang="zh-TW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01 </a:t>
                  </a:r>
                  <a:r>
                    <a:rPr kumimoji="1" lang="zh-TW" altLang="en-US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築夢動機</a:t>
                  </a:r>
                  <a:endParaRPr kumimoji="1" lang="zh-TW" altLang="zh-TW" sz="2800" b="1" dirty="0">
                    <a:solidFill>
                      <a:schemeClr val="bg1"/>
                    </a:solidFill>
                    <a:latin typeface="Source Han Sans TC"/>
                    <a:ea typeface="Source Han Sans TC"/>
                    <a:sym typeface="Source Han Serif SC" panose="02020400000000000000" pitchFamily="18" charset="-122"/>
                  </a:endParaRPr>
                </a:p>
              </p:txBody>
            </p:sp>
            <p:sp>
              <p:nvSpPr>
                <p:cNvPr id="16" name="矩形 15">
                  <a:extLst>
                    <a:ext uri="{FF2B5EF4-FFF2-40B4-BE49-F238E27FC236}">
                      <a16:creationId xmlns:a16="http://schemas.microsoft.com/office/drawing/2014/main" id="{3FC47E20-FAF0-49D1-9EF1-88C3D7D59228}"/>
                    </a:ext>
                  </a:extLst>
                </p:cNvPr>
                <p:cNvSpPr/>
                <p:nvPr/>
              </p:nvSpPr>
              <p:spPr>
                <a:xfrm>
                  <a:off x="6778328" y="1872719"/>
                  <a:ext cx="176518" cy="461718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000" b="1">
                    <a:solidFill>
                      <a:schemeClr val="bg1"/>
                    </a:solidFill>
                    <a:latin typeface="Source Han Serif SC" panose="02020400000000000000" pitchFamily="18" charset="-122"/>
                    <a:ea typeface="Source Han Serif SC" panose="02020400000000000000" pitchFamily="18" charset="-122"/>
                    <a:sym typeface="Source Han Serif SC" panose="02020400000000000000" pitchFamily="18" charset="-122"/>
                  </a:endParaRPr>
                </a:p>
              </p:txBody>
            </p:sp>
          </p:grpSp>
          <p:grpSp>
            <p:nvGrpSpPr>
              <p:cNvPr id="6" name="组合 5">
                <a:extLst>
                  <a:ext uri="{FF2B5EF4-FFF2-40B4-BE49-F238E27FC236}">
                    <a16:creationId xmlns:a16="http://schemas.microsoft.com/office/drawing/2014/main" id="{9B34F2DB-0FCB-4317-96FC-A1C79696232F}"/>
                  </a:ext>
                </a:extLst>
              </p:cNvPr>
              <p:cNvGrpSpPr/>
              <p:nvPr/>
            </p:nvGrpSpPr>
            <p:grpSpPr>
              <a:xfrm>
                <a:off x="4936972" y="2706546"/>
                <a:ext cx="3658200" cy="553535"/>
                <a:chOff x="6778329" y="2491875"/>
                <a:chExt cx="3051480" cy="461728"/>
              </a:xfrm>
            </p:grpSpPr>
            <p:sp>
              <p:nvSpPr>
                <p:cNvPr id="13" name="文本框 4">
                  <a:extLst>
                    <a:ext uri="{FF2B5EF4-FFF2-40B4-BE49-F238E27FC236}">
                      <a16:creationId xmlns:a16="http://schemas.microsoft.com/office/drawing/2014/main" id="{7D1B1DF8-70C1-491A-B2B3-5EB549443CA9}"/>
                    </a:ext>
                  </a:extLst>
                </p:cNvPr>
                <p:cNvSpPr txBox="1"/>
                <p:nvPr/>
              </p:nvSpPr>
              <p:spPr>
                <a:xfrm>
                  <a:off x="6814067" y="2523495"/>
                  <a:ext cx="3015744" cy="388237"/>
                </a:xfrm>
                <a:prstGeom prst="rect">
                  <a:avLst/>
                </a:prstGeom>
                <a:noFill/>
                <a:ln w="12700">
                  <a:solidFill>
                    <a:schemeClr val="bg1"/>
                  </a:solidFill>
                </a:ln>
              </p:spPr>
              <p:txBody>
                <a:bodyPr wrap="square" rtlCol="0">
                  <a:normAutofit lnSpcReduction="10000"/>
                </a:bodyPr>
                <a:lstStyle/>
                <a:p>
                  <a:pPr algn="ctr"/>
                  <a:r>
                    <a:rPr kumimoji="1" lang="zh-TW" altLang="zh-TW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02 </a:t>
                  </a:r>
                  <a:r>
                    <a:rPr kumimoji="1" lang="zh-TW" altLang="en-US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築夢目標</a:t>
                  </a:r>
                  <a:endParaRPr kumimoji="1" lang="zh-TW" altLang="zh-TW" sz="2800" b="1" dirty="0">
                    <a:solidFill>
                      <a:schemeClr val="bg1"/>
                    </a:solidFill>
                    <a:latin typeface="Source Han Sans TC"/>
                    <a:ea typeface="Source Han Sans TC"/>
                    <a:sym typeface="Source Han Serif SC" panose="02020400000000000000" pitchFamily="18" charset="-122"/>
                  </a:endParaRPr>
                </a:p>
              </p:txBody>
            </p:sp>
            <p:sp>
              <p:nvSpPr>
                <p:cNvPr id="14" name="矩形 13">
                  <a:extLst>
                    <a:ext uri="{FF2B5EF4-FFF2-40B4-BE49-F238E27FC236}">
                      <a16:creationId xmlns:a16="http://schemas.microsoft.com/office/drawing/2014/main" id="{1A26E598-AEE8-4608-93D2-585A6B17808C}"/>
                    </a:ext>
                  </a:extLst>
                </p:cNvPr>
                <p:cNvSpPr/>
                <p:nvPr/>
              </p:nvSpPr>
              <p:spPr>
                <a:xfrm>
                  <a:off x="6778329" y="2491875"/>
                  <a:ext cx="176518" cy="461728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000" b="1">
                    <a:solidFill>
                      <a:schemeClr val="bg1"/>
                    </a:solidFill>
                    <a:latin typeface="Source Han Serif SC" panose="02020400000000000000" pitchFamily="18" charset="-122"/>
                    <a:ea typeface="Source Han Serif SC" panose="02020400000000000000" pitchFamily="18" charset="-122"/>
                    <a:sym typeface="Source Han Serif SC" panose="02020400000000000000" pitchFamily="18" charset="-122"/>
                  </a:endParaRPr>
                </a:p>
              </p:txBody>
            </p:sp>
          </p:grpSp>
          <p:grpSp>
            <p:nvGrpSpPr>
              <p:cNvPr id="7" name="组合 6">
                <a:extLst>
                  <a:ext uri="{FF2B5EF4-FFF2-40B4-BE49-F238E27FC236}">
                    <a16:creationId xmlns:a16="http://schemas.microsoft.com/office/drawing/2014/main" id="{FBA70A57-1885-435D-A98F-8CA9477CCD2C}"/>
                  </a:ext>
                </a:extLst>
              </p:cNvPr>
              <p:cNvGrpSpPr/>
              <p:nvPr/>
            </p:nvGrpSpPr>
            <p:grpSpPr>
              <a:xfrm>
                <a:off x="4936970" y="3597054"/>
                <a:ext cx="3658204" cy="553531"/>
                <a:chOff x="6778319" y="3075791"/>
                <a:chExt cx="3051482" cy="461726"/>
              </a:xfrm>
            </p:grpSpPr>
            <p:sp>
              <p:nvSpPr>
                <p:cNvPr id="11" name="文本框 7">
                  <a:extLst>
                    <a:ext uri="{FF2B5EF4-FFF2-40B4-BE49-F238E27FC236}">
                      <a16:creationId xmlns:a16="http://schemas.microsoft.com/office/drawing/2014/main" id="{58B2FC23-E33F-4259-AB36-99C44B7C8FC2}"/>
                    </a:ext>
                  </a:extLst>
                </p:cNvPr>
                <p:cNvSpPr txBox="1"/>
                <p:nvPr/>
              </p:nvSpPr>
              <p:spPr>
                <a:xfrm>
                  <a:off x="6814058" y="3110591"/>
                  <a:ext cx="3015744" cy="388238"/>
                </a:xfrm>
                <a:prstGeom prst="rect">
                  <a:avLst/>
                </a:prstGeom>
                <a:noFill/>
                <a:ln w="12700">
                  <a:solidFill>
                    <a:schemeClr val="bg1"/>
                  </a:solidFill>
                </a:ln>
              </p:spPr>
              <p:txBody>
                <a:bodyPr wrap="square" rtlCol="0">
                  <a:normAutofit/>
                </a:bodyPr>
                <a:lstStyle/>
                <a:p>
                  <a:pPr algn="ctr"/>
                  <a:r>
                    <a:rPr kumimoji="1" lang="zh-TW" altLang="zh-TW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03 </a:t>
                  </a:r>
                  <a:r>
                    <a:rPr kumimoji="1" lang="zh-TW" altLang="en-US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築夢過程</a:t>
                  </a:r>
                  <a:endParaRPr kumimoji="1" lang="zh-TW" altLang="zh-TW" sz="2800" b="1" dirty="0">
                    <a:solidFill>
                      <a:schemeClr val="bg1"/>
                    </a:solidFill>
                    <a:latin typeface="Source Han Sans TC"/>
                    <a:ea typeface="Source Han Sans TC"/>
                    <a:sym typeface="Source Han Serif SC" panose="02020400000000000000" pitchFamily="18" charset="-122"/>
                  </a:endParaRPr>
                </a:p>
              </p:txBody>
            </p:sp>
            <p:sp>
              <p:nvSpPr>
                <p:cNvPr id="12" name="矩形 11">
                  <a:extLst>
                    <a:ext uri="{FF2B5EF4-FFF2-40B4-BE49-F238E27FC236}">
                      <a16:creationId xmlns:a16="http://schemas.microsoft.com/office/drawing/2014/main" id="{C8266F57-FFF0-4977-A2E1-FFC89CF9C3AD}"/>
                    </a:ext>
                  </a:extLst>
                </p:cNvPr>
                <p:cNvSpPr/>
                <p:nvPr/>
              </p:nvSpPr>
              <p:spPr>
                <a:xfrm>
                  <a:off x="6778319" y="3075791"/>
                  <a:ext cx="176518" cy="461726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000" b="1">
                    <a:solidFill>
                      <a:schemeClr val="bg1"/>
                    </a:solidFill>
                    <a:latin typeface="Source Han Serif SC" panose="02020400000000000000" pitchFamily="18" charset="-122"/>
                    <a:ea typeface="Source Han Serif SC" panose="02020400000000000000" pitchFamily="18" charset="-122"/>
                    <a:sym typeface="Source Han Serif SC" panose="02020400000000000000" pitchFamily="18" charset="-122"/>
                  </a:endParaRPr>
                </a:p>
              </p:txBody>
            </p:sp>
          </p:grpSp>
          <p:grpSp>
            <p:nvGrpSpPr>
              <p:cNvPr id="8" name="组合 7">
                <a:extLst>
                  <a:ext uri="{FF2B5EF4-FFF2-40B4-BE49-F238E27FC236}">
                    <a16:creationId xmlns:a16="http://schemas.microsoft.com/office/drawing/2014/main" id="{94092491-2978-46CE-B96A-EBDAE074F178}"/>
                  </a:ext>
                </a:extLst>
              </p:cNvPr>
              <p:cNvGrpSpPr/>
              <p:nvPr/>
            </p:nvGrpSpPr>
            <p:grpSpPr>
              <a:xfrm>
                <a:off x="4936967" y="4521601"/>
                <a:ext cx="3658206" cy="553536"/>
                <a:chOff x="6778315" y="3656304"/>
                <a:chExt cx="3051484" cy="461729"/>
              </a:xfrm>
            </p:grpSpPr>
            <p:sp>
              <p:nvSpPr>
                <p:cNvPr id="9" name="文本框 8">
                  <a:extLst>
                    <a:ext uri="{FF2B5EF4-FFF2-40B4-BE49-F238E27FC236}">
                      <a16:creationId xmlns:a16="http://schemas.microsoft.com/office/drawing/2014/main" id="{796326C3-C456-4B16-AE23-194FE49B2D6D}"/>
                    </a:ext>
                  </a:extLst>
                </p:cNvPr>
                <p:cNvSpPr txBox="1"/>
                <p:nvPr/>
              </p:nvSpPr>
              <p:spPr>
                <a:xfrm>
                  <a:off x="6814055" y="3691103"/>
                  <a:ext cx="3015744" cy="388237"/>
                </a:xfrm>
                <a:prstGeom prst="rect">
                  <a:avLst/>
                </a:prstGeom>
                <a:noFill/>
                <a:ln w="12700">
                  <a:solidFill>
                    <a:schemeClr val="bg1"/>
                  </a:solidFill>
                </a:ln>
              </p:spPr>
              <p:txBody>
                <a:bodyPr wrap="square" rtlCol="0">
                  <a:normAutofit lnSpcReduction="10000"/>
                </a:bodyPr>
                <a:lstStyle/>
                <a:p>
                  <a:pPr algn="ctr"/>
                  <a:r>
                    <a:rPr kumimoji="1" lang="zh-TW" altLang="zh-TW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04 </a:t>
                  </a:r>
                  <a:r>
                    <a:rPr kumimoji="1" lang="zh-TW" altLang="en-US" sz="2800" b="1" dirty="0">
                      <a:solidFill>
                        <a:schemeClr val="bg1"/>
                      </a:solidFill>
                      <a:latin typeface="Source Han Sans TC"/>
                      <a:ea typeface="Source Han Sans TC"/>
                      <a:sym typeface="Source Han Serif SC" panose="02020400000000000000" pitchFamily="18" charset="-122"/>
                    </a:rPr>
                    <a:t>築夢成果</a:t>
                  </a:r>
                  <a:endParaRPr kumimoji="1" lang="zh-TW" altLang="zh-TW" sz="2800" b="1" dirty="0">
                    <a:solidFill>
                      <a:schemeClr val="bg1"/>
                    </a:solidFill>
                    <a:latin typeface="Source Han Sans TC"/>
                    <a:ea typeface="Source Han Sans TC"/>
                    <a:sym typeface="Source Han Serif SC" panose="02020400000000000000" pitchFamily="18" charset="-122"/>
                  </a:endParaRPr>
                </a:p>
              </p:txBody>
            </p:sp>
            <p:sp>
              <p:nvSpPr>
                <p:cNvPr id="10" name="矩形 9">
                  <a:extLst>
                    <a:ext uri="{FF2B5EF4-FFF2-40B4-BE49-F238E27FC236}">
                      <a16:creationId xmlns:a16="http://schemas.microsoft.com/office/drawing/2014/main" id="{8EF8BDB8-1743-4EE5-A471-48D125BCA288}"/>
                    </a:ext>
                  </a:extLst>
                </p:cNvPr>
                <p:cNvSpPr/>
                <p:nvPr/>
              </p:nvSpPr>
              <p:spPr>
                <a:xfrm>
                  <a:off x="6778315" y="3656304"/>
                  <a:ext cx="176518" cy="461729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000" b="1">
                    <a:solidFill>
                      <a:schemeClr val="bg1"/>
                    </a:solidFill>
                    <a:latin typeface="Source Han Serif SC" panose="02020400000000000000" pitchFamily="18" charset="-122"/>
                    <a:ea typeface="Source Han Serif SC" panose="02020400000000000000" pitchFamily="18" charset="-122"/>
                    <a:sym typeface="Source Han Serif SC" panose="02020400000000000000" pitchFamily="18" charset="-122"/>
                  </a:endParaRPr>
                </a:p>
              </p:txBody>
            </p:sp>
          </p:grpSp>
        </p:grpSp>
        <p:sp>
          <p:nvSpPr>
            <p:cNvPr id="20" name="文本框 7">
              <a:extLst>
                <a:ext uri="{FF2B5EF4-FFF2-40B4-BE49-F238E27FC236}">
                  <a16:creationId xmlns:a16="http://schemas.microsoft.com/office/drawing/2014/main" id="{4C27D740-9D10-504C-A072-07B29D3DA656}"/>
                </a:ext>
              </a:extLst>
            </p:cNvPr>
            <p:cNvSpPr txBox="1"/>
            <p:nvPr/>
          </p:nvSpPr>
          <p:spPr>
            <a:xfrm>
              <a:off x="6775178" y="4748809"/>
              <a:ext cx="3756180" cy="518160"/>
            </a:xfrm>
            <a:prstGeom prst="rect">
              <a:avLst/>
            </a:prstGeom>
            <a:noFill/>
            <a:ln w="12700">
              <a:solidFill>
                <a:schemeClr val="bg1"/>
              </a:solidFill>
            </a:ln>
          </p:spPr>
          <p:txBody>
            <a:bodyPr wrap="square" rtlCol="0">
              <a:normAutofit/>
            </a:bodyPr>
            <a:lstStyle/>
            <a:p>
              <a:pPr algn="ctr"/>
              <a:r>
                <a:rPr kumimoji="1" lang="zh-TW" altLang="zh-TW" sz="2800" b="1" dirty="0">
                  <a:solidFill>
                    <a:schemeClr val="bg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0</a:t>
              </a:r>
              <a:r>
                <a:rPr kumimoji="1" lang="en-US" altLang="zh-TW" sz="2800" b="1" dirty="0">
                  <a:solidFill>
                    <a:schemeClr val="bg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5</a:t>
              </a:r>
              <a:r>
                <a:rPr kumimoji="1" lang="zh-TW" altLang="zh-TW" sz="2800" b="1" dirty="0">
                  <a:solidFill>
                    <a:schemeClr val="bg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 </a:t>
              </a:r>
              <a:r>
                <a:rPr kumimoji="1" lang="zh-TW" altLang="en-US" sz="2800" b="1" dirty="0">
                  <a:solidFill>
                    <a:schemeClr val="bg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築夢心得</a:t>
              </a:r>
              <a:endParaRPr kumimoji="1" lang="zh-TW" altLang="zh-TW" sz="28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22142E4E-9142-7643-BE99-83D13CB7897A}"/>
                </a:ext>
              </a:extLst>
            </p:cNvPr>
            <p:cNvSpPr/>
            <p:nvPr/>
          </p:nvSpPr>
          <p:spPr>
            <a:xfrm>
              <a:off x="6730664" y="4702363"/>
              <a:ext cx="219857" cy="6162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000" b="1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3191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7812" y="2195218"/>
            <a:ext cx="8296894" cy="2887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r>
              <a:rPr lang="zh-TW" altLang="en-US" sz="3600" dirty="0">
                <a:latin typeface="+mj-ea"/>
                <a:ea typeface="+mj-ea"/>
              </a:rPr>
              <a:t>我從三歲多開始接觸滑步車，</a:t>
            </a:r>
          </a:p>
          <a:p>
            <a:r>
              <a:rPr lang="zh-TW" altLang="en-US" sz="3600" dirty="0">
                <a:latin typeface="+mj-ea"/>
                <a:ea typeface="+mj-ea"/>
              </a:rPr>
              <a:t>到現在已有六年多的車齡，</a:t>
            </a:r>
          </a:p>
          <a:p>
            <a:r>
              <a:rPr lang="zh-TW" altLang="en-US" sz="3600" dirty="0">
                <a:latin typeface="+mj-ea"/>
                <a:ea typeface="+mj-ea"/>
              </a:rPr>
              <a:t>到各縣市比賽也有不錯的成績。</a:t>
            </a:r>
          </a:p>
          <a:p>
            <a:r>
              <a:rPr lang="zh-TW" altLang="en-US" sz="3600" dirty="0">
                <a:latin typeface="+mj-ea"/>
                <a:ea typeface="+mj-ea"/>
              </a:rPr>
              <a:t>這項比賽年齡限制大概到</a:t>
            </a:r>
            <a:r>
              <a:rPr lang="en-US" altLang="zh-TW" sz="3600" dirty="0">
                <a:latin typeface="+mj-ea"/>
                <a:ea typeface="+mj-ea"/>
              </a:rPr>
              <a:t>10</a:t>
            </a:r>
            <a:r>
              <a:rPr lang="zh-TW" altLang="en-US" sz="3600" dirty="0">
                <a:latin typeface="+mj-ea"/>
                <a:ea typeface="+mj-ea"/>
              </a:rPr>
              <a:t>歲左右，</a:t>
            </a:r>
          </a:p>
          <a:p>
            <a:r>
              <a:rPr lang="zh-TW" altLang="en-US" sz="3600" dirty="0">
                <a:latin typeface="+mj-ea"/>
                <a:ea typeface="+mj-ea"/>
              </a:rPr>
              <a:t>我想要在退役之前能夠再突破自我一次！</a:t>
            </a: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01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築夢動機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5554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4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8"/>
            <a:ext cx="9144000" cy="2887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r>
              <a:rPr lang="zh-TW" altLang="en-US" sz="3600" b="1" dirty="0">
                <a:latin typeface="+mj-ea"/>
                <a:ea typeface="+mj-ea"/>
              </a:rPr>
              <a:t>參加</a:t>
            </a:r>
            <a:r>
              <a:rPr lang="en-US" altLang="zh-TW" sz="3600" b="1" dirty="0">
                <a:latin typeface="+mj-ea"/>
                <a:ea typeface="+mj-ea"/>
              </a:rPr>
              <a:t>2024</a:t>
            </a:r>
            <a:r>
              <a:rPr lang="zh-CN" altLang="en-US" sz="3600" b="1" dirty="0">
                <a:latin typeface="+mj-ea"/>
                <a:ea typeface="+mj-ea"/>
              </a:rPr>
              <a:t>年</a:t>
            </a:r>
            <a:r>
              <a:rPr lang="en-US" altLang="zh-CN" sz="3600" b="1" dirty="0">
                <a:latin typeface="+mj-ea"/>
                <a:ea typeface="+mj-ea"/>
              </a:rPr>
              <a:t>8</a:t>
            </a:r>
            <a:r>
              <a:rPr lang="zh-CN" altLang="en-US" sz="3600" b="1" dirty="0">
                <a:latin typeface="+mj-ea"/>
                <a:ea typeface="+mj-ea"/>
              </a:rPr>
              <a:t>月</a:t>
            </a:r>
            <a:r>
              <a:rPr lang="en-US" altLang="zh-CN" sz="3600" b="1" dirty="0">
                <a:latin typeface="+mj-ea"/>
                <a:ea typeface="+mj-ea"/>
              </a:rPr>
              <a:t>11</a:t>
            </a:r>
            <a:r>
              <a:rPr lang="zh-CN" altLang="en-US" sz="3600" b="1" dirty="0">
                <a:latin typeface="+mj-ea"/>
                <a:ea typeface="+mj-ea"/>
              </a:rPr>
              <a:t>日中信風之盃滑步車大賽</a:t>
            </a:r>
            <a:endParaRPr lang="en-US" altLang="zh-CN" sz="3600" b="1" dirty="0">
              <a:latin typeface="+mj-ea"/>
              <a:ea typeface="+mj-ea"/>
            </a:endParaRPr>
          </a:p>
          <a:p>
            <a:r>
              <a:rPr lang="zh-CN" altLang="en-US" sz="3600" b="1" dirty="0">
                <a:latin typeface="+mj-ea"/>
                <a:ea typeface="+mj-ea"/>
              </a:rPr>
              <a:t>（此賽事為臺灣滑步車指標性賽事之一）</a:t>
            </a:r>
            <a:endParaRPr lang="en-US" altLang="zh-CN" sz="3600" b="1" dirty="0">
              <a:latin typeface="+mj-ea"/>
              <a:ea typeface="+mj-ea"/>
            </a:endParaRPr>
          </a:p>
          <a:p>
            <a:r>
              <a:rPr lang="zh-CN" altLang="en-US" sz="3600" b="1" dirty="0">
                <a:latin typeface="+mj-ea"/>
                <a:ea typeface="+mj-ea"/>
              </a:rPr>
              <a:t>並獲得前三名</a:t>
            </a:r>
            <a:endParaRPr lang="en-US" altLang="zh-CN" sz="3600" b="1" dirty="0">
              <a:latin typeface="+mj-ea"/>
              <a:ea typeface="+mj-ea"/>
            </a:endParaRPr>
          </a:p>
          <a:p>
            <a:r>
              <a:rPr lang="zh-CN" altLang="en-US" sz="3600" b="1" dirty="0">
                <a:latin typeface="+mj-ea"/>
                <a:ea typeface="+mj-ea"/>
              </a:rPr>
              <a:t>（之前的成績大概在五到九名之間）</a:t>
            </a:r>
            <a:endParaRPr lang="zh-TW" altLang="en-US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2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目標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02753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5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r>
              <a:rPr lang="zh-CN" altLang="en-US" sz="3600" b="1" dirty="0">
                <a:latin typeface="+mj-ea"/>
                <a:ea typeface="+mj-ea"/>
              </a:rPr>
              <a:t>每週一、三、五參加滑步車選手班訓練</a:t>
            </a:r>
            <a:endParaRPr lang="en-US" altLang="zh-CN" sz="3600" b="1" dirty="0">
              <a:latin typeface="+mj-ea"/>
              <a:ea typeface="+mj-ea"/>
            </a:endParaRPr>
          </a:p>
          <a:p>
            <a:r>
              <a:rPr lang="zh-CN" altLang="en-US" sz="3600" b="1" dirty="0">
                <a:latin typeface="+mj-ea"/>
                <a:ea typeface="+mj-ea"/>
              </a:rPr>
              <a:t>每週二、四、六晚上跟爸爸去慢跑五公里</a:t>
            </a:r>
            <a:endParaRPr lang="en-US" altLang="zh-CN" sz="3600" b="1" dirty="0">
              <a:latin typeface="+mj-ea"/>
              <a:ea typeface="+mj-ea"/>
            </a:endParaRPr>
          </a:p>
          <a:p>
            <a:r>
              <a:rPr lang="zh-CN" altLang="en-US" sz="3600" b="1" dirty="0">
                <a:latin typeface="+mj-ea"/>
                <a:ea typeface="+mj-ea"/>
              </a:rPr>
              <a:t>每週日參加滑步車車隊練習</a:t>
            </a:r>
            <a:endParaRPr lang="en-US" altLang="zh-CN" sz="3600" b="1" dirty="0">
              <a:latin typeface="+mj-ea"/>
              <a:ea typeface="+mj-ea"/>
            </a:endParaRPr>
          </a:p>
          <a:p>
            <a:endParaRPr lang="en-US" altLang="zh-CN" sz="3600" b="1" dirty="0">
              <a:latin typeface="+mj-ea"/>
              <a:ea typeface="+mj-ea"/>
            </a:endParaRPr>
          </a:p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3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過程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819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Freeform 47"/>
          <p:cNvSpPr>
            <a:spLocks noEditPoints="1"/>
          </p:cNvSpPr>
          <p:nvPr/>
        </p:nvSpPr>
        <p:spPr>
          <a:xfrm>
            <a:off x="1093149" y="1803059"/>
            <a:ext cx="9823272" cy="4209251"/>
          </a:xfrm>
          <a:custGeom>
            <a:avLst/>
            <a:gdLst>
              <a:gd name="txL" fmla="*/ 0 w 3426"/>
              <a:gd name="txT" fmla="*/ 0 h 1232"/>
              <a:gd name="txR" fmla="*/ 3426 w 3426"/>
              <a:gd name="txB" fmla="*/ 1232 h 1232"/>
            </a:gdLst>
            <a:ahLst/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3425" h="1232">
                <a:moveTo>
                  <a:pt x="3426" y="540"/>
                </a:moveTo>
                <a:lnTo>
                  <a:pt x="3426" y="540"/>
                </a:lnTo>
                <a:lnTo>
                  <a:pt x="3400" y="506"/>
                </a:lnTo>
                <a:lnTo>
                  <a:pt x="3372" y="470"/>
                </a:lnTo>
                <a:lnTo>
                  <a:pt x="3342" y="436"/>
                </a:lnTo>
                <a:lnTo>
                  <a:pt x="3308" y="404"/>
                </a:lnTo>
                <a:lnTo>
                  <a:pt x="3270" y="372"/>
                </a:lnTo>
                <a:lnTo>
                  <a:pt x="3230" y="340"/>
                </a:lnTo>
                <a:lnTo>
                  <a:pt x="3188" y="312"/>
                </a:lnTo>
                <a:lnTo>
                  <a:pt x="3142" y="284"/>
                </a:lnTo>
                <a:lnTo>
                  <a:pt x="3094" y="258"/>
                </a:lnTo>
                <a:lnTo>
                  <a:pt x="3046" y="236"/>
                </a:lnTo>
                <a:lnTo>
                  <a:pt x="2994" y="216"/>
                </a:lnTo>
                <a:lnTo>
                  <a:pt x="2940" y="198"/>
                </a:lnTo>
                <a:lnTo>
                  <a:pt x="2884" y="182"/>
                </a:lnTo>
                <a:lnTo>
                  <a:pt x="2828" y="170"/>
                </a:lnTo>
                <a:lnTo>
                  <a:pt x="2770" y="162"/>
                </a:lnTo>
                <a:lnTo>
                  <a:pt x="2710" y="158"/>
                </a:lnTo>
                <a:lnTo>
                  <a:pt x="2646" y="156"/>
                </a:lnTo>
                <a:lnTo>
                  <a:pt x="2612" y="158"/>
                </a:lnTo>
                <a:lnTo>
                  <a:pt x="2580" y="162"/>
                </a:lnTo>
                <a:lnTo>
                  <a:pt x="2550" y="168"/>
                </a:lnTo>
                <a:lnTo>
                  <a:pt x="2536" y="172"/>
                </a:lnTo>
                <a:lnTo>
                  <a:pt x="2522" y="178"/>
                </a:lnTo>
                <a:lnTo>
                  <a:pt x="2510" y="186"/>
                </a:lnTo>
                <a:lnTo>
                  <a:pt x="2498" y="194"/>
                </a:lnTo>
                <a:lnTo>
                  <a:pt x="2488" y="202"/>
                </a:lnTo>
                <a:lnTo>
                  <a:pt x="2480" y="214"/>
                </a:lnTo>
                <a:lnTo>
                  <a:pt x="2516" y="298"/>
                </a:lnTo>
                <a:lnTo>
                  <a:pt x="2534" y="342"/>
                </a:lnTo>
                <a:lnTo>
                  <a:pt x="2548" y="386"/>
                </a:lnTo>
                <a:lnTo>
                  <a:pt x="2562" y="432"/>
                </a:lnTo>
                <a:lnTo>
                  <a:pt x="2576" y="480"/>
                </a:lnTo>
                <a:lnTo>
                  <a:pt x="2586" y="528"/>
                </a:lnTo>
                <a:lnTo>
                  <a:pt x="2592" y="580"/>
                </a:lnTo>
                <a:lnTo>
                  <a:pt x="2546" y="588"/>
                </a:lnTo>
                <a:lnTo>
                  <a:pt x="2496" y="598"/>
                </a:lnTo>
                <a:lnTo>
                  <a:pt x="2412" y="606"/>
                </a:lnTo>
                <a:lnTo>
                  <a:pt x="2358" y="608"/>
                </a:lnTo>
                <a:lnTo>
                  <a:pt x="2268" y="608"/>
                </a:lnTo>
                <a:lnTo>
                  <a:pt x="2270" y="578"/>
                </a:lnTo>
                <a:lnTo>
                  <a:pt x="2268" y="546"/>
                </a:lnTo>
                <a:lnTo>
                  <a:pt x="2266" y="512"/>
                </a:lnTo>
                <a:lnTo>
                  <a:pt x="2264" y="480"/>
                </a:lnTo>
                <a:lnTo>
                  <a:pt x="2258" y="446"/>
                </a:lnTo>
                <a:lnTo>
                  <a:pt x="2252" y="414"/>
                </a:lnTo>
                <a:lnTo>
                  <a:pt x="2244" y="380"/>
                </a:lnTo>
                <a:lnTo>
                  <a:pt x="2236" y="346"/>
                </a:lnTo>
                <a:lnTo>
                  <a:pt x="2224" y="312"/>
                </a:lnTo>
                <a:lnTo>
                  <a:pt x="2212" y="278"/>
                </a:lnTo>
                <a:lnTo>
                  <a:pt x="2196" y="244"/>
                </a:lnTo>
                <a:lnTo>
                  <a:pt x="2180" y="210"/>
                </a:lnTo>
                <a:lnTo>
                  <a:pt x="2160" y="176"/>
                </a:lnTo>
                <a:lnTo>
                  <a:pt x="2140" y="144"/>
                </a:lnTo>
                <a:lnTo>
                  <a:pt x="2116" y="110"/>
                </a:lnTo>
                <a:lnTo>
                  <a:pt x="2092" y="76"/>
                </a:lnTo>
                <a:lnTo>
                  <a:pt x="2106" y="114"/>
                </a:lnTo>
                <a:lnTo>
                  <a:pt x="2122" y="160"/>
                </a:lnTo>
                <a:lnTo>
                  <a:pt x="2140" y="222"/>
                </a:lnTo>
                <a:lnTo>
                  <a:pt x="2150" y="258"/>
                </a:lnTo>
                <a:lnTo>
                  <a:pt x="2158" y="298"/>
                </a:lnTo>
                <a:lnTo>
                  <a:pt x="2166" y="342"/>
                </a:lnTo>
                <a:lnTo>
                  <a:pt x="2174" y="390"/>
                </a:lnTo>
                <a:lnTo>
                  <a:pt x="2180" y="440"/>
                </a:lnTo>
                <a:lnTo>
                  <a:pt x="2186" y="494"/>
                </a:lnTo>
                <a:lnTo>
                  <a:pt x="2188" y="550"/>
                </a:lnTo>
                <a:lnTo>
                  <a:pt x="2190" y="608"/>
                </a:lnTo>
                <a:lnTo>
                  <a:pt x="1954" y="606"/>
                </a:lnTo>
                <a:lnTo>
                  <a:pt x="1680" y="600"/>
                </a:lnTo>
                <a:lnTo>
                  <a:pt x="1680" y="564"/>
                </a:lnTo>
                <a:lnTo>
                  <a:pt x="1680" y="528"/>
                </a:lnTo>
                <a:lnTo>
                  <a:pt x="1676" y="490"/>
                </a:lnTo>
                <a:lnTo>
                  <a:pt x="1672" y="454"/>
                </a:lnTo>
                <a:lnTo>
                  <a:pt x="1668" y="416"/>
                </a:lnTo>
                <a:lnTo>
                  <a:pt x="1660" y="380"/>
                </a:lnTo>
                <a:lnTo>
                  <a:pt x="1650" y="342"/>
                </a:lnTo>
                <a:lnTo>
                  <a:pt x="1640" y="304"/>
                </a:lnTo>
                <a:lnTo>
                  <a:pt x="1628" y="266"/>
                </a:lnTo>
                <a:lnTo>
                  <a:pt x="1612" y="228"/>
                </a:lnTo>
                <a:lnTo>
                  <a:pt x="1596" y="190"/>
                </a:lnTo>
                <a:lnTo>
                  <a:pt x="1576" y="152"/>
                </a:lnTo>
                <a:lnTo>
                  <a:pt x="1556" y="114"/>
                </a:lnTo>
                <a:lnTo>
                  <a:pt x="1532" y="76"/>
                </a:lnTo>
                <a:lnTo>
                  <a:pt x="1506" y="38"/>
                </a:lnTo>
                <a:lnTo>
                  <a:pt x="1478" y="0"/>
                </a:lnTo>
                <a:lnTo>
                  <a:pt x="1482" y="10"/>
                </a:lnTo>
                <a:lnTo>
                  <a:pt x="1494" y="42"/>
                </a:lnTo>
                <a:lnTo>
                  <a:pt x="1512" y="94"/>
                </a:lnTo>
                <a:lnTo>
                  <a:pt x="1532" y="162"/>
                </a:lnTo>
                <a:lnTo>
                  <a:pt x="1544" y="204"/>
                </a:lnTo>
                <a:lnTo>
                  <a:pt x="1554" y="250"/>
                </a:lnTo>
                <a:lnTo>
                  <a:pt x="1562" y="298"/>
                </a:lnTo>
                <a:lnTo>
                  <a:pt x="1572" y="352"/>
                </a:lnTo>
                <a:lnTo>
                  <a:pt x="1578" y="408"/>
                </a:lnTo>
                <a:lnTo>
                  <a:pt x="1584" y="468"/>
                </a:lnTo>
                <a:lnTo>
                  <a:pt x="1588" y="530"/>
                </a:lnTo>
                <a:lnTo>
                  <a:pt x="1588" y="596"/>
                </a:lnTo>
                <a:lnTo>
                  <a:pt x="964" y="580"/>
                </a:lnTo>
                <a:lnTo>
                  <a:pt x="962" y="518"/>
                </a:lnTo>
                <a:lnTo>
                  <a:pt x="958" y="488"/>
                </a:lnTo>
                <a:lnTo>
                  <a:pt x="954" y="456"/>
                </a:lnTo>
                <a:lnTo>
                  <a:pt x="950" y="426"/>
                </a:lnTo>
                <a:lnTo>
                  <a:pt x="942" y="394"/>
                </a:lnTo>
                <a:lnTo>
                  <a:pt x="934" y="362"/>
                </a:lnTo>
                <a:lnTo>
                  <a:pt x="924" y="330"/>
                </a:lnTo>
                <a:lnTo>
                  <a:pt x="914" y="298"/>
                </a:lnTo>
                <a:lnTo>
                  <a:pt x="900" y="266"/>
                </a:lnTo>
                <a:lnTo>
                  <a:pt x="886" y="234"/>
                </a:lnTo>
                <a:lnTo>
                  <a:pt x="870" y="202"/>
                </a:lnTo>
                <a:lnTo>
                  <a:pt x="852" y="172"/>
                </a:lnTo>
                <a:lnTo>
                  <a:pt x="832" y="140"/>
                </a:lnTo>
                <a:lnTo>
                  <a:pt x="810" y="108"/>
                </a:lnTo>
                <a:lnTo>
                  <a:pt x="786" y="76"/>
                </a:lnTo>
                <a:lnTo>
                  <a:pt x="800" y="112"/>
                </a:lnTo>
                <a:lnTo>
                  <a:pt x="816" y="154"/>
                </a:lnTo>
                <a:lnTo>
                  <a:pt x="832" y="212"/>
                </a:lnTo>
                <a:lnTo>
                  <a:pt x="850" y="284"/>
                </a:lnTo>
                <a:lnTo>
                  <a:pt x="858" y="326"/>
                </a:lnTo>
                <a:lnTo>
                  <a:pt x="866" y="370"/>
                </a:lnTo>
                <a:lnTo>
                  <a:pt x="872" y="418"/>
                </a:lnTo>
                <a:lnTo>
                  <a:pt x="878" y="468"/>
                </a:lnTo>
                <a:lnTo>
                  <a:pt x="882" y="522"/>
                </a:lnTo>
                <a:lnTo>
                  <a:pt x="884" y="576"/>
                </a:lnTo>
                <a:lnTo>
                  <a:pt x="762" y="572"/>
                </a:lnTo>
                <a:lnTo>
                  <a:pt x="728" y="568"/>
                </a:lnTo>
                <a:lnTo>
                  <a:pt x="696" y="562"/>
                </a:lnTo>
                <a:lnTo>
                  <a:pt x="666" y="554"/>
                </a:lnTo>
                <a:lnTo>
                  <a:pt x="640" y="542"/>
                </a:lnTo>
                <a:lnTo>
                  <a:pt x="612" y="530"/>
                </a:lnTo>
                <a:lnTo>
                  <a:pt x="588" y="516"/>
                </a:lnTo>
                <a:lnTo>
                  <a:pt x="566" y="500"/>
                </a:lnTo>
                <a:lnTo>
                  <a:pt x="544" y="484"/>
                </a:lnTo>
                <a:lnTo>
                  <a:pt x="524" y="466"/>
                </a:lnTo>
                <a:lnTo>
                  <a:pt x="504" y="446"/>
                </a:lnTo>
                <a:lnTo>
                  <a:pt x="466" y="406"/>
                </a:lnTo>
                <a:lnTo>
                  <a:pt x="432" y="364"/>
                </a:lnTo>
                <a:lnTo>
                  <a:pt x="398" y="320"/>
                </a:lnTo>
                <a:lnTo>
                  <a:pt x="362" y="278"/>
                </a:lnTo>
                <a:lnTo>
                  <a:pt x="326" y="236"/>
                </a:lnTo>
                <a:lnTo>
                  <a:pt x="306" y="216"/>
                </a:lnTo>
                <a:lnTo>
                  <a:pt x="286" y="198"/>
                </a:lnTo>
                <a:lnTo>
                  <a:pt x="266" y="180"/>
                </a:lnTo>
                <a:lnTo>
                  <a:pt x="242" y="164"/>
                </a:lnTo>
                <a:lnTo>
                  <a:pt x="220" y="148"/>
                </a:lnTo>
                <a:lnTo>
                  <a:pt x="194" y="134"/>
                </a:lnTo>
                <a:lnTo>
                  <a:pt x="166" y="122"/>
                </a:lnTo>
                <a:lnTo>
                  <a:pt x="138" y="114"/>
                </a:lnTo>
                <a:lnTo>
                  <a:pt x="106" y="106"/>
                </a:lnTo>
                <a:lnTo>
                  <a:pt x="74" y="100"/>
                </a:lnTo>
                <a:lnTo>
                  <a:pt x="38" y="96"/>
                </a:lnTo>
                <a:lnTo>
                  <a:pt x="0" y="96"/>
                </a:lnTo>
                <a:lnTo>
                  <a:pt x="52" y="146"/>
                </a:lnTo>
                <a:lnTo>
                  <a:pt x="78" y="172"/>
                </a:lnTo>
                <a:lnTo>
                  <a:pt x="102" y="200"/>
                </a:lnTo>
                <a:lnTo>
                  <a:pt x="126" y="230"/>
                </a:lnTo>
                <a:lnTo>
                  <a:pt x="150" y="262"/>
                </a:lnTo>
                <a:lnTo>
                  <a:pt x="172" y="294"/>
                </a:lnTo>
                <a:lnTo>
                  <a:pt x="192" y="328"/>
                </a:lnTo>
                <a:lnTo>
                  <a:pt x="210" y="362"/>
                </a:lnTo>
                <a:lnTo>
                  <a:pt x="226" y="400"/>
                </a:lnTo>
                <a:lnTo>
                  <a:pt x="240" y="438"/>
                </a:lnTo>
                <a:lnTo>
                  <a:pt x="250" y="478"/>
                </a:lnTo>
                <a:lnTo>
                  <a:pt x="258" y="520"/>
                </a:lnTo>
                <a:lnTo>
                  <a:pt x="264" y="562"/>
                </a:lnTo>
                <a:lnTo>
                  <a:pt x="264" y="608"/>
                </a:lnTo>
                <a:lnTo>
                  <a:pt x="262" y="654"/>
                </a:lnTo>
                <a:lnTo>
                  <a:pt x="258" y="694"/>
                </a:lnTo>
                <a:lnTo>
                  <a:pt x="252" y="732"/>
                </a:lnTo>
                <a:lnTo>
                  <a:pt x="244" y="770"/>
                </a:lnTo>
                <a:lnTo>
                  <a:pt x="236" y="806"/>
                </a:lnTo>
                <a:lnTo>
                  <a:pt x="216" y="880"/>
                </a:lnTo>
                <a:lnTo>
                  <a:pt x="192" y="952"/>
                </a:lnTo>
                <a:lnTo>
                  <a:pt x="166" y="1020"/>
                </a:lnTo>
                <a:lnTo>
                  <a:pt x="138" y="1086"/>
                </a:lnTo>
                <a:lnTo>
                  <a:pt x="86" y="1212"/>
                </a:lnTo>
                <a:lnTo>
                  <a:pt x="90" y="1208"/>
                </a:lnTo>
                <a:lnTo>
                  <a:pt x="92" y="1208"/>
                </a:lnTo>
                <a:lnTo>
                  <a:pt x="90" y="1212"/>
                </a:lnTo>
                <a:lnTo>
                  <a:pt x="82" y="1222"/>
                </a:lnTo>
                <a:lnTo>
                  <a:pt x="84" y="1222"/>
                </a:lnTo>
                <a:lnTo>
                  <a:pt x="94" y="1218"/>
                </a:lnTo>
                <a:lnTo>
                  <a:pt x="100" y="1218"/>
                </a:lnTo>
                <a:lnTo>
                  <a:pt x="102" y="1216"/>
                </a:lnTo>
                <a:lnTo>
                  <a:pt x="104" y="1214"/>
                </a:lnTo>
                <a:lnTo>
                  <a:pt x="108" y="1202"/>
                </a:lnTo>
                <a:lnTo>
                  <a:pt x="142" y="1184"/>
                </a:lnTo>
                <a:lnTo>
                  <a:pt x="176" y="1164"/>
                </a:lnTo>
                <a:lnTo>
                  <a:pt x="208" y="1144"/>
                </a:lnTo>
                <a:lnTo>
                  <a:pt x="238" y="1120"/>
                </a:lnTo>
                <a:lnTo>
                  <a:pt x="268" y="1098"/>
                </a:lnTo>
                <a:lnTo>
                  <a:pt x="296" y="1072"/>
                </a:lnTo>
                <a:lnTo>
                  <a:pt x="352" y="1018"/>
                </a:lnTo>
                <a:lnTo>
                  <a:pt x="374" y="994"/>
                </a:lnTo>
                <a:lnTo>
                  <a:pt x="394" y="970"/>
                </a:lnTo>
                <a:lnTo>
                  <a:pt x="434" y="918"/>
                </a:lnTo>
                <a:lnTo>
                  <a:pt x="470" y="866"/>
                </a:lnTo>
                <a:lnTo>
                  <a:pt x="506" y="814"/>
                </a:lnTo>
                <a:lnTo>
                  <a:pt x="526" y="790"/>
                </a:lnTo>
                <a:lnTo>
                  <a:pt x="546" y="766"/>
                </a:lnTo>
                <a:lnTo>
                  <a:pt x="568" y="746"/>
                </a:lnTo>
                <a:lnTo>
                  <a:pt x="590" y="726"/>
                </a:lnTo>
                <a:lnTo>
                  <a:pt x="614" y="710"/>
                </a:lnTo>
                <a:lnTo>
                  <a:pt x="642" y="694"/>
                </a:lnTo>
                <a:lnTo>
                  <a:pt x="670" y="684"/>
                </a:lnTo>
                <a:lnTo>
                  <a:pt x="702" y="676"/>
                </a:lnTo>
                <a:lnTo>
                  <a:pt x="882" y="678"/>
                </a:lnTo>
                <a:lnTo>
                  <a:pt x="878" y="732"/>
                </a:lnTo>
                <a:lnTo>
                  <a:pt x="872" y="788"/>
                </a:lnTo>
                <a:lnTo>
                  <a:pt x="866" y="846"/>
                </a:lnTo>
                <a:lnTo>
                  <a:pt x="854" y="906"/>
                </a:lnTo>
                <a:lnTo>
                  <a:pt x="842" y="966"/>
                </a:lnTo>
                <a:lnTo>
                  <a:pt x="826" y="1028"/>
                </a:lnTo>
                <a:lnTo>
                  <a:pt x="808" y="1092"/>
                </a:lnTo>
                <a:lnTo>
                  <a:pt x="786" y="1156"/>
                </a:lnTo>
                <a:lnTo>
                  <a:pt x="808" y="1120"/>
                </a:lnTo>
                <a:lnTo>
                  <a:pt x="832" y="1076"/>
                </a:lnTo>
                <a:lnTo>
                  <a:pt x="860" y="1020"/>
                </a:lnTo>
                <a:lnTo>
                  <a:pt x="876" y="986"/>
                </a:lnTo>
                <a:lnTo>
                  <a:pt x="890" y="950"/>
                </a:lnTo>
                <a:lnTo>
                  <a:pt x="904" y="910"/>
                </a:lnTo>
                <a:lnTo>
                  <a:pt x="918" y="868"/>
                </a:lnTo>
                <a:lnTo>
                  <a:pt x="932" y="824"/>
                </a:lnTo>
                <a:lnTo>
                  <a:pt x="942" y="778"/>
                </a:lnTo>
                <a:lnTo>
                  <a:pt x="952" y="730"/>
                </a:lnTo>
                <a:lnTo>
                  <a:pt x="958" y="680"/>
                </a:lnTo>
                <a:lnTo>
                  <a:pt x="1258" y="686"/>
                </a:lnTo>
                <a:lnTo>
                  <a:pt x="1582" y="696"/>
                </a:lnTo>
                <a:lnTo>
                  <a:pt x="1586" y="696"/>
                </a:lnTo>
                <a:lnTo>
                  <a:pt x="1582" y="758"/>
                </a:lnTo>
                <a:lnTo>
                  <a:pt x="1576" y="820"/>
                </a:lnTo>
                <a:lnTo>
                  <a:pt x="1566" y="884"/>
                </a:lnTo>
                <a:lnTo>
                  <a:pt x="1556" y="952"/>
                </a:lnTo>
                <a:lnTo>
                  <a:pt x="1540" y="1020"/>
                </a:lnTo>
                <a:lnTo>
                  <a:pt x="1522" y="1088"/>
                </a:lnTo>
                <a:lnTo>
                  <a:pt x="1502" y="1160"/>
                </a:lnTo>
                <a:lnTo>
                  <a:pt x="1478" y="1232"/>
                </a:lnTo>
                <a:lnTo>
                  <a:pt x="1484" y="1222"/>
                </a:lnTo>
                <a:lnTo>
                  <a:pt x="1502" y="1192"/>
                </a:lnTo>
                <a:lnTo>
                  <a:pt x="1530" y="1144"/>
                </a:lnTo>
                <a:lnTo>
                  <a:pt x="1562" y="1080"/>
                </a:lnTo>
                <a:lnTo>
                  <a:pt x="1578" y="1042"/>
                </a:lnTo>
                <a:lnTo>
                  <a:pt x="1594" y="1002"/>
                </a:lnTo>
                <a:lnTo>
                  <a:pt x="1612" y="958"/>
                </a:lnTo>
                <a:lnTo>
                  <a:pt x="1626" y="910"/>
                </a:lnTo>
                <a:lnTo>
                  <a:pt x="1642" y="860"/>
                </a:lnTo>
                <a:lnTo>
                  <a:pt x="1654" y="808"/>
                </a:lnTo>
                <a:lnTo>
                  <a:pt x="1664" y="754"/>
                </a:lnTo>
                <a:lnTo>
                  <a:pt x="1672" y="698"/>
                </a:lnTo>
                <a:lnTo>
                  <a:pt x="1794" y="700"/>
                </a:lnTo>
                <a:lnTo>
                  <a:pt x="1922" y="702"/>
                </a:lnTo>
                <a:lnTo>
                  <a:pt x="2186" y="700"/>
                </a:lnTo>
                <a:lnTo>
                  <a:pt x="2182" y="752"/>
                </a:lnTo>
                <a:lnTo>
                  <a:pt x="2176" y="806"/>
                </a:lnTo>
                <a:lnTo>
                  <a:pt x="2168" y="862"/>
                </a:lnTo>
                <a:lnTo>
                  <a:pt x="2158" y="918"/>
                </a:lnTo>
                <a:lnTo>
                  <a:pt x="2146" y="976"/>
                </a:lnTo>
                <a:lnTo>
                  <a:pt x="2130" y="1034"/>
                </a:lnTo>
                <a:lnTo>
                  <a:pt x="2112" y="1094"/>
                </a:lnTo>
                <a:lnTo>
                  <a:pt x="2092" y="1156"/>
                </a:lnTo>
                <a:lnTo>
                  <a:pt x="2112" y="1122"/>
                </a:lnTo>
                <a:lnTo>
                  <a:pt x="2136" y="1080"/>
                </a:lnTo>
                <a:lnTo>
                  <a:pt x="2164" y="1026"/>
                </a:lnTo>
                <a:lnTo>
                  <a:pt x="2192" y="958"/>
                </a:lnTo>
                <a:lnTo>
                  <a:pt x="2206" y="922"/>
                </a:lnTo>
                <a:lnTo>
                  <a:pt x="2220" y="882"/>
                </a:lnTo>
                <a:lnTo>
                  <a:pt x="2232" y="838"/>
                </a:lnTo>
                <a:lnTo>
                  <a:pt x="2244" y="794"/>
                </a:lnTo>
                <a:lnTo>
                  <a:pt x="2254" y="748"/>
                </a:lnTo>
                <a:lnTo>
                  <a:pt x="2262" y="700"/>
                </a:lnTo>
                <a:lnTo>
                  <a:pt x="2600" y="694"/>
                </a:lnTo>
                <a:lnTo>
                  <a:pt x="2604" y="736"/>
                </a:lnTo>
                <a:lnTo>
                  <a:pt x="2606" y="782"/>
                </a:lnTo>
                <a:lnTo>
                  <a:pt x="2604" y="830"/>
                </a:lnTo>
                <a:lnTo>
                  <a:pt x="2602" y="878"/>
                </a:lnTo>
                <a:lnTo>
                  <a:pt x="2596" y="926"/>
                </a:lnTo>
                <a:lnTo>
                  <a:pt x="2590" y="976"/>
                </a:lnTo>
                <a:lnTo>
                  <a:pt x="2582" y="1022"/>
                </a:lnTo>
                <a:lnTo>
                  <a:pt x="2572" y="1068"/>
                </a:lnTo>
                <a:lnTo>
                  <a:pt x="2634" y="1070"/>
                </a:lnTo>
                <a:lnTo>
                  <a:pt x="2694" y="1066"/>
                </a:lnTo>
                <a:lnTo>
                  <a:pt x="2752" y="1060"/>
                </a:lnTo>
                <a:lnTo>
                  <a:pt x="2808" y="1050"/>
                </a:lnTo>
                <a:lnTo>
                  <a:pt x="2862" y="1038"/>
                </a:lnTo>
                <a:lnTo>
                  <a:pt x="2914" y="1022"/>
                </a:lnTo>
                <a:lnTo>
                  <a:pt x="2962" y="1004"/>
                </a:lnTo>
                <a:lnTo>
                  <a:pt x="3010" y="982"/>
                </a:lnTo>
                <a:lnTo>
                  <a:pt x="3054" y="958"/>
                </a:lnTo>
                <a:lnTo>
                  <a:pt x="3096" y="932"/>
                </a:lnTo>
                <a:lnTo>
                  <a:pt x="3136" y="904"/>
                </a:lnTo>
                <a:lnTo>
                  <a:pt x="3174" y="874"/>
                </a:lnTo>
                <a:lnTo>
                  <a:pt x="3208" y="842"/>
                </a:lnTo>
                <a:lnTo>
                  <a:pt x="3242" y="808"/>
                </a:lnTo>
                <a:lnTo>
                  <a:pt x="3272" y="772"/>
                </a:lnTo>
                <a:lnTo>
                  <a:pt x="3300" y="736"/>
                </a:lnTo>
                <a:lnTo>
                  <a:pt x="3218" y="716"/>
                </a:lnTo>
                <a:lnTo>
                  <a:pt x="3178" y="704"/>
                </a:lnTo>
                <a:lnTo>
                  <a:pt x="3140" y="692"/>
                </a:lnTo>
                <a:lnTo>
                  <a:pt x="3102" y="678"/>
                </a:lnTo>
                <a:lnTo>
                  <a:pt x="3068" y="662"/>
                </a:lnTo>
                <a:lnTo>
                  <a:pt x="3036" y="644"/>
                </a:lnTo>
                <a:lnTo>
                  <a:pt x="3006" y="624"/>
                </a:lnTo>
                <a:lnTo>
                  <a:pt x="3114" y="608"/>
                </a:lnTo>
                <a:lnTo>
                  <a:pt x="3222" y="590"/>
                </a:lnTo>
                <a:lnTo>
                  <a:pt x="3276" y="580"/>
                </a:lnTo>
                <a:lnTo>
                  <a:pt x="3326" y="570"/>
                </a:lnTo>
                <a:lnTo>
                  <a:pt x="3378" y="556"/>
                </a:lnTo>
                <a:lnTo>
                  <a:pt x="3426" y="540"/>
                </a:lnTo>
                <a:close/>
                <a:moveTo>
                  <a:pt x="2788" y="444"/>
                </a:moveTo>
                <a:lnTo>
                  <a:pt x="2788" y="444"/>
                </a:lnTo>
                <a:lnTo>
                  <a:pt x="2774" y="442"/>
                </a:lnTo>
                <a:lnTo>
                  <a:pt x="2762" y="438"/>
                </a:lnTo>
                <a:lnTo>
                  <a:pt x="2752" y="432"/>
                </a:lnTo>
                <a:lnTo>
                  <a:pt x="2742" y="424"/>
                </a:lnTo>
                <a:lnTo>
                  <a:pt x="2734" y="414"/>
                </a:lnTo>
                <a:lnTo>
                  <a:pt x="2728" y="404"/>
                </a:lnTo>
                <a:lnTo>
                  <a:pt x="2724" y="392"/>
                </a:lnTo>
                <a:lnTo>
                  <a:pt x="2722" y="378"/>
                </a:lnTo>
                <a:lnTo>
                  <a:pt x="2724" y="364"/>
                </a:lnTo>
                <a:lnTo>
                  <a:pt x="2728" y="352"/>
                </a:lnTo>
                <a:lnTo>
                  <a:pt x="2734" y="342"/>
                </a:lnTo>
                <a:lnTo>
                  <a:pt x="2742" y="332"/>
                </a:lnTo>
                <a:lnTo>
                  <a:pt x="2752" y="324"/>
                </a:lnTo>
                <a:lnTo>
                  <a:pt x="2762" y="318"/>
                </a:lnTo>
                <a:lnTo>
                  <a:pt x="2774" y="314"/>
                </a:lnTo>
                <a:lnTo>
                  <a:pt x="2788" y="312"/>
                </a:lnTo>
                <a:lnTo>
                  <a:pt x="2802" y="314"/>
                </a:lnTo>
                <a:lnTo>
                  <a:pt x="2814" y="318"/>
                </a:lnTo>
                <a:lnTo>
                  <a:pt x="2824" y="324"/>
                </a:lnTo>
                <a:lnTo>
                  <a:pt x="2834" y="332"/>
                </a:lnTo>
                <a:lnTo>
                  <a:pt x="2842" y="342"/>
                </a:lnTo>
                <a:lnTo>
                  <a:pt x="2848" y="352"/>
                </a:lnTo>
                <a:lnTo>
                  <a:pt x="2852" y="364"/>
                </a:lnTo>
                <a:lnTo>
                  <a:pt x="2854" y="378"/>
                </a:lnTo>
                <a:lnTo>
                  <a:pt x="2852" y="392"/>
                </a:lnTo>
                <a:lnTo>
                  <a:pt x="2848" y="404"/>
                </a:lnTo>
                <a:lnTo>
                  <a:pt x="2842" y="414"/>
                </a:lnTo>
                <a:lnTo>
                  <a:pt x="2834" y="424"/>
                </a:lnTo>
                <a:lnTo>
                  <a:pt x="2824" y="432"/>
                </a:lnTo>
                <a:lnTo>
                  <a:pt x="2814" y="438"/>
                </a:lnTo>
                <a:lnTo>
                  <a:pt x="2802" y="442"/>
                </a:lnTo>
                <a:lnTo>
                  <a:pt x="2788" y="444"/>
                </a:lnTo>
                <a:close/>
              </a:path>
            </a:pathLst>
          </a:custGeom>
          <a:solidFill>
            <a:schemeClr val="accent2">
              <a:lumMod val="100000"/>
            </a:schemeClr>
          </a:solidFill>
          <a:ln w="9525">
            <a:noFill/>
          </a:ln>
        </p:spPr>
        <p:txBody>
          <a:bodyPr/>
          <a:lstStyle/>
          <a:p>
            <a:endParaRPr lang="zh-CN" altLang="en-US">
              <a:latin typeface="Source Han Serif SC" panose="02020400000000000000" pitchFamily="18" charset="-122"/>
              <a:ea typeface="Source Han Serif SC" panose="02020400000000000000" pitchFamily="18" charset="-122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6" name="KSO_GT1"/>
          <p:cNvSpPr/>
          <p:nvPr/>
        </p:nvSpPr>
        <p:spPr>
          <a:xfrm>
            <a:off x="2256313" y="1015527"/>
            <a:ext cx="1792480" cy="1010518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tIns="0" rIns="0" bIns="0" anchor="ctr">
            <a:normAutofit/>
          </a:bodyPr>
          <a:lstStyle/>
          <a:p>
            <a:pPr algn="ctr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CN" altLang="en-US" sz="20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基礎體能訓練</a:t>
            </a:r>
            <a:endParaRPr lang="en-US" altLang="zh-TW" sz="200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7" name="KSO_GT4"/>
          <p:cNvSpPr/>
          <p:nvPr/>
        </p:nvSpPr>
        <p:spPr>
          <a:xfrm>
            <a:off x="6527794" y="5754881"/>
            <a:ext cx="1499926" cy="864132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/>
          </a:bodyPr>
          <a:lstStyle/>
          <a:p>
            <a:pPr algn="ctr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單腿蹬腳</a:t>
            </a:r>
            <a:endParaRPr lang="en-US" altLang="zh-TW" sz="240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8" name="KSO_GT5"/>
          <p:cNvSpPr/>
          <p:nvPr/>
        </p:nvSpPr>
        <p:spPr>
          <a:xfrm>
            <a:off x="2348293" y="5789940"/>
            <a:ext cx="1700500" cy="788796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賽道抗衡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9" name="KSO_GT6"/>
          <p:cNvSpPr/>
          <p:nvPr/>
        </p:nvSpPr>
        <p:spPr>
          <a:xfrm>
            <a:off x="4639116" y="5960590"/>
            <a:ext cx="1631056" cy="831842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雙腳蹬腿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40" name="KSO_GT3"/>
          <p:cNvSpPr/>
          <p:nvPr/>
        </p:nvSpPr>
        <p:spPr>
          <a:xfrm>
            <a:off x="6623463" y="1015527"/>
            <a:ext cx="1718287" cy="972370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 fontScale="92500" lnSpcReduction="20000"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練習前</a:t>
            </a:r>
            <a:endParaRPr lang="en-US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暖身</a:t>
            </a:r>
            <a:r>
              <a:rPr lang="en-US" altLang="zh-TW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10</a:t>
            </a:r>
            <a:r>
              <a:rPr lang="zh-CN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分鐘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41" name="KSO_GT2"/>
          <p:cNvSpPr/>
          <p:nvPr/>
        </p:nvSpPr>
        <p:spPr>
          <a:xfrm>
            <a:off x="4537325" y="790802"/>
            <a:ext cx="1628628" cy="972370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慢跑</a:t>
            </a:r>
            <a:r>
              <a:rPr lang="en-US" altLang="zh-TW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1</a:t>
            </a:r>
            <a:r>
              <a:rPr lang="zh-CN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公里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49" name="išľíďè"/>
          <p:cNvSpPr/>
          <p:nvPr/>
        </p:nvSpPr>
        <p:spPr bwMode="auto">
          <a:xfrm>
            <a:off x="1142400" y="1144820"/>
            <a:ext cx="1886153" cy="1044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rIns="90000" anchor="t" anchorCtr="0">
            <a:normAutofit/>
          </a:bodyPr>
          <a:lstStyle/>
          <a:p>
            <a:pPr marL="0" marR="0" lvl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LnTx/>
              <a:uFillTx/>
              <a:latin typeface="Source Han Serif SC" panose="02020400000000000000" pitchFamily="18" charset="-122"/>
              <a:ea typeface="Source Han Serif SC" panose="02020400000000000000" pitchFamily="18" charset="-122"/>
              <a:sym typeface="Source Han Serif SC" panose="02020400000000000000" pitchFamily="18" charset="-122"/>
            </a:endParaRPr>
          </a:p>
        </p:txBody>
      </p: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02E3DAA5-FD38-42DB-B4C0-55910BA77563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54" name="矩形 53">
              <a:extLst>
                <a:ext uri="{FF2B5EF4-FFF2-40B4-BE49-F238E27FC236}">
                  <a16:creationId xmlns:a16="http://schemas.microsoft.com/office/drawing/2014/main" id="{1AB70196-6C3C-424D-BEF7-988F224F919D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5" name="矩形 54">
              <a:extLst>
                <a:ext uri="{FF2B5EF4-FFF2-40B4-BE49-F238E27FC236}">
                  <a16:creationId xmlns:a16="http://schemas.microsoft.com/office/drawing/2014/main" id="{982F4502-93C8-4385-AF75-02672EC5E7DB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6" name="文本框 55">
              <a:extLst>
                <a:ext uri="{FF2B5EF4-FFF2-40B4-BE49-F238E27FC236}">
                  <a16:creationId xmlns:a16="http://schemas.microsoft.com/office/drawing/2014/main" id="{596B5EB6-46C8-4E39-A3A1-5AF26BC6F0D8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選手班訓練菜單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Freeform 47"/>
          <p:cNvSpPr>
            <a:spLocks noEditPoints="1"/>
          </p:cNvSpPr>
          <p:nvPr/>
        </p:nvSpPr>
        <p:spPr>
          <a:xfrm>
            <a:off x="1093149" y="1803059"/>
            <a:ext cx="9823272" cy="4209251"/>
          </a:xfrm>
          <a:custGeom>
            <a:avLst/>
            <a:gdLst>
              <a:gd name="txL" fmla="*/ 0 w 3426"/>
              <a:gd name="txT" fmla="*/ 0 h 1232"/>
              <a:gd name="txR" fmla="*/ 3426 w 3426"/>
              <a:gd name="txB" fmla="*/ 1232 h 1232"/>
            </a:gdLst>
            <a:ahLst/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3425" h="1232">
                <a:moveTo>
                  <a:pt x="3426" y="540"/>
                </a:moveTo>
                <a:lnTo>
                  <a:pt x="3426" y="540"/>
                </a:lnTo>
                <a:lnTo>
                  <a:pt x="3400" y="506"/>
                </a:lnTo>
                <a:lnTo>
                  <a:pt x="3372" y="470"/>
                </a:lnTo>
                <a:lnTo>
                  <a:pt x="3342" y="436"/>
                </a:lnTo>
                <a:lnTo>
                  <a:pt x="3308" y="404"/>
                </a:lnTo>
                <a:lnTo>
                  <a:pt x="3270" y="372"/>
                </a:lnTo>
                <a:lnTo>
                  <a:pt x="3230" y="340"/>
                </a:lnTo>
                <a:lnTo>
                  <a:pt x="3188" y="312"/>
                </a:lnTo>
                <a:lnTo>
                  <a:pt x="3142" y="284"/>
                </a:lnTo>
                <a:lnTo>
                  <a:pt x="3094" y="258"/>
                </a:lnTo>
                <a:lnTo>
                  <a:pt x="3046" y="236"/>
                </a:lnTo>
                <a:lnTo>
                  <a:pt x="2994" y="216"/>
                </a:lnTo>
                <a:lnTo>
                  <a:pt x="2940" y="198"/>
                </a:lnTo>
                <a:lnTo>
                  <a:pt x="2884" y="182"/>
                </a:lnTo>
                <a:lnTo>
                  <a:pt x="2828" y="170"/>
                </a:lnTo>
                <a:lnTo>
                  <a:pt x="2770" y="162"/>
                </a:lnTo>
                <a:lnTo>
                  <a:pt x="2710" y="158"/>
                </a:lnTo>
                <a:lnTo>
                  <a:pt x="2646" y="156"/>
                </a:lnTo>
                <a:lnTo>
                  <a:pt x="2612" y="158"/>
                </a:lnTo>
                <a:lnTo>
                  <a:pt x="2580" y="162"/>
                </a:lnTo>
                <a:lnTo>
                  <a:pt x="2550" y="168"/>
                </a:lnTo>
                <a:lnTo>
                  <a:pt x="2536" y="172"/>
                </a:lnTo>
                <a:lnTo>
                  <a:pt x="2522" y="178"/>
                </a:lnTo>
                <a:lnTo>
                  <a:pt x="2510" y="186"/>
                </a:lnTo>
                <a:lnTo>
                  <a:pt x="2498" y="194"/>
                </a:lnTo>
                <a:lnTo>
                  <a:pt x="2488" y="202"/>
                </a:lnTo>
                <a:lnTo>
                  <a:pt x="2480" y="214"/>
                </a:lnTo>
                <a:lnTo>
                  <a:pt x="2516" y="298"/>
                </a:lnTo>
                <a:lnTo>
                  <a:pt x="2534" y="342"/>
                </a:lnTo>
                <a:lnTo>
                  <a:pt x="2548" y="386"/>
                </a:lnTo>
                <a:lnTo>
                  <a:pt x="2562" y="432"/>
                </a:lnTo>
                <a:lnTo>
                  <a:pt x="2576" y="480"/>
                </a:lnTo>
                <a:lnTo>
                  <a:pt x="2586" y="528"/>
                </a:lnTo>
                <a:lnTo>
                  <a:pt x="2592" y="580"/>
                </a:lnTo>
                <a:lnTo>
                  <a:pt x="2546" y="588"/>
                </a:lnTo>
                <a:lnTo>
                  <a:pt x="2496" y="598"/>
                </a:lnTo>
                <a:lnTo>
                  <a:pt x="2412" y="606"/>
                </a:lnTo>
                <a:lnTo>
                  <a:pt x="2358" y="608"/>
                </a:lnTo>
                <a:lnTo>
                  <a:pt x="2268" y="608"/>
                </a:lnTo>
                <a:lnTo>
                  <a:pt x="2270" y="578"/>
                </a:lnTo>
                <a:lnTo>
                  <a:pt x="2268" y="546"/>
                </a:lnTo>
                <a:lnTo>
                  <a:pt x="2266" y="512"/>
                </a:lnTo>
                <a:lnTo>
                  <a:pt x="2264" y="480"/>
                </a:lnTo>
                <a:lnTo>
                  <a:pt x="2258" y="446"/>
                </a:lnTo>
                <a:lnTo>
                  <a:pt x="2252" y="414"/>
                </a:lnTo>
                <a:lnTo>
                  <a:pt x="2244" y="380"/>
                </a:lnTo>
                <a:lnTo>
                  <a:pt x="2236" y="346"/>
                </a:lnTo>
                <a:lnTo>
                  <a:pt x="2224" y="312"/>
                </a:lnTo>
                <a:lnTo>
                  <a:pt x="2212" y="278"/>
                </a:lnTo>
                <a:lnTo>
                  <a:pt x="2196" y="244"/>
                </a:lnTo>
                <a:lnTo>
                  <a:pt x="2180" y="210"/>
                </a:lnTo>
                <a:lnTo>
                  <a:pt x="2160" y="176"/>
                </a:lnTo>
                <a:lnTo>
                  <a:pt x="2140" y="144"/>
                </a:lnTo>
                <a:lnTo>
                  <a:pt x="2116" y="110"/>
                </a:lnTo>
                <a:lnTo>
                  <a:pt x="2092" y="76"/>
                </a:lnTo>
                <a:lnTo>
                  <a:pt x="2106" y="114"/>
                </a:lnTo>
                <a:lnTo>
                  <a:pt x="2122" y="160"/>
                </a:lnTo>
                <a:lnTo>
                  <a:pt x="2140" y="222"/>
                </a:lnTo>
                <a:lnTo>
                  <a:pt x="2150" y="258"/>
                </a:lnTo>
                <a:lnTo>
                  <a:pt x="2158" y="298"/>
                </a:lnTo>
                <a:lnTo>
                  <a:pt x="2166" y="342"/>
                </a:lnTo>
                <a:lnTo>
                  <a:pt x="2174" y="390"/>
                </a:lnTo>
                <a:lnTo>
                  <a:pt x="2180" y="440"/>
                </a:lnTo>
                <a:lnTo>
                  <a:pt x="2186" y="494"/>
                </a:lnTo>
                <a:lnTo>
                  <a:pt x="2188" y="550"/>
                </a:lnTo>
                <a:lnTo>
                  <a:pt x="2190" y="608"/>
                </a:lnTo>
                <a:lnTo>
                  <a:pt x="1954" y="606"/>
                </a:lnTo>
                <a:lnTo>
                  <a:pt x="1680" y="600"/>
                </a:lnTo>
                <a:lnTo>
                  <a:pt x="1680" y="564"/>
                </a:lnTo>
                <a:lnTo>
                  <a:pt x="1680" y="528"/>
                </a:lnTo>
                <a:lnTo>
                  <a:pt x="1676" y="490"/>
                </a:lnTo>
                <a:lnTo>
                  <a:pt x="1672" y="454"/>
                </a:lnTo>
                <a:lnTo>
                  <a:pt x="1668" y="416"/>
                </a:lnTo>
                <a:lnTo>
                  <a:pt x="1660" y="380"/>
                </a:lnTo>
                <a:lnTo>
                  <a:pt x="1650" y="342"/>
                </a:lnTo>
                <a:lnTo>
                  <a:pt x="1640" y="304"/>
                </a:lnTo>
                <a:lnTo>
                  <a:pt x="1628" y="266"/>
                </a:lnTo>
                <a:lnTo>
                  <a:pt x="1612" y="228"/>
                </a:lnTo>
                <a:lnTo>
                  <a:pt x="1596" y="190"/>
                </a:lnTo>
                <a:lnTo>
                  <a:pt x="1576" y="152"/>
                </a:lnTo>
                <a:lnTo>
                  <a:pt x="1556" y="114"/>
                </a:lnTo>
                <a:lnTo>
                  <a:pt x="1532" y="76"/>
                </a:lnTo>
                <a:lnTo>
                  <a:pt x="1506" y="38"/>
                </a:lnTo>
                <a:lnTo>
                  <a:pt x="1478" y="0"/>
                </a:lnTo>
                <a:lnTo>
                  <a:pt x="1482" y="10"/>
                </a:lnTo>
                <a:lnTo>
                  <a:pt x="1494" y="42"/>
                </a:lnTo>
                <a:lnTo>
                  <a:pt x="1512" y="94"/>
                </a:lnTo>
                <a:lnTo>
                  <a:pt x="1532" y="162"/>
                </a:lnTo>
                <a:lnTo>
                  <a:pt x="1544" y="204"/>
                </a:lnTo>
                <a:lnTo>
                  <a:pt x="1554" y="250"/>
                </a:lnTo>
                <a:lnTo>
                  <a:pt x="1562" y="298"/>
                </a:lnTo>
                <a:lnTo>
                  <a:pt x="1572" y="352"/>
                </a:lnTo>
                <a:lnTo>
                  <a:pt x="1578" y="408"/>
                </a:lnTo>
                <a:lnTo>
                  <a:pt x="1584" y="468"/>
                </a:lnTo>
                <a:lnTo>
                  <a:pt x="1588" y="530"/>
                </a:lnTo>
                <a:lnTo>
                  <a:pt x="1588" y="596"/>
                </a:lnTo>
                <a:lnTo>
                  <a:pt x="964" y="580"/>
                </a:lnTo>
                <a:lnTo>
                  <a:pt x="962" y="518"/>
                </a:lnTo>
                <a:lnTo>
                  <a:pt x="958" y="488"/>
                </a:lnTo>
                <a:lnTo>
                  <a:pt x="954" y="456"/>
                </a:lnTo>
                <a:lnTo>
                  <a:pt x="950" y="426"/>
                </a:lnTo>
                <a:lnTo>
                  <a:pt x="942" y="394"/>
                </a:lnTo>
                <a:lnTo>
                  <a:pt x="934" y="362"/>
                </a:lnTo>
                <a:lnTo>
                  <a:pt x="924" y="330"/>
                </a:lnTo>
                <a:lnTo>
                  <a:pt x="914" y="298"/>
                </a:lnTo>
                <a:lnTo>
                  <a:pt x="900" y="266"/>
                </a:lnTo>
                <a:lnTo>
                  <a:pt x="886" y="234"/>
                </a:lnTo>
                <a:lnTo>
                  <a:pt x="870" y="202"/>
                </a:lnTo>
                <a:lnTo>
                  <a:pt x="852" y="172"/>
                </a:lnTo>
                <a:lnTo>
                  <a:pt x="832" y="140"/>
                </a:lnTo>
                <a:lnTo>
                  <a:pt x="810" y="108"/>
                </a:lnTo>
                <a:lnTo>
                  <a:pt x="786" y="76"/>
                </a:lnTo>
                <a:lnTo>
                  <a:pt x="800" y="112"/>
                </a:lnTo>
                <a:lnTo>
                  <a:pt x="816" y="154"/>
                </a:lnTo>
                <a:lnTo>
                  <a:pt x="832" y="212"/>
                </a:lnTo>
                <a:lnTo>
                  <a:pt x="850" y="284"/>
                </a:lnTo>
                <a:lnTo>
                  <a:pt x="858" y="326"/>
                </a:lnTo>
                <a:lnTo>
                  <a:pt x="866" y="370"/>
                </a:lnTo>
                <a:lnTo>
                  <a:pt x="872" y="418"/>
                </a:lnTo>
                <a:lnTo>
                  <a:pt x="878" y="468"/>
                </a:lnTo>
                <a:lnTo>
                  <a:pt x="882" y="522"/>
                </a:lnTo>
                <a:lnTo>
                  <a:pt x="884" y="576"/>
                </a:lnTo>
                <a:lnTo>
                  <a:pt x="762" y="572"/>
                </a:lnTo>
                <a:lnTo>
                  <a:pt x="728" y="568"/>
                </a:lnTo>
                <a:lnTo>
                  <a:pt x="696" y="562"/>
                </a:lnTo>
                <a:lnTo>
                  <a:pt x="666" y="554"/>
                </a:lnTo>
                <a:lnTo>
                  <a:pt x="640" y="542"/>
                </a:lnTo>
                <a:lnTo>
                  <a:pt x="612" y="530"/>
                </a:lnTo>
                <a:lnTo>
                  <a:pt x="588" y="516"/>
                </a:lnTo>
                <a:lnTo>
                  <a:pt x="566" y="500"/>
                </a:lnTo>
                <a:lnTo>
                  <a:pt x="544" y="484"/>
                </a:lnTo>
                <a:lnTo>
                  <a:pt x="524" y="466"/>
                </a:lnTo>
                <a:lnTo>
                  <a:pt x="504" y="446"/>
                </a:lnTo>
                <a:lnTo>
                  <a:pt x="466" y="406"/>
                </a:lnTo>
                <a:lnTo>
                  <a:pt x="432" y="364"/>
                </a:lnTo>
                <a:lnTo>
                  <a:pt x="398" y="320"/>
                </a:lnTo>
                <a:lnTo>
                  <a:pt x="362" y="278"/>
                </a:lnTo>
                <a:lnTo>
                  <a:pt x="326" y="236"/>
                </a:lnTo>
                <a:lnTo>
                  <a:pt x="306" y="216"/>
                </a:lnTo>
                <a:lnTo>
                  <a:pt x="286" y="198"/>
                </a:lnTo>
                <a:lnTo>
                  <a:pt x="266" y="180"/>
                </a:lnTo>
                <a:lnTo>
                  <a:pt x="242" y="164"/>
                </a:lnTo>
                <a:lnTo>
                  <a:pt x="220" y="148"/>
                </a:lnTo>
                <a:lnTo>
                  <a:pt x="194" y="134"/>
                </a:lnTo>
                <a:lnTo>
                  <a:pt x="166" y="122"/>
                </a:lnTo>
                <a:lnTo>
                  <a:pt x="138" y="114"/>
                </a:lnTo>
                <a:lnTo>
                  <a:pt x="106" y="106"/>
                </a:lnTo>
                <a:lnTo>
                  <a:pt x="74" y="100"/>
                </a:lnTo>
                <a:lnTo>
                  <a:pt x="38" y="96"/>
                </a:lnTo>
                <a:lnTo>
                  <a:pt x="0" y="96"/>
                </a:lnTo>
                <a:lnTo>
                  <a:pt x="52" y="146"/>
                </a:lnTo>
                <a:lnTo>
                  <a:pt x="78" y="172"/>
                </a:lnTo>
                <a:lnTo>
                  <a:pt x="102" y="200"/>
                </a:lnTo>
                <a:lnTo>
                  <a:pt x="126" y="230"/>
                </a:lnTo>
                <a:lnTo>
                  <a:pt x="150" y="262"/>
                </a:lnTo>
                <a:lnTo>
                  <a:pt x="172" y="294"/>
                </a:lnTo>
                <a:lnTo>
                  <a:pt x="192" y="328"/>
                </a:lnTo>
                <a:lnTo>
                  <a:pt x="210" y="362"/>
                </a:lnTo>
                <a:lnTo>
                  <a:pt x="226" y="400"/>
                </a:lnTo>
                <a:lnTo>
                  <a:pt x="240" y="438"/>
                </a:lnTo>
                <a:lnTo>
                  <a:pt x="250" y="478"/>
                </a:lnTo>
                <a:lnTo>
                  <a:pt x="258" y="520"/>
                </a:lnTo>
                <a:lnTo>
                  <a:pt x="264" y="562"/>
                </a:lnTo>
                <a:lnTo>
                  <a:pt x="264" y="608"/>
                </a:lnTo>
                <a:lnTo>
                  <a:pt x="262" y="654"/>
                </a:lnTo>
                <a:lnTo>
                  <a:pt x="258" y="694"/>
                </a:lnTo>
                <a:lnTo>
                  <a:pt x="252" y="732"/>
                </a:lnTo>
                <a:lnTo>
                  <a:pt x="244" y="770"/>
                </a:lnTo>
                <a:lnTo>
                  <a:pt x="236" y="806"/>
                </a:lnTo>
                <a:lnTo>
                  <a:pt x="216" y="880"/>
                </a:lnTo>
                <a:lnTo>
                  <a:pt x="192" y="952"/>
                </a:lnTo>
                <a:lnTo>
                  <a:pt x="166" y="1020"/>
                </a:lnTo>
                <a:lnTo>
                  <a:pt x="138" y="1086"/>
                </a:lnTo>
                <a:lnTo>
                  <a:pt x="86" y="1212"/>
                </a:lnTo>
                <a:lnTo>
                  <a:pt x="90" y="1208"/>
                </a:lnTo>
                <a:lnTo>
                  <a:pt x="92" y="1208"/>
                </a:lnTo>
                <a:lnTo>
                  <a:pt x="90" y="1212"/>
                </a:lnTo>
                <a:lnTo>
                  <a:pt x="82" y="1222"/>
                </a:lnTo>
                <a:lnTo>
                  <a:pt x="84" y="1222"/>
                </a:lnTo>
                <a:lnTo>
                  <a:pt x="94" y="1218"/>
                </a:lnTo>
                <a:lnTo>
                  <a:pt x="100" y="1218"/>
                </a:lnTo>
                <a:lnTo>
                  <a:pt x="102" y="1216"/>
                </a:lnTo>
                <a:lnTo>
                  <a:pt x="104" y="1214"/>
                </a:lnTo>
                <a:lnTo>
                  <a:pt x="108" y="1202"/>
                </a:lnTo>
                <a:lnTo>
                  <a:pt x="142" y="1184"/>
                </a:lnTo>
                <a:lnTo>
                  <a:pt x="176" y="1164"/>
                </a:lnTo>
                <a:lnTo>
                  <a:pt x="208" y="1144"/>
                </a:lnTo>
                <a:lnTo>
                  <a:pt x="238" y="1120"/>
                </a:lnTo>
                <a:lnTo>
                  <a:pt x="268" y="1098"/>
                </a:lnTo>
                <a:lnTo>
                  <a:pt x="296" y="1072"/>
                </a:lnTo>
                <a:lnTo>
                  <a:pt x="352" y="1018"/>
                </a:lnTo>
                <a:lnTo>
                  <a:pt x="374" y="994"/>
                </a:lnTo>
                <a:lnTo>
                  <a:pt x="394" y="970"/>
                </a:lnTo>
                <a:lnTo>
                  <a:pt x="434" y="918"/>
                </a:lnTo>
                <a:lnTo>
                  <a:pt x="470" y="866"/>
                </a:lnTo>
                <a:lnTo>
                  <a:pt x="506" y="814"/>
                </a:lnTo>
                <a:lnTo>
                  <a:pt x="526" y="790"/>
                </a:lnTo>
                <a:lnTo>
                  <a:pt x="546" y="766"/>
                </a:lnTo>
                <a:lnTo>
                  <a:pt x="568" y="746"/>
                </a:lnTo>
                <a:lnTo>
                  <a:pt x="590" y="726"/>
                </a:lnTo>
                <a:lnTo>
                  <a:pt x="614" y="710"/>
                </a:lnTo>
                <a:lnTo>
                  <a:pt x="642" y="694"/>
                </a:lnTo>
                <a:lnTo>
                  <a:pt x="670" y="684"/>
                </a:lnTo>
                <a:lnTo>
                  <a:pt x="702" y="676"/>
                </a:lnTo>
                <a:lnTo>
                  <a:pt x="882" y="678"/>
                </a:lnTo>
                <a:lnTo>
                  <a:pt x="878" y="732"/>
                </a:lnTo>
                <a:lnTo>
                  <a:pt x="872" y="788"/>
                </a:lnTo>
                <a:lnTo>
                  <a:pt x="866" y="846"/>
                </a:lnTo>
                <a:lnTo>
                  <a:pt x="854" y="906"/>
                </a:lnTo>
                <a:lnTo>
                  <a:pt x="842" y="966"/>
                </a:lnTo>
                <a:lnTo>
                  <a:pt x="826" y="1028"/>
                </a:lnTo>
                <a:lnTo>
                  <a:pt x="808" y="1092"/>
                </a:lnTo>
                <a:lnTo>
                  <a:pt x="786" y="1156"/>
                </a:lnTo>
                <a:lnTo>
                  <a:pt x="808" y="1120"/>
                </a:lnTo>
                <a:lnTo>
                  <a:pt x="832" y="1076"/>
                </a:lnTo>
                <a:lnTo>
                  <a:pt x="860" y="1020"/>
                </a:lnTo>
                <a:lnTo>
                  <a:pt x="876" y="986"/>
                </a:lnTo>
                <a:lnTo>
                  <a:pt x="890" y="950"/>
                </a:lnTo>
                <a:lnTo>
                  <a:pt x="904" y="910"/>
                </a:lnTo>
                <a:lnTo>
                  <a:pt x="918" y="868"/>
                </a:lnTo>
                <a:lnTo>
                  <a:pt x="932" y="824"/>
                </a:lnTo>
                <a:lnTo>
                  <a:pt x="942" y="778"/>
                </a:lnTo>
                <a:lnTo>
                  <a:pt x="952" y="730"/>
                </a:lnTo>
                <a:lnTo>
                  <a:pt x="958" y="680"/>
                </a:lnTo>
                <a:lnTo>
                  <a:pt x="1258" y="686"/>
                </a:lnTo>
                <a:lnTo>
                  <a:pt x="1582" y="696"/>
                </a:lnTo>
                <a:lnTo>
                  <a:pt x="1586" y="696"/>
                </a:lnTo>
                <a:lnTo>
                  <a:pt x="1582" y="758"/>
                </a:lnTo>
                <a:lnTo>
                  <a:pt x="1576" y="820"/>
                </a:lnTo>
                <a:lnTo>
                  <a:pt x="1566" y="884"/>
                </a:lnTo>
                <a:lnTo>
                  <a:pt x="1556" y="952"/>
                </a:lnTo>
                <a:lnTo>
                  <a:pt x="1540" y="1020"/>
                </a:lnTo>
                <a:lnTo>
                  <a:pt x="1522" y="1088"/>
                </a:lnTo>
                <a:lnTo>
                  <a:pt x="1502" y="1160"/>
                </a:lnTo>
                <a:lnTo>
                  <a:pt x="1478" y="1232"/>
                </a:lnTo>
                <a:lnTo>
                  <a:pt x="1484" y="1222"/>
                </a:lnTo>
                <a:lnTo>
                  <a:pt x="1502" y="1192"/>
                </a:lnTo>
                <a:lnTo>
                  <a:pt x="1530" y="1144"/>
                </a:lnTo>
                <a:lnTo>
                  <a:pt x="1562" y="1080"/>
                </a:lnTo>
                <a:lnTo>
                  <a:pt x="1578" y="1042"/>
                </a:lnTo>
                <a:lnTo>
                  <a:pt x="1594" y="1002"/>
                </a:lnTo>
                <a:lnTo>
                  <a:pt x="1612" y="958"/>
                </a:lnTo>
                <a:lnTo>
                  <a:pt x="1626" y="910"/>
                </a:lnTo>
                <a:lnTo>
                  <a:pt x="1642" y="860"/>
                </a:lnTo>
                <a:lnTo>
                  <a:pt x="1654" y="808"/>
                </a:lnTo>
                <a:lnTo>
                  <a:pt x="1664" y="754"/>
                </a:lnTo>
                <a:lnTo>
                  <a:pt x="1672" y="698"/>
                </a:lnTo>
                <a:lnTo>
                  <a:pt x="1794" y="700"/>
                </a:lnTo>
                <a:lnTo>
                  <a:pt x="1922" y="702"/>
                </a:lnTo>
                <a:lnTo>
                  <a:pt x="2186" y="700"/>
                </a:lnTo>
                <a:lnTo>
                  <a:pt x="2182" y="752"/>
                </a:lnTo>
                <a:lnTo>
                  <a:pt x="2176" y="806"/>
                </a:lnTo>
                <a:lnTo>
                  <a:pt x="2168" y="862"/>
                </a:lnTo>
                <a:lnTo>
                  <a:pt x="2158" y="918"/>
                </a:lnTo>
                <a:lnTo>
                  <a:pt x="2146" y="976"/>
                </a:lnTo>
                <a:lnTo>
                  <a:pt x="2130" y="1034"/>
                </a:lnTo>
                <a:lnTo>
                  <a:pt x="2112" y="1094"/>
                </a:lnTo>
                <a:lnTo>
                  <a:pt x="2092" y="1156"/>
                </a:lnTo>
                <a:lnTo>
                  <a:pt x="2112" y="1122"/>
                </a:lnTo>
                <a:lnTo>
                  <a:pt x="2136" y="1080"/>
                </a:lnTo>
                <a:lnTo>
                  <a:pt x="2164" y="1026"/>
                </a:lnTo>
                <a:lnTo>
                  <a:pt x="2192" y="958"/>
                </a:lnTo>
                <a:lnTo>
                  <a:pt x="2206" y="922"/>
                </a:lnTo>
                <a:lnTo>
                  <a:pt x="2220" y="882"/>
                </a:lnTo>
                <a:lnTo>
                  <a:pt x="2232" y="838"/>
                </a:lnTo>
                <a:lnTo>
                  <a:pt x="2244" y="794"/>
                </a:lnTo>
                <a:lnTo>
                  <a:pt x="2254" y="748"/>
                </a:lnTo>
                <a:lnTo>
                  <a:pt x="2262" y="700"/>
                </a:lnTo>
                <a:lnTo>
                  <a:pt x="2600" y="694"/>
                </a:lnTo>
                <a:lnTo>
                  <a:pt x="2604" y="736"/>
                </a:lnTo>
                <a:lnTo>
                  <a:pt x="2606" y="782"/>
                </a:lnTo>
                <a:lnTo>
                  <a:pt x="2604" y="830"/>
                </a:lnTo>
                <a:lnTo>
                  <a:pt x="2602" y="878"/>
                </a:lnTo>
                <a:lnTo>
                  <a:pt x="2596" y="926"/>
                </a:lnTo>
                <a:lnTo>
                  <a:pt x="2590" y="976"/>
                </a:lnTo>
                <a:lnTo>
                  <a:pt x="2582" y="1022"/>
                </a:lnTo>
                <a:lnTo>
                  <a:pt x="2572" y="1068"/>
                </a:lnTo>
                <a:lnTo>
                  <a:pt x="2634" y="1070"/>
                </a:lnTo>
                <a:lnTo>
                  <a:pt x="2694" y="1066"/>
                </a:lnTo>
                <a:lnTo>
                  <a:pt x="2752" y="1060"/>
                </a:lnTo>
                <a:lnTo>
                  <a:pt x="2808" y="1050"/>
                </a:lnTo>
                <a:lnTo>
                  <a:pt x="2862" y="1038"/>
                </a:lnTo>
                <a:lnTo>
                  <a:pt x="2914" y="1022"/>
                </a:lnTo>
                <a:lnTo>
                  <a:pt x="2962" y="1004"/>
                </a:lnTo>
                <a:lnTo>
                  <a:pt x="3010" y="982"/>
                </a:lnTo>
                <a:lnTo>
                  <a:pt x="3054" y="958"/>
                </a:lnTo>
                <a:lnTo>
                  <a:pt x="3096" y="932"/>
                </a:lnTo>
                <a:lnTo>
                  <a:pt x="3136" y="904"/>
                </a:lnTo>
                <a:lnTo>
                  <a:pt x="3174" y="874"/>
                </a:lnTo>
                <a:lnTo>
                  <a:pt x="3208" y="842"/>
                </a:lnTo>
                <a:lnTo>
                  <a:pt x="3242" y="808"/>
                </a:lnTo>
                <a:lnTo>
                  <a:pt x="3272" y="772"/>
                </a:lnTo>
                <a:lnTo>
                  <a:pt x="3300" y="736"/>
                </a:lnTo>
                <a:lnTo>
                  <a:pt x="3218" y="716"/>
                </a:lnTo>
                <a:lnTo>
                  <a:pt x="3178" y="704"/>
                </a:lnTo>
                <a:lnTo>
                  <a:pt x="3140" y="692"/>
                </a:lnTo>
                <a:lnTo>
                  <a:pt x="3102" y="678"/>
                </a:lnTo>
                <a:lnTo>
                  <a:pt x="3068" y="662"/>
                </a:lnTo>
                <a:lnTo>
                  <a:pt x="3036" y="644"/>
                </a:lnTo>
                <a:lnTo>
                  <a:pt x="3006" y="624"/>
                </a:lnTo>
                <a:lnTo>
                  <a:pt x="3114" y="608"/>
                </a:lnTo>
                <a:lnTo>
                  <a:pt x="3222" y="590"/>
                </a:lnTo>
                <a:lnTo>
                  <a:pt x="3276" y="580"/>
                </a:lnTo>
                <a:lnTo>
                  <a:pt x="3326" y="570"/>
                </a:lnTo>
                <a:lnTo>
                  <a:pt x="3378" y="556"/>
                </a:lnTo>
                <a:lnTo>
                  <a:pt x="3426" y="540"/>
                </a:lnTo>
                <a:close/>
                <a:moveTo>
                  <a:pt x="2788" y="444"/>
                </a:moveTo>
                <a:lnTo>
                  <a:pt x="2788" y="444"/>
                </a:lnTo>
                <a:lnTo>
                  <a:pt x="2774" y="442"/>
                </a:lnTo>
                <a:lnTo>
                  <a:pt x="2762" y="438"/>
                </a:lnTo>
                <a:lnTo>
                  <a:pt x="2752" y="432"/>
                </a:lnTo>
                <a:lnTo>
                  <a:pt x="2742" y="424"/>
                </a:lnTo>
                <a:lnTo>
                  <a:pt x="2734" y="414"/>
                </a:lnTo>
                <a:lnTo>
                  <a:pt x="2728" y="404"/>
                </a:lnTo>
                <a:lnTo>
                  <a:pt x="2724" y="392"/>
                </a:lnTo>
                <a:lnTo>
                  <a:pt x="2722" y="378"/>
                </a:lnTo>
                <a:lnTo>
                  <a:pt x="2724" y="364"/>
                </a:lnTo>
                <a:lnTo>
                  <a:pt x="2728" y="352"/>
                </a:lnTo>
                <a:lnTo>
                  <a:pt x="2734" y="342"/>
                </a:lnTo>
                <a:lnTo>
                  <a:pt x="2742" y="332"/>
                </a:lnTo>
                <a:lnTo>
                  <a:pt x="2752" y="324"/>
                </a:lnTo>
                <a:lnTo>
                  <a:pt x="2762" y="318"/>
                </a:lnTo>
                <a:lnTo>
                  <a:pt x="2774" y="314"/>
                </a:lnTo>
                <a:lnTo>
                  <a:pt x="2788" y="312"/>
                </a:lnTo>
                <a:lnTo>
                  <a:pt x="2802" y="314"/>
                </a:lnTo>
                <a:lnTo>
                  <a:pt x="2814" y="318"/>
                </a:lnTo>
                <a:lnTo>
                  <a:pt x="2824" y="324"/>
                </a:lnTo>
                <a:lnTo>
                  <a:pt x="2834" y="332"/>
                </a:lnTo>
                <a:lnTo>
                  <a:pt x="2842" y="342"/>
                </a:lnTo>
                <a:lnTo>
                  <a:pt x="2848" y="352"/>
                </a:lnTo>
                <a:lnTo>
                  <a:pt x="2852" y="364"/>
                </a:lnTo>
                <a:lnTo>
                  <a:pt x="2854" y="378"/>
                </a:lnTo>
                <a:lnTo>
                  <a:pt x="2852" y="392"/>
                </a:lnTo>
                <a:lnTo>
                  <a:pt x="2848" y="404"/>
                </a:lnTo>
                <a:lnTo>
                  <a:pt x="2842" y="414"/>
                </a:lnTo>
                <a:lnTo>
                  <a:pt x="2834" y="424"/>
                </a:lnTo>
                <a:lnTo>
                  <a:pt x="2824" y="432"/>
                </a:lnTo>
                <a:lnTo>
                  <a:pt x="2814" y="438"/>
                </a:lnTo>
                <a:lnTo>
                  <a:pt x="2802" y="442"/>
                </a:lnTo>
                <a:lnTo>
                  <a:pt x="2788" y="444"/>
                </a:lnTo>
                <a:close/>
              </a:path>
            </a:pathLst>
          </a:custGeom>
          <a:solidFill>
            <a:schemeClr val="accent2">
              <a:lumMod val="100000"/>
            </a:schemeClr>
          </a:solidFill>
          <a:ln w="9525">
            <a:noFill/>
          </a:ln>
        </p:spPr>
        <p:txBody>
          <a:bodyPr/>
          <a:lstStyle/>
          <a:p>
            <a:endParaRPr lang="zh-CN" altLang="en-US">
              <a:latin typeface="Source Han Serif SC" panose="02020400000000000000" pitchFamily="18" charset="-122"/>
              <a:ea typeface="Source Han Serif SC" panose="02020400000000000000" pitchFamily="18" charset="-122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6" name="KSO_GT1"/>
          <p:cNvSpPr/>
          <p:nvPr/>
        </p:nvSpPr>
        <p:spPr>
          <a:xfrm>
            <a:off x="2256313" y="1015527"/>
            <a:ext cx="1792480" cy="1010518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tIns="0" rIns="0" bIns="0" anchor="ctr">
            <a:normAutofit fontScale="92500"/>
          </a:bodyPr>
          <a:lstStyle/>
          <a:p>
            <a:pPr algn="ctr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CN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跑步</a:t>
            </a:r>
            <a:r>
              <a:rPr lang="en-US" altLang="zh-CN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30</a:t>
            </a:r>
            <a:r>
              <a:rPr lang="zh-CN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公尺</a:t>
            </a:r>
            <a:r>
              <a:rPr lang="zh-TW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   </a:t>
            </a:r>
            <a:r>
              <a:rPr lang="zh-CN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上坡衝刺五趟</a:t>
            </a:r>
            <a:endParaRPr lang="en-US" altLang="zh-TW" sz="240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7" name="KSO_GT4"/>
          <p:cNvSpPr/>
          <p:nvPr/>
        </p:nvSpPr>
        <p:spPr>
          <a:xfrm>
            <a:off x="6527793" y="5789940"/>
            <a:ext cx="2034315" cy="990109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 lnSpcReduction="10000"/>
          </a:bodyPr>
          <a:lstStyle/>
          <a:p>
            <a:pPr algn="ctr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CN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滑步車</a:t>
            </a:r>
            <a:r>
              <a:rPr lang="en-US" altLang="zh-CN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30</a:t>
            </a:r>
            <a:r>
              <a:rPr lang="zh-CN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公尺</a:t>
            </a:r>
            <a:r>
              <a:rPr lang="zh-TW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   </a:t>
            </a:r>
            <a:r>
              <a:rPr lang="zh-CN" altLang="en-US" sz="2400" dirty="0">
                <a:solidFill>
                  <a:schemeClr val="bg1"/>
                </a:solidFill>
                <a:latin typeface="Source Han Serif SC" panose="02020400000000000000" pitchFamily="18" charset="-122"/>
                <a:ea typeface="Source Han Serif SC" panose="02020400000000000000" pitchFamily="18" charset="-122"/>
                <a:cs typeface="+mn-ea"/>
                <a:sym typeface="Source Han Serif SC" panose="02020400000000000000" pitchFamily="18" charset="-122"/>
              </a:rPr>
              <a:t>上坡衝刺五趟</a:t>
            </a:r>
            <a:endParaRPr lang="en-US" altLang="zh-TW" sz="240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8" name="KSO_GT5"/>
          <p:cNvSpPr/>
          <p:nvPr/>
        </p:nvSpPr>
        <p:spPr>
          <a:xfrm>
            <a:off x="2348293" y="5789940"/>
            <a:ext cx="1700500" cy="788796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 fontScale="92500" lnSpcReduction="10000"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起跑訓練及賽道抗衡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39" name="KSO_GT6"/>
          <p:cNvSpPr/>
          <p:nvPr/>
        </p:nvSpPr>
        <p:spPr>
          <a:xfrm>
            <a:off x="4441371" y="5789940"/>
            <a:ext cx="1828801" cy="1002492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 fontScale="85000" lnSpcReduction="10000"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CN" altLang="en-US" sz="20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彎道技巧練習</a:t>
            </a:r>
            <a:endParaRPr lang="en-US" altLang="zh-CN" sz="20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CN" altLang="en-US" sz="20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繞</a:t>
            </a:r>
            <a:r>
              <a:rPr lang="en-US" altLang="zh-CN" sz="20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8</a:t>
            </a:r>
            <a:r>
              <a:rPr lang="zh-CN" altLang="en-US" sz="20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字左右各</a:t>
            </a:r>
            <a:r>
              <a:rPr lang="en-US" altLang="zh-CN" sz="20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50</a:t>
            </a:r>
            <a:r>
              <a:rPr lang="zh-CN" altLang="en-US" sz="20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趟</a:t>
            </a:r>
            <a:endParaRPr lang="zh-TW" altLang="zh-TW" sz="20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40" name="KSO_GT3"/>
          <p:cNvSpPr/>
          <p:nvPr/>
        </p:nvSpPr>
        <p:spPr>
          <a:xfrm>
            <a:off x="6623463" y="1015527"/>
            <a:ext cx="1718287" cy="972370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 fontScale="92500" lnSpcReduction="20000"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練習前</a:t>
            </a:r>
            <a:endParaRPr lang="en-US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暖身</a:t>
            </a:r>
            <a:r>
              <a:rPr lang="en-US" altLang="zh-TW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10</a:t>
            </a:r>
            <a:r>
              <a:rPr lang="zh-CN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分鐘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33841" name="KSO_GT2"/>
          <p:cNvSpPr/>
          <p:nvPr/>
        </p:nvSpPr>
        <p:spPr>
          <a:xfrm>
            <a:off x="4537325" y="790802"/>
            <a:ext cx="1628628" cy="972370"/>
          </a:xfrm>
          <a:prstGeom prst="roundRect">
            <a:avLst>
              <a:gd name="adj" fmla="val 16667"/>
            </a:avLst>
          </a:prstGeom>
          <a:solidFill>
            <a:schemeClr val="accent1">
              <a:lumMod val="100000"/>
            </a:schemeClr>
          </a:solidFill>
          <a:ln w="9525">
            <a:noFill/>
          </a:ln>
        </p:spPr>
        <p:txBody>
          <a:bodyPr lIns="0" rIns="0" anchor="ctr">
            <a:normAutofit/>
          </a:bodyPr>
          <a:lstStyle/>
          <a:p>
            <a:pPr algn="ctr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</a:pPr>
            <a:r>
              <a:rPr lang="zh-TW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慢跑</a:t>
            </a:r>
            <a:r>
              <a:rPr lang="en-US" altLang="zh-TW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1</a:t>
            </a:r>
            <a:r>
              <a:rPr lang="zh-CN" altLang="en-US" sz="2400" dirty="0">
                <a:solidFill>
                  <a:schemeClr val="bg1"/>
                </a:solidFill>
                <a:latin typeface="Source Han Sans TC"/>
                <a:ea typeface="Source Han Sans TC"/>
                <a:cs typeface="+mn-ea"/>
                <a:sym typeface="Source Han Serif SC" panose="02020400000000000000" pitchFamily="18" charset="-122"/>
              </a:rPr>
              <a:t>公里</a:t>
            </a:r>
            <a:endParaRPr lang="zh-TW" altLang="zh-TW" sz="2400" dirty="0">
              <a:solidFill>
                <a:schemeClr val="bg1"/>
              </a:solidFill>
              <a:latin typeface="Source Han Sans TC"/>
              <a:ea typeface="Source Han Sans TC"/>
              <a:cs typeface="+mn-ea"/>
              <a:sym typeface="Source Han Serif SC" panose="02020400000000000000" pitchFamily="18" charset="-122"/>
            </a:endParaRPr>
          </a:p>
        </p:txBody>
      </p:sp>
      <p:sp>
        <p:nvSpPr>
          <p:cNvPr id="49" name="išľíďè"/>
          <p:cNvSpPr/>
          <p:nvPr/>
        </p:nvSpPr>
        <p:spPr bwMode="auto">
          <a:xfrm>
            <a:off x="1142400" y="1144820"/>
            <a:ext cx="1886153" cy="1044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rIns="90000" anchor="t" anchorCtr="0">
            <a:normAutofit/>
          </a:bodyPr>
          <a:lstStyle/>
          <a:p>
            <a:pPr marL="0" marR="0" lvl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LnTx/>
              <a:uFillTx/>
              <a:latin typeface="Source Han Serif SC" panose="02020400000000000000" pitchFamily="18" charset="-122"/>
              <a:ea typeface="Source Han Serif SC" panose="02020400000000000000" pitchFamily="18" charset="-122"/>
              <a:sym typeface="Source Han Serif SC" panose="02020400000000000000" pitchFamily="18" charset="-122"/>
            </a:endParaRPr>
          </a:p>
        </p:txBody>
      </p: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02E3DAA5-FD38-42DB-B4C0-55910BA77563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54" name="矩形 53">
              <a:extLst>
                <a:ext uri="{FF2B5EF4-FFF2-40B4-BE49-F238E27FC236}">
                  <a16:creationId xmlns:a16="http://schemas.microsoft.com/office/drawing/2014/main" id="{1AB70196-6C3C-424D-BEF7-988F224F919D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5" name="矩形 54">
              <a:extLst>
                <a:ext uri="{FF2B5EF4-FFF2-40B4-BE49-F238E27FC236}">
                  <a16:creationId xmlns:a16="http://schemas.microsoft.com/office/drawing/2014/main" id="{982F4502-93C8-4385-AF75-02672EC5E7DB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6" name="文本框 55">
              <a:extLst>
                <a:ext uri="{FF2B5EF4-FFF2-40B4-BE49-F238E27FC236}">
                  <a16:creationId xmlns:a16="http://schemas.microsoft.com/office/drawing/2014/main" id="{596B5EB6-46C8-4E39-A3A1-5AF26BC6F0D8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車隊訓練菜單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029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訓練成果數據化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graphicFrame>
        <p:nvGraphicFramePr>
          <p:cNvPr id="53" name="圖表 52">
            <a:extLst>
              <a:ext uri="{FF2B5EF4-FFF2-40B4-BE49-F238E27FC236}">
                <a16:creationId xmlns:a16="http://schemas.microsoft.com/office/drawing/2014/main" id="{3D3469D4-8BBE-EBFE-0146-68E1F4342C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9789645"/>
              </p:ext>
            </p:extLst>
          </p:nvPr>
        </p:nvGraphicFramePr>
        <p:xfrm>
          <a:off x="5796068" y="615592"/>
          <a:ext cx="5592367" cy="2834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4" name="圖表 53">
            <a:extLst>
              <a:ext uri="{FF2B5EF4-FFF2-40B4-BE49-F238E27FC236}">
                <a16:creationId xmlns:a16="http://schemas.microsoft.com/office/drawing/2014/main" id="{67AEEA46-59DD-CC78-4755-AB60D142153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91654703"/>
              </p:ext>
            </p:extLst>
          </p:nvPr>
        </p:nvGraphicFramePr>
        <p:xfrm>
          <a:off x="858715" y="3396343"/>
          <a:ext cx="6793992" cy="31798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訓練成果數據化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graphicFrame>
        <p:nvGraphicFramePr>
          <p:cNvPr id="55" name="圖表 54">
            <a:extLst>
              <a:ext uri="{FF2B5EF4-FFF2-40B4-BE49-F238E27FC236}">
                <a16:creationId xmlns:a16="http://schemas.microsoft.com/office/drawing/2014/main" id="{A9D18C68-AC1D-F088-1E33-9BA1432EB1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8305500"/>
              </p:ext>
            </p:extLst>
          </p:nvPr>
        </p:nvGraphicFramePr>
        <p:xfrm>
          <a:off x="0" y="769374"/>
          <a:ext cx="5541010" cy="2875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6" name="圖表 55">
            <a:extLst>
              <a:ext uri="{FF2B5EF4-FFF2-40B4-BE49-F238E27FC236}">
                <a16:creationId xmlns:a16="http://schemas.microsoft.com/office/drawing/2014/main" id="{F904AA31-E422-EE20-9F34-5CFE0FA3E01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60055215"/>
              </p:ext>
            </p:extLst>
          </p:nvPr>
        </p:nvGraphicFramePr>
        <p:xfrm>
          <a:off x="5797483" y="3383429"/>
          <a:ext cx="6255971" cy="32192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26760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訓練成果數據化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graphicFrame>
        <p:nvGraphicFramePr>
          <p:cNvPr id="9" name="圖表 8">
            <a:extLst>
              <a:ext uri="{FF2B5EF4-FFF2-40B4-BE49-F238E27FC236}">
                <a16:creationId xmlns:a16="http://schemas.microsoft.com/office/drawing/2014/main" id="{BF42832F-11A1-908B-EA70-FF12A7CC94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1343243"/>
              </p:ext>
            </p:extLst>
          </p:nvPr>
        </p:nvGraphicFramePr>
        <p:xfrm>
          <a:off x="3719725" y="3427714"/>
          <a:ext cx="7975600" cy="3185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圖表 9">
            <a:extLst>
              <a:ext uri="{FF2B5EF4-FFF2-40B4-BE49-F238E27FC236}">
                <a16:creationId xmlns:a16="http://schemas.microsoft.com/office/drawing/2014/main" id="{7234E2C5-41AF-016E-DE75-92B580CD486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18020325"/>
              </p:ext>
            </p:extLst>
          </p:nvPr>
        </p:nvGraphicFramePr>
        <p:xfrm>
          <a:off x="452351" y="769374"/>
          <a:ext cx="6964680" cy="2941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92585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r>
              <a:rPr lang="en-US" altLang="zh-CN" sz="3600" b="1" dirty="0">
                <a:latin typeface="+mj-ea"/>
                <a:ea typeface="+mj-ea"/>
              </a:rPr>
              <a:t>2024</a:t>
            </a:r>
            <a:r>
              <a:rPr lang="zh-CN" altLang="en-US" sz="3600" b="1" dirty="0">
                <a:latin typeface="+mj-ea"/>
                <a:ea typeface="+mj-ea"/>
              </a:rPr>
              <a:t>中信風之盃女子</a:t>
            </a:r>
            <a:r>
              <a:rPr lang="en-US" altLang="zh-CN" sz="3600" b="1" dirty="0">
                <a:latin typeface="+mj-ea"/>
                <a:ea typeface="+mj-ea"/>
              </a:rPr>
              <a:t>open</a:t>
            </a:r>
            <a:r>
              <a:rPr lang="zh-CN" altLang="en-US" sz="3600" b="1" dirty="0">
                <a:latin typeface="+mj-ea"/>
                <a:ea typeface="+mj-ea"/>
              </a:rPr>
              <a:t>組第二名</a:t>
            </a:r>
            <a:endParaRPr lang="en-US" altLang="zh-CN" sz="3600" b="1" dirty="0">
              <a:latin typeface="+mj-ea"/>
              <a:ea typeface="+mj-ea"/>
            </a:endParaRPr>
          </a:p>
          <a:p>
            <a:r>
              <a:rPr lang="zh-CN" altLang="en-US" sz="3600" b="1" dirty="0">
                <a:latin typeface="+mj-ea"/>
                <a:ea typeface="+mj-ea"/>
              </a:rPr>
              <a:t>（</a:t>
            </a:r>
            <a:r>
              <a:rPr lang="zh-CN" altLang="en-US" sz="3600" b="1" dirty="0">
                <a:latin typeface="+mj-ea"/>
              </a:rPr>
              <a:t>女子</a:t>
            </a:r>
            <a:r>
              <a:rPr lang="en-US" altLang="zh-CN" sz="3600" b="1" dirty="0">
                <a:latin typeface="+mj-ea"/>
                <a:ea typeface="+mj-ea"/>
              </a:rPr>
              <a:t>open</a:t>
            </a:r>
            <a:r>
              <a:rPr lang="zh-CN" altLang="en-US" sz="3600" b="1" dirty="0">
                <a:latin typeface="+mj-ea"/>
                <a:ea typeface="+mj-ea"/>
              </a:rPr>
              <a:t>組共</a:t>
            </a:r>
            <a:r>
              <a:rPr lang="en-US" altLang="zh-CN" sz="3600" b="1" dirty="0">
                <a:latin typeface="+mj-ea"/>
                <a:ea typeface="+mj-ea"/>
              </a:rPr>
              <a:t>46</a:t>
            </a:r>
            <a:r>
              <a:rPr lang="zh-CN" altLang="en-US" sz="3600" b="1" dirty="0">
                <a:latin typeface="+mj-ea"/>
                <a:ea typeface="+mj-ea"/>
              </a:rPr>
              <a:t>人參賽）</a:t>
            </a:r>
            <a:endParaRPr lang="en-US" altLang="zh-CN" sz="3600" b="1" dirty="0">
              <a:latin typeface="+mj-ea"/>
              <a:ea typeface="+mj-ea"/>
            </a:endParaRPr>
          </a:p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4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成果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3839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比賽實況</a:t>
              </a:r>
              <a:r>
                <a:rPr lang="en-US" altLang="zh-TW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-</a:t>
              </a:r>
              <a:r>
                <a:rPr lang="zh-CN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總決賽影片</a:t>
              </a:r>
              <a:r>
                <a:rPr lang="en-US" altLang="zh-CN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-</a:t>
              </a:r>
              <a:r>
                <a:rPr lang="zh-CN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媽媽視角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3" name="媽媽視角.MP4">
            <a:hlinkClick r:id="" action="ppaction://media"/>
            <a:extLst>
              <a:ext uri="{FF2B5EF4-FFF2-40B4-BE49-F238E27FC236}">
                <a16:creationId xmlns:a16="http://schemas.microsoft.com/office/drawing/2014/main" id="{0EF2AF9D-9D26-064E-AF57-971FD795DE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97869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85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比賽實況</a:t>
              </a:r>
              <a:r>
                <a:rPr lang="en-US" altLang="zh-TW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-</a:t>
              </a:r>
              <a:r>
                <a:rPr lang="zh-CN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總決賽影片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4" name="總決賽.MP4">
            <a:hlinkClick r:id="" action="ppaction://media"/>
            <a:extLst>
              <a:ext uri="{FF2B5EF4-FFF2-40B4-BE49-F238E27FC236}">
                <a16:creationId xmlns:a16="http://schemas.microsoft.com/office/drawing/2014/main" id="{F5497DAF-4AAC-8A49-B252-FA7BE71369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24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CN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縱使比賽無數次，只要站上起跑版，還是會緊張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3" name="圖片 2">
            <a:extLst>
              <a:ext uri="{FF2B5EF4-FFF2-40B4-BE49-F238E27FC236}">
                <a16:creationId xmlns:a16="http://schemas.microsoft.com/office/drawing/2014/main" id="{2CCD0340-BACF-3747-9A7A-C36ACBDC29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216" y="783734"/>
            <a:ext cx="9183569" cy="611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80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但，起跑音樂一下，全神貫注，蓄勢待發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02483E18-16A6-8042-B536-BD9167157A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880" y="769374"/>
            <a:ext cx="4055120" cy="6088626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224387CA-793A-E842-9B47-F63E91F634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5" r="375" b="-122"/>
          <a:stretch/>
        </p:blipFill>
        <p:spPr>
          <a:xfrm>
            <a:off x="0" y="769374"/>
            <a:ext cx="8146473" cy="6088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36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起跑板一落下，全力以赴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027AD7A6-4DAD-1E4F-8D60-3F15FFFAAD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729" y="729344"/>
            <a:ext cx="9156543" cy="609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37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起跑板一落下，全力以赴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3" name="圖片 2">
            <a:extLst>
              <a:ext uri="{FF2B5EF4-FFF2-40B4-BE49-F238E27FC236}">
                <a16:creationId xmlns:a16="http://schemas.microsoft.com/office/drawing/2014/main" id="{97C71263-2F13-F44F-B5AC-8C526A818E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765" y="760979"/>
            <a:ext cx="9154471" cy="6097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73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不到終點絕不放棄！！！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7" name="圖片 6">
            <a:extLst>
              <a:ext uri="{FF2B5EF4-FFF2-40B4-BE49-F238E27FC236}">
                <a16:creationId xmlns:a16="http://schemas.microsoft.com/office/drawing/2014/main" id="{9CDFB124-C933-304E-A907-3DAEBB1D55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729" y="759600"/>
            <a:ext cx="9156542" cy="609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268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组合 46">
            <a:extLst>
              <a:ext uri="{FF2B5EF4-FFF2-40B4-BE49-F238E27FC236}">
                <a16:creationId xmlns:a16="http://schemas.microsoft.com/office/drawing/2014/main" id="{E43546D1-580D-4F48-96EA-2DD0535BDB2D}"/>
              </a:ext>
            </a:extLst>
          </p:cNvPr>
          <p:cNvGrpSpPr/>
          <p:nvPr/>
        </p:nvGrpSpPr>
        <p:grpSpPr>
          <a:xfrm>
            <a:off x="0" y="246032"/>
            <a:ext cx="3399092" cy="523342"/>
            <a:chOff x="0" y="24140"/>
            <a:chExt cx="3399092" cy="523342"/>
          </a:xfrm>
        </p:grpSpPr>
        <p:sp>
          <p:nvSpPr>
            <p:cNvPr id="48" name="矩形 47">
              <a:extLst>
                <a:ext uri="{FF2B5EF4-FFF2-40B4-BE49-F238E27FC236}">
                  <a16:creationId xmlns:a16="http://schemas.microsoft.com/office/drawing/2014/main" id="{1A3816E4-F62E-47CD-BFAE-AF1683E82842}"/>
                </a:ext>
              </a:extLst>
            </p:cNvPr>
            <p:cNvSpPr/>
            <p:nvPr/>
          </p:nvSpPr>
          <p:spPr>
            <a:xfrm>
              <a:off x="0" y="177800"/>
              <a:ext cx="584200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EF03C6B0-3628-4CD9-9376-ED7779A4E6DD}"/>
                </a:ext>
              </a:extLst>
            </p:cNvPr>
            <p:cNvSpPr/>
            <p:nvPr/>
          </p:nvSpPr>
          <p:spPr>
            <a:xfrm>
              <a:off x="698500" y="177800"/>
              <a:ext cx="160215" cy="2159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Source Han Serif SC" panose="02020400000000000000" pitchFamily="18" charset="-122"/>
                <a:ea typeface="Source Han Serif SC" panose="02020400000000000000" pitchFamily="18" charset="-122"/>
                <a:sym typeface="Source Han Serif SC" panose="02020400000000000000" pitchFamily="18" charset="-122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B2F20E62-C6BD-49A4-9F16-BD8735865ABB}"/>
                </a:ext>
              </a:extLst>
            </p:cNvPr>
            <p:cNvSpPr txBox="1"/>
            <p:nvPr/>
          </p:nvSpPr>
          <p:spPr>
            <a:xfrm>
              <a:off x="1059447" y="24140"/>
              <a:ext cx="2339645" cy="523342"/>
            </a:xfrm>
            <a:prstGeom prst="rect">
              <a:avLst/>
            </a:prstGeom>
            <a:noFill/>
          </p:spPr>
          <p:txBody>
            <a:bodyPr wrap="none" rtlCol="0">
              <a:normAutofit/>
            </a:bodyPr>
            <a:lstStyle/>
            <a:p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成績、輸贏攸關成就感。但我更享受那</a:t>
              </a:r>
              <a:r>
                <a:rPr lang="zh-CN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充滿汗水與淚水的</a:t>
              </a:r>
              <a:r>
                <a:rPr lang="zh-TW" altLang="en-US" sz="2800" b="1" dirty="0">
                  <a:solidFill>
                    <a:schemeClr val="accent1"/>
                  </a:solidFill>
                  <a:latin typeface="Source Han Sans TC"/>
                  <a:ea typeface="Source Han Sans TC"/>
                  <a:sym typeface="Source Han Serif SC" panose="02020400000000000000" pitchFamily="18" charset="-122"/>
                </a:rPr>
                <a:t>努力過程！</a:t>
              </a:r>
              <a:endParaRPr lang="zh-TW" altLang="zh-TW" sz="2800" b="1" dirty="0">
                <a:solidFill>
                  <a:schemeClr val="accent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endParaRPr>
            </a:p>
          </p:txBody>
        </p:sp>
      </p:grpSp>
      <p:pic>
        <p:nvPicPr>
          <p:cNvPr id="9" name="圖片 8">
            <a:extLst>
              <a:ext uri="{FF2B5EF4-FFF2-40B4-BE49-F238E27FC236}">
                <a16:creationId xmlns:a16="http://schemas.microsoft.com/office/drawing/2014/main" id="{50DFB984-E5B3-7143-860F-29D2553698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216" y="741600"/>
            <a:ext cx="9183569" cy="611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46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2375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5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心得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6515097" y="2088209"/>
            <a:ext cx="587828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600" dirty="0"/>
              <a:t>滑步車的練習好累好累，</a:t>
            </a:r>
            <a:endParaRPr kumimoji="1" lang="en-US" altLang="zh-TW" sz="3600" dirty="0"/>
          </a:p>
          <a:p>
            <a:r>
              <a:rPr kumimoji="1" lang="zh-TW" altLang="en-US" sz="3600" dirty="0"/>
              <a:t>不管是炎熱的夏天</a:t>
            </a:r>
            <a:endParaRPr kumimoji="1" lang="en-US" altLang="zh-TW" sz="3600" dirty="0"/>
          </a:p>
          <a:p>
            <a:r>
              <a:rPr kumimoji="1" lang="zh-TW" altLang="en-US" sz="3600" dirty="0"/>
              <a:t>或者寒風刺骨的冬天，</a:t>
            </a:r>
            <a:endParaRPr kumimoji="1" lang="en-US" altLang="zh-TW" sz="3600" dirty="0"/>
          </a:p>
          <a:p>
            <a:r>
              <a:rPr kumimoji="1" lang="zh-TW" altLang="en-US" sz="3600" dirty="0"/>
              <a:t>只要沒有下雨，</a:t>
            </a:r>
            <a:endParaRPr kumimoji="1" lang="en-US" altLang="zh-TW" sz="3600" dirty="0"/>
          </a:p>
          <a:p>
            <a:r>
              <a:rPr kumimoji="1" lang="zh-TW" altLang="en-US" sz="3600" dirty="0"/>
              <a:t>練習的計劃就會如期進行。</a:t>
            </a:r>
            <a:endParaRPr kumimoji="1" lang="en-US" altLang="zh-TW" sz="3600" dirty="0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4BDFE1DB-4C3C-E74B-9465-3543E8B599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03" y="2025770"/>
            <a:ext cx="6073712" cy="3421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60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5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心得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5210942" y="2168424"/>
            <a:ext cx="71251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600" dirty="0"/>
              <a:t>有時候真的會想要偷懶、</a:t>
            </a:r>
            <a:endParaRPr kumimoji="1" lang="en-US" altLang="zh-TW" sz="3600" dirty="0"/>
          </a:p>
          <a:p>
            <a:r>
              <a:rPr kumimoji="1" lang="zh-TW" altLang="en-US" sz="3600" dirty="0"/>
              <a:t>任性地跟爸媽撒嬌說我不想練習。但往往都會被爸媽拒絕，</a:t>
            </a:r>
            <a:endParaRPr kumimoji="1" lang="en-US" altLang="zh-TW" sz="3600" dirty="0"/>
          </a:p>
          <a:p>
            <a:r>
              <a:rPr kumimoji="1" lang="zh-TW" altLang="en-US" sz="3600" dirty="0"/>
              <a:t>讓我好想哭！</a:t>
            </a:r>
            <a:endParaRPr kumimoji="1" lang="en-US" altLang="zh-TW" sz="3600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5BCB072-A876-EA44-9D94-A2737BCEC4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295" y="1623586"/>
            <a:ext cx="2948966" cy="523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57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5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心得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5949538" y="2027881"/>
            <a:ext cx="61751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200" dirty="0"/>
              <a:t>不過我也真的很謝謝爸爸媽媽，</a:t>
            </a:r>
            <a:endParaRPr kumimoji="1" lang="en-US" altLang="zh-TW" sz="3200" dirty="0"/>
          </a:p>
          <a:p>
            <a:r>
              <a:rPr kumimoji="1" lang="zh-TW" altLang="en-US" sz="3200" dirty="0"/>
              <a:t>從我小的時候就一直這樣陪伴我、</a:t>
            </a:r>
            <a:endParaRPr kumimoji="1" lang="en-US" altLang="zh-TW" sz="3200" dirty="0"/>
          </a:p>
          <a:p>
            <a:r>
              <a:rPr kumimoji="1" lang="zh-TW" altLang="en-US" sz="3200" dirty="0"/>
              <a:t>鼓勵我、鞭策我，讓我學習成長。</a:t>
            </a:r>
            <a:endParaRPr kumimoji="1" lang="en-US" altLang="zh-TW" sz="3200" dirty="0"/>
          </a:p>
          <a:p>
            <a:r>
              <a:rPr kumimoji="1" lang="zh-TW" altLang="en-US" sz="3200" dirty="0"/>
              <a:t>藉由比賽，</a:t>
            </a:r>
            <a:endParaRPr kumimoji="1" lang="en-US" altLang="zh-TW" sz="3200" dirty="0"/>
          </a:p>
          <a:p>
            <a:r>
              <a:rPr kumimoji="1" lang="zh-TW" altLang="en-US" sz="3200" dirty="0"/>
              <a:t>帶我到外縣市去見見世面，</a:t>
            </a:r>
            <a:endParaRPr kumimoji="1" lang="en-US" altLang="zh-TW" sz="3200" dirty="0"/>
          </a:p>
          <a:p>
            <a:r>
              <a:rPr kumimoji="1" lang="zh-TW" altLang="en-US" sz="3200" dirty="0"/>
              <a:t>讓我體會：</a:t>
            </a:r>
            <a:endParaRPr kumimoji="1" lang="en-US" altLang="zh-TW" sz="3200" dirty="0"/>
          </a:p>
          <a:p>
            <a:r>
              <a:rPr kumimoji="1" lang="en-US" altLang="zh-TW" sz="3200" dirty="0"/>
              <a:t>『</a:t>
            </a:r>
            <a:r>
              <a:rPr kumimoji="1" lang="zh-TW" altLang="en-US" sz="3200" dirty="0"/>
              <a:t>人外有人，天外有天的道理</a:t>
            </a:r>
            <a:r>
              <a:rPr kumimoji="1" lang="en-US" altLang="zh-TW" sz="3200" dirty="0"/>
              <a:t>』</a:t>
            </a:r>
            <a:r>
              <a:rPr kumimoji="1" lang="zh-TW" altLang="en-US" sz="3200" dirty="0"/>
              <a:t>！</a:t>
            </a:r>
            <a:endParaRPr kumimoji="1" lang="en-US" altLang="zh-TW" sz="3200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5F36B5E-A001-5F4C-A907-7FD3FC6F5F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49" y="2258023"/>
            <a:ext cx="5769995" cy="325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8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5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心得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5210942" y="2298588"/>
            <a:ext cx="66892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600" dirty="0"/>
              <a:t>成績、成就～是一天一點的累積，我把它運用在學習上。</a:t>
            </a:r>
            <a:endParaRPr kumimoji="1" lang="en-US" altLang="zh-TW" sz="3600" dirty="0"/>
          </a:p>
          <a:p>
            <a:r>
              <a:rPr kumimoji="1" lang="zh-TW" altLang="en-US" sz="3600" dirty="0"/>
              <a:t>堅持是滑步車教會我的事，</a:t>
            </a:r>
            <a:endParaRPr kumimoji="1" lang="en-US" altLang="zh-TW" sz="3600" dirty="0"/>
          </a:p>
          <a:p>
            <a:r>
              <a:rPr kumimoji="1" lang="zh-TW" altLang="en-US" sz="3600" dirty="0"/>
              <a:t>讓我知道：</a:t>
            </a:r>
            <a:endParaRPr kumimoji="1" lang="en-US" altLang="zh-TW" sz="3600" dirty="0"/>
          </a:p>
          <a:p>
            <a:r>
              <a:rPr kumimoji="1" lang="en-US" altLang="zh-TW" sz="3600" dirty="0"/>
              <a:t>『</a:t>
            </a:r>
            <a:r>
              <a:rPr kumimoji="1" lang="zh-TW" altLang="en-US" sz="3600" dirty="0"/>
              <a:t>天下無難事，只怕有心人</a:t>
            </a:r>
            <a:r>
              <a:rPr kumimoji="1" lang="en-US" altLang="zh-TW" sz="3600" dirty="0"/>
              <a:t>』</a:t>
            </a:r>
            <a:r>
              <a:rPr kumimoji="1" lang="zh-TW" altLang="en-US" sz="3600" dirty="0"/>
              <a:t>。</a:t>
            </a:r>
            <a:endParaRPr kumimoji="1" lang="en-US" altLang="zh-TW" sz="3600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BAE3338C-18FF-1F4D-9756-2BEAA04070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6" y="2443157"/>
            <a:ext cx="5106653" cy="287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28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0" y="2375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5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心得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6448301" y="1732640"/>
            <a:ext cx="567640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600" dirty="0"/>
              <a:t>藉由這次的麥哲倫－</a:t>
            </a:r>
            <a:endParaRPr kumimoji="1" lang="en-US" altLang="zh-TW" sz="3600" dirty="0"/>
          </a:p>
          <a:p>
            <a:r>
              <a:rPr kumimoji="1" lang="en-US" altLang="zh-TW" sz="3600" dirty="0"/>
              <a:t>『</a:t>
            </a:r>
            <a:r>
              <a:rPr kumimoji="1" lang="zh-TW" altLang="en-US" sz="3600" dirty="0"/>
              <a:t>滑步車精進計畫</a:t>
            </a:r>
            <a:r>
              <a:rPr kumimoji="1" lang="en-US" altLang="zh-TW" sz="3600" dirty="0"/>
              <a:t>』</a:t>
            </a:r>
            <a:r>
              <a:rPr kumimoji="1" lang="zh-TW" altLang="en-US" sz="3600" dirty="0"/>
              <a:t>，</a:t>
            </a:r>
            <a:endParaRPr kumimoji="1" lang="en-US" altLang="zh-TW" sz="3600" dirty="0"/>
          </a:p>
          <a:p>
            <a:r>
              <a:rPr kumimoji="1" lang="zh-TW" altLang="en-US" sz="3600" dirty="0"/>
              <a:t>讓我知道，</a:t>
            </a:r>
            <a:endParaRPr kumimoji="1" lang="en-US" altLang="zh-TW" sz="3600" dirty="0"/>
          </a:p>
          <a:p>
            <a:r>
              <a:rPr kumimoji="1" lang="zh-TW" altLang="en-US" sz="3600" dirty="0"/>
              <a:t>原來我可以克服心中障礙，</a:t>
            </a:r>
            <a:endParaRPr kumimoji="1" lang="en-US" altLang="zh-TW" sz="3600" dirty="0"/>
          </a:p>
          <a:p>
            <a:r>
              <a:rPr kumimoji="1" lang="zh-TW" altLang="en-US" sz="3600" dirty="0"/>
              <a:t>突破自己！</a:t>
            </a:r>
            <a:endParaRPr kumimoji="1" lang="en-US" altLang="zh-TW" sz="3600" dirty="0"/>
          </a:p>
          <a:p>
            <a:r>
              <a:rPr kumimoji="1" lang="zh-TW" altLang="en-US" sz="3600" dirty="0"/>
              <a:t>過去的我缺乏自信心，</a:t>
            </a:r>
            <a:endParaRPr kumimoji="1" lang="en-US" altLang="zh-TW" sz="3600" dirty="0"/>
          </a:p>
          <a:p>
            <a:r>
              <a:rPr kumimoji="1" lang="zh-TW" altLang="en-US" sz="3600" dirty="0"/>
              <a:t>經過這次我才知道～</a:t>
            </a:r>
            <a:endParaRPr kumimoji="1" lang="en-US" altLang="zh-TW" sz="3600" dirty="0"/>
          </a:p>
          <a:p>
            <a:r>
              <a:rPr kumimoji="1" lang="zh-TW" altLang="en-US" sz="3600" dirty="0"/>
              <a:t>原來我做得到！！！</a:t>
            </a:r>
            <a:endParaRPr kumimoji="1" lang="en-US" altLang="zh-TW" sz="3600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E7D55897-E718-4841-92A4-18F06AB658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7" y="1937101"/>
            <a:ext cx="6309825" cy="4202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03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21" b="68060"/>
          <a:stretch>
            <a:fillRect/>
          </a:stretch>
        </p:blipFill>
        <p:spPr>
          <a:xfrm>
            <a:off x="21425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6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感謝誌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30FB7AB-EF19-F144-A235-E2E3B460AA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1511" y="38054"/>
            <a:ext cx="2373196" cy="3563275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7132904" y="3441680"/>
            <a:ext cx="523721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600" dirty="0"/>
              <a:t>謝謝爸爸跟媽媽</a:t>
            </a:r>
            <a:endParaRPr kumimoji="1" lang="en-US" altLang="zh-TW" sz="3600" dirty="0"/>
          </a:p>
          <a:p>
            <a:r>
              <a:rPr kumimoji="1" lang="zh-TW" altLang="en-US" sz="3600" dirty="0"/>
              <a:t>一直以來的陪伴及鼓勵，</a:t>
            </a:r>
            <a:endParaRPr kumimoji="1" lang="en-US" altLang="zh-TW" sz="3600" dirty="0"/>
          </a:p>
          <a:p>
            <a:r>
              <a:rPr kumimoji="1" lang="zh-TW" altLang="en-US" sz="3600" dirty="0"/>
              <a:t>軟硬兼施的督促我。</a:t>
            </a:r>
            <a:endParaRPr kumimoji="1" lang="en-US" altLang="zh-TW" sz="3600" dirty="0"/>
          </a:p>
          <a:p>
            <a:r>
              <a:rPr kumimoji="1" lang="zh-TW" altLang="en-US" sz="3600" dirty="0"/>
              <a:t>更是以身作則的</a:t>
            </a:r>
            <a:endParaRPr kumimoji="1" lang="en-US" altLang="zh-TW" sz="3600" dirty="0"/>
          </a:p>
          <a:p>
            <a:r>
              <a:rPr kumimoji="1" lang="zh-TW" altLang="en-US" sz="3600" dirty="0"/>
              <a:t>帶我面對滑步車比賽，</a:t>
            </a:r>
            <a:endParaRPr kumimoji="1" lang="en-US" altLang="zh-TW" sz="3600" dirty="0"/>
          </a:p>
          <a:p>
            <a:r>
              <a:rPr kumimoji="1" lang="zh-TW" altLang="en-US" sz="3600" dirty="0"/>
              <a:t>做我的後盾。</a:t>
            </a:r>
            <a:endParaRPr kumimoji="1" lang="en-US" altLang="zh-TW" sz="3600" dirty="0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66E85431-A5F5-C842-96E3-DB07F06B539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" t="2963" r="8356" b="7676"/>
          <a:stretch/>
        </p:blipFill>
        <p:spPr>
          <a:xfrm>
            <a:off x="21424" y="1700281"/>
            <a:ext cx="7029212" cy="515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8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AC4BD9F-22F5-4862-BBBF-6DE548FC4BE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8421" b="680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C40DAD5-29B7-4A79-B613-F4844BF044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1843086" y="3071811"/>
            <a:ext cx="2828925" cy="2809875"/>
          </a:xfrm>
          <a:prstGeom prst="rect">
            <a:avLst/>
          </a:prstGeom>
        </p:spPr>
      </p:pic>
      <p:sp>
        <p:nvSpPr>
          <p:cNvPr id="4" name="文本框 22">
            <a:extLst>
              <a:ext uri="{FF2B5EF4-FFF2-40B4-BE49-F238E27FC236}">
                <a16:creationId xmlns:a16="http://schemas.microsoft.com/office/drawing/2014/main" id="{612CA065-27FF-4A80-84CE-70846CC19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0706" y="2195219"/>
            <a:ext cx="9144000" cy="174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normAutofit/>
          </a:bodyPr>
          <a:lstStyle/>
          <a:p>
            <a:endParaRPr lang="en-US" altLang="zh-CN" sz="3600" b="1" dirty="0">
              <a:latin typeface="+mj-ea"/>
              <a:ea typeface="+mj-ea"/>
            </a:endParaRPr>
          </a:p>
        </p:txBody>
      </p:sp>
      <p:sp>
        <p:nvSpPr>
          <p:cNvPr id="6" name="文本框 283">
            <a:extLst>
              <a:ext uri="{FF2B5EF4-FFF2-40B4-BE49-F238E27FC236}">
                <a16:creationId xmlns:a16="http://schemas.microsoft.com/office/drawing/2014/main" id="{88AD5530-B20B-4FD5-9146-97653EAC9749}"/>
              </a:ext>
            </a:extLst>
          </p:cNvPr>
          <p:cNvSpPr txBox="1"/>
          <p:nvPr/>
        </p:nvSpPr>
        <p:spPr>
          <a:xfrm>
            <a:off x="-224499" y="389642"/>
            <a:ext cx="7641527" cy="1310640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/>
          <a:p>
            <a:pPr algn="ctr"/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0</a:t>
            </a:r>
            <a:r>
              <a:rPr kumimoji="1" lang="en-US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6</a:t>
            </a:r>
            <a:r>
              <a:rPr kumimoji="1" lang="zh-TW" altLang="zh-TW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 </a:t>
            </a:r>
            <a:r>
              <a:rPr kumimoji="1" lang="zh-TW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築夢</a:t>
            </a:r>
            <a:r>
              <a:rPr kumimoji="1" lang="zh-CN" altLang="en-US" sz="8000" b="1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感謝誌</a:t>
            </a:r>
            <a:endParaRPr kumimoji="1" lang="zh-TW" altLang="zh-TW" sz="8000" b="1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C3E3-C986-A546-BC4A-AD38E25C208B}"/>
              </a:ext>
            </a:extLst>
          </p:cNvPr>
          <p:cNvSpPr txBox="1"/>
          <p:nvPr/>
        </p:nvSpPr>
        <p:spPr>
          <a:xfrm>
            <a:off x="8668986" y="2160973"/>
            <a:ext cx="33757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3000" dirty="0"/>
              <a:t>謝謝車隊的夥伴們，</a:t>
            </a:r>
            <a:endParaRPr kumimoji="1" lang="en-US" altLang="zh-TW" sz="3000" dirty="0"/>
          </a:p>
          <a:p>
            <a:r>
              <a:rPr kumimoji="1" lang="zh-TW" altLang="en-US" sz="3000" dirty="0"/>
              <a:t>一起練車的</a:t>
            </a:r>
            <a:endParaRPr kumimoji="1" lang="en-US" altLang="zh-TW" sz="3000" dirty="0"/>
          </a:p>
          <a:p>
            <a:r>
              <a:rPr kumimoji="1" lang="zh-TW" altLang="en-US" sz="3000" dirty="0"/>
              <a:t>酸甜苦辣</a:t>
            </a:r>
            <a:endParaRPr kumimoji="1" lang="en-US" altLang="zh-TW" sz="3000" dirty="0"/>
          </a:p>
          <a:p>
            <a:r>
              <a:rPr kumimoji="1" lang="zh-TW" altLang="en-US" sz="3000" dirty="0"/>
              <a:t>都有你們一起分享。</a:t>
            </a:r>
            <a:endParaRPr kumimoji="1" lang="en-US" altLang="zh-TW" sz="3000" dirty="0"/>
          </a:p>
        </p:txBody>
      </p:sp>
      <p:pic>
        <p:nvPicPr>
          <p:cNvPr id="7" name="20240922234154_1080P">
            <a:hlinkClick r:id="" action="ppaction://media"/>
            <a:extLst>
              <a:ext uri="{FF2B5EF4-FFF2-40B4-BE49-F238E27FC236}">
                <a16:creationId xmlns:a16="http://schemas.microsoft.com/office/drawing/2014/main" id="{6274FC8A-DE4F-FA42-B91D-159CC95E39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1111" r="1983" b="136"/>
          <a:stretch/>
        </p:blipFill>
        <p:spPr>
          <a:xfrm>
            <a:off x="77755" y="1700282"/>
            <a:ext cx="8478981" cy="491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972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7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FAF22490-2CD2-4FA3-8DE6-ED373B97804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861" t="7772" r="74648" b="31995"/>
          <a:stretch>
            <a:fillRect/>
          </a:stretch>
        </p:blipFill>
        <p:spPr>
          <a:xfrm flipH="1">
            <a:off x="0" y="-17372"/>
            <a:ext cx="1943100" cy="685800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410D3471-D152-4C56-BE07-6A0BED6F7C2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861" t="7772" r="33054" b="31995"/>
          <a:stretch>
            <a:fillRect/>
          </a:stretch>
        </p:blipFill>
        <p:spPr>
          <a:xfrm>
            <a:off x="1943100" y="-1"/>
            <a:ext cx="10458450" cy="6858001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FACA1CA-6C36-4540-8817-FE6C191AD7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19776">
            <a:off x="9615487" y="1978107"/>
            <a:ext cx="2828925" cy="2809875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96CE1F1E-B128-664E-8EF4-B10B149E4F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5008" y="742229"/>
            <a:ext cx="9156542" cy="6098400"/>
          </a:xfrm>
          <a:prstGeom prst="rect">
            <a:avLst/>
          </a:prstGeom>
        </p:spPr>
      </p:pic>
      <p:sp>
        <p:nvSpPr>
          <p:cNvPr id="8" name="PA_文本框 8">
            <a:extLst>
              <a:ext uri="{FF2B5EF4-FFF2-40B4-BE49-F238E27FC236}">
                <a16:creationId xmlns:a16="http://schemas.microsoft.com/office/drawing/2014/main" id="{6B446ECD-D9E1-4FEF-AA8D-9F36AF25F85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141958" y="1427003"/>
            <a:ext cx="6934200" cy="1097280"/>
          </a:xfrm>
          <a:prstGeom prst="rect">
            <a:avLst/>
          </a:prstGeom>
          <a:noFill/>
        </p:spPr>
        <p:txBody>
          <a:bodyPr wrap="square" rtlCol="0">
            <a:normAutofit/>
            <a:scene3d>
              <a:camera prst="orthographicFront"/>
              <a:lightRig rig="sunset" dir="t"/>
            </a:scene3d>
            <a:sp3d contourW="12700" prstMaterial="softEdge">
              <a:bevelB w="0" h="0"/>
              <a:extrusionClr>
                <a:srgbClr val="FFC000"/>
              </a:extrusionClr>
              <a:contourClr>
                <a:schemeClr val="accent6">
                  <a:lumMod val="75000"/>
                </a:schemeClr>
              </a:contourClr>
            </a:sp3d>
          </a:bodyPr>
          <a:lstStyle/>
          <a:p>
            <a:pPr defTabSz="914217">
              <a:defRPr/>
            </a:pPr>
            <a:r>
              <a:rPr lang="zh-TW" altLang="zh-TW" sz="6600" b="1" kern="0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謝謝</a:t>
            </a:r>
            <a:r>
              <a:rPr lang="zh-TW" altLang="en-US" sz="6600" b="1" kern="0" dirty="0">
                <a:solidFill>
                  <a:schemeClr val="bg1"/>
                </a:solidFill>
                <a:latin typeface="Source Han Sans TC"/>
                <a:ea typeface="Source Han Sans TC"/>
                <a:sym typeface="Source Han Serif SC" panose="02020400000000000000" pitchFamily="18" charset="-122"/>
              </a:rPr>
              <a:t>聆聽</a:t>
            </a:r>
            <a:endParaRPr lang="zh-TW" altLang="zh-TW" sz="6600" b="1" kern="0" dirty="0">
              <a:solidFill>
                <a:schemeClr val="bg1"/>
              </a:solidFill>
              <a:latin typeface="Source Han Sans TC"/>
              <a:ea typeface="Source Han Sans TC"/>
              <a:sym typeface="Source Han Serif SC" panose="02020400000000000000" pitchFamily="18" charset="-122"/>
            </a:endParaRPr>
          </a:p>
        </p:txBody>
      </p:sp>
      <p:sp>
        <p:nvSpPr>
          <p:cNvPr id="10" name="PA_文本框 8">
            <a:extLst>
              <a:ext uri="{FF2B5EF4-FFF2-40B4-BE49-F238E27FC236}">
                <a16:creationId xmlns:a16="http://schemas.microsoft.com/office/drawing/2014/main" id="{4903694D-BFBC-4F89-A5F6-1FE99662809C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943745" y="1688140"/>
            <a:ext cx="2676754" cy="1005840"/>
          </a:xfrm>
          <a:prstGeom prst="rect">
            <a:avLst/>
          </a:prstGeom>
          <a:noFill/>
        </p:spPr>
        <p:txBody>
          <a:bodyPr wrap="square" rtlCol="0">
            <a:normAutofit/>
            <a:scene3d>
              <a:camera prst="orthographicFront"/>
              <a:lightRig rig="sunset" dir="t"/>
            </a:scene3d>
            <a:sp3d contourW="12700" prstMaterial="softEdge">
              <a:bevelB w="0" h="0"/>
              <a:extrusionClr>
                <a:srgbClr val="FFC000"/>
              </a:extrusionClr>
              <a:contourClr>
                <a:schemeClr val="accent6">
                  <a:lumMod val="75000"/>
                </a:schemeClr>
              </a:contourClr>
            </a:sp3d>
          </a:bodyPr>
          <a:lstStyle/>
          <a:p>
            <a:pPr algn="dist" defTabSz="914217">
              <a:defRPr/>
            </a:pPr>
            <a:endParaRPr lang="zh-CN" altLang="en-US" sz="6000" b="1" kern="0" dirty="0">
              <a:solidFill>
                <a:schemeClr val="bg1"/>
              </a:solidFill>
              <a:latin typeface="Source Han Serif SC" panose="02020400000000000000" pitchFamily="18" charset="-122"/>
              <a:ea typeface="Source Han Serif SC" panose="02020400000000000000" pitchFamily="18" charset="-122"/>
              <a:sym typeface="Source Han Serif SC" panose="020204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8359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2.6 unknown"/>
  <p:tag name="AS_RELEASE_DATE" val="2021.11.30"/>
  <p:tag name="AS_TITLE" val="Aspose.Slides for Java"/>
  <p:tag name="AS_VERSION" val="21.11"/>
  <p:tag name="ISPRING_PRESENTATION_TITLE" val="2-0314-28可爱卡通PPT模板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heme/theme1.xml><?xml version="1.0" encoding="utf-8"?>
<a:theme xmlns:a="http://schemas.openxmlformats.org/drawingml/2006/main" name="AAAAAAAAAAAA）">
  <a:themeElements>
    <a:clrScheme name="自定义 340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DB8DF"/>
      </a:accent1>
      <a:accent2>
        <a:srgbClr val="CDB8DF"/>
      </a:accent2>
      <a:accent3>
        <a:srgbClr val="CDB8DF"/>
      </a:accent3>
      <a:accent4>
        <a:srgbClr val="CDB8DF"/>
      </a:accent4>
      <a:accent5>
        <a:srgbClr val="CDB8DF"/>
      </a:accent5>
      <a:accent6>
        <a:srgbClr val="CDB8DF"/>
      </a:accent6>
      <a:hlink>
        <a:srgbClr val="CDB8DF"/>
      </a:hlink>
      <a:folHlink>
        <a:srgbClr val="CDB8DF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716</Words>
  <Application>Microsoft Macintosh PowerPoint</Application>
  <PresentationFormat>寬螢幕</PresentationFormat>
  <Paragraphs>135</Paragraphs>
  <Slides>27</Slides>
  <Notes>27</Notes>
  <HiddenSlides>0</HiddenSlides>
  <MMClips>4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27</vt:i4>
      </vt:variant>
    </vt:vector>
  </HeadingPairs>
  <TitlesOfParts>
    <vt:vector size="38" baseType="lpstr">
      <vt:lpstr>Microsoft JhengHei</vt:lpstr>
      <vt:lpstr>新細明體</vt:lpstr>
      <vt:lpstr>等线</vt:lpstr>
      <vt:lpstr>等线 Light</vt:lpstr>
      <vt:lpstr>Lato Hairline</vt:lpstr>
      <vt:lpstr>Lato Light</vt:lpstr>
      <vt:lpstr>Lato Regular</vt:lpstr>
      <vt:lpstr>Source Han Sans TC</vt:lpstr>
      <vt:lpstr>Source Han Serif SC</vt:lpstr>
      <vt:lpstr>Arial</vt:lpstr>
      <vt:lpstr>AAAAAAAAAAAA）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2-0314-28可爱卡通PPT模板</dc:title>
  <dc:creator>Administrator</dc:creator>
  <cp:lastModifiedBy>Microsoft Office User</cp:lastModifiedBy>
  <cp:revision>42</cp:revision>
  <dcterms:created xsi:type="dcterms:W3CDTF">2019-03-14T11:22:27Z</dcterms:created>
  <dcterms:modified xsi:type="dcterms:W3CDTF">2024-09-22T16:23:12Z</dcterms:modified>
</cp:coreProperties>
</file>