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708" r:id="rId1"/>
  </p:sldMasterIdLst>
  <p:notesMasterIdLst>
    <p:notesMasterId r:id="rId16"/>
  </p:notesMasterIdLst>
  <p:sldIdLst>
    <p:sldId id="267" r:id="rId2"/>
    <p:sldId id="257" r:id="rId3"/>
    <p:sldId id="273" r:id="rId4"/>
    <p:sldId id="258" r:id="rId5"/>
    <p:sldId id="259" r:id="rId6"/>
    <p:sldId id="260" r:id="rId7"/>
    <p:sldId id="261" r:id="rId8"/>
    <p:sldId id="263" r:id="rId9"/>
    <p:sldId id="272" r:id="rId10"/>
    <p:sldId id="265" r:id="rId11"/>
    <p:sldId id="270" r:id="rId12"/>
    <p:sldId id="262" r:id="rId13"/>
    <p:sldId id="268" r:id="rId14"/>
    <p:sldId id="271" r:id="rId15"/>
  </p:sldIdLst>
  <p:sldSz cx="9144000" cy="6858000" type="screen4x3"/>
  <p:notesSz cx="6858000" cy="9144000"/>
  <p:embeddedFontLst>
    <p:embeddedFont>
      <p:font typeface="Tw Cen MT" panose="020B0602020104020603" pitchFamily="34" charset="0"/>
      <p:regular r:id="rId17"/>
      <p:bold r:id="rId18"/>
      <p:italic r:id="rId19"/>
      <p:boldItalic r:id="rId20"/>
    </p:embeddedFont>
    <p:embeddedFont>
      <p:font typeface="微軟正黑體" panose="020B0604030504040204" pitchFamily="34" charset="-120"/>
      <p:regular r:id="rId21"/>
      <p:bold r:id="rId22"/>
    </p:embeddedFont>
    <p:embeddedFont>
      <p:font typeface="Algerian" panose="04020705040A02060702" pitchFamily="82" charset="0"/>
      <p:regular r:id="rId23"/>
    </p:embeddedFon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微軟正黑體 Light" panose="02020500000000000000" charset="-120"/>
      <p:regular r:id="rId2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275" autoAdjust="0"/>
  </p:normalViewPr>
  <p:slideViewPr>
    <p:cSldViewPr>
      <p:cViewPr varScale="1">
        <p:scale>
          <a:sx n="44" d="100"/>
          <a:sy n="44" d="100"/>
        </p:scale>
        <p:origin x="1171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E23A73-A541-49F3-8CDD-B93C5B8DFAFA}" type="datetimeFigureOut">
              <a:rPr lang="zh-TW" altLang="en-US" smtClean="0"/>
              <a:t>2021/9/14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A786E-1D36-431F-8D15-5094A444D3A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5814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8377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3650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1200" dirty="0" smtClean="0">
                <a:latin typeface="Algerian" pitchFamily="82" charset="0"/>
              </a:rPr>
              <a:t>Scary !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07816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28668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3112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295534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76768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A786E-1D36-431F-8D15-5094A444D3A1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96276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dirty="0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375C6-237E-4EE3-8575-EF5AAC4AB986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93646" y="6065839"/>
            <a:ext cx="57316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7000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>
            <a:lvl1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  <a:lvl2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2pPr>
            <a:lvl3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3pPr>
            <a:lvl4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4pPr>
            <a:lvl5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04BB0-A186-4B53-B17F-28DDBD0A215D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29465" y="6356351"/>
            <a:ext cx="57316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897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D9A7E-24EC-430D-8617-DDEEEAC4D387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18787" y="6209848"/>
            <a:ext cx="57316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083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D7477-1C5F-4051-837B-968F24EA9D66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194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B580A-3279-4C04-92EB-B8B3B3C0A3A2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807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16D2D-6D02-4E31-882C-787829AD571B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93646" y="6248401"/>
            <a:ext cx="57316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084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80C8-8FA1-4D70-96F6-2ABD53F40A28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9113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D35C4-34A3-4FE9-870A-201780BEC750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6444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4517B-4EFE-4C97-B074-384D502304FD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8462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B4C1E-D205-40DA-84B0-2D8E46BD1E24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187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959B3-1E1A-465C-AF51-EDE8BF1E053E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354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2687-019B-4CA5-963E-6C5801047EDB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15536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4BAA-5FE7-4FDD-9055-E1C0F26E0FA3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720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10025-E4C9-441F-A25A-95F379F7CA2A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62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8FF40-3E18-46B7-A411-BD68E04B2820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891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C20D3-821F-47C9-976F-ACA0CF5FD7F6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ADFA-F029-44DB-9B45-FACFD87635B8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7623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BC0C-067D-4983-B3CC-FB170CF93326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13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FB2FF8-725D-48A4-B8A5-0B8F1C05C90E}" type="datetime1">
              <a:rPr lang="en-GB" altLang="zh-TW" smtClean="0"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3E63D0C-7AF5-4009-8D1E-4C781DDD3B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47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  <p:sldLayoutId id="2147483726" r:id="rId18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09736" y="1844824"/>
            <a:ext cx="4822304" cy="1298575"/>
          </a:xfrm>
        </p:spPr>
        <p:txBody>
          <a:bodyPr>
            <a:noAutofit/>
          </a:bodyPr>
          <a:lstStyle/>
          <a:p>
            <a:r>
              <a:rPr lang="zh-TW" altLang="en-US" sz="6000" dirty="0"/>
              <a:t>我的新夥伴</a:t>
            </a:r>
            <a:r>
              <a:rPr lang="en-US" altLang="zh-TW" sz="6000" dirty="0"/>
              <a:t>-</a:t>
            </a:r>
            <a:br>
              <a:rPr lang="en-US" altLang="zh-TW" sz="6000" dirty="0"/>
            </a:br>
            <a:r>
              <a:rPr lang="zh-TW" altLang="en-US" sz="6000" dirty="0"/>
              <a:t>不插電機器人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3560440" cy="1705744"/>
          </a:xfrm>
        </p:spPr>
        <p:txBody>
          <a:bodyPr>
            <a:noAutofit/>
          </a:bodyPr>
          <a:lstStyle/>
          <a:p>
            <a:r>
              <a:rPr lang="zh-TW" altLang="en-US" sz="3600" dirty="0" smtClean="0">
                <a:solidFill>
                  <a:schemeClr val="tx1"/>
                </a:solidFill>
              </a:rPr>
              <a:t>四年孝班</a:t>
            </a:r>
            <a:endParaRPr lang="en-US" altLang="zh-TW" sz="3600" dirty="0" smtClean="0">
              <a:solidFill>
                <a:schemeClr val="tx1"/>
              </a:solidFill>
            </a:endParaRPr>
          </a:p>
          <a:p>
            <a:r>
              <a:rPr lang="zh-TW" altLang="en-US" sz="3600" dirty="0" smtClean="0">
                <a:solidFill>
                  <a:schemeClr val="tx1"/>
                </a:solidFill>
              </a:rPr>
              <a:t>賴奕槐</a:t>
            </a:r>
            <a:endParaRPr lang="en-US" altLang="zh-TW" sz="3600" dirty="0" smtClean="0">
              <a:solidFill>
                <a:schemeClr val="tx1"/>
              </a:solidFill>
            </a:endParaRPr>
          </a:p>
          <a:p>
            <a:r>
              <a:rPr lang="en-US" altLang="zh-TW" sz="3600" dirty="0" smtClean="0">
                <a:solidFill>
                  <a:schemeClr val="tx1"/>
                </a:solidFill>
              </a:rPr>
              <a:t>2021</a:t>
            </a:r>
            <a:endParaRPr lang="zh-TW" altLang="en-US" sz="3600" dirty="0">
              <a:solidFill>
                <a:schemeClr val="tx1"/>
              </a:solidFill>
            </a:endParaRPr>
          </a:p>
        </p:txBody>
      </p:sp>
      <p:pic>
        <p:nvPicPr>
          <p:cNvPr id="4" name="Picture 4" descr="Bot completed.JPG"/>
          <p:cNvPicPr>
            <a:picLocks noChangeAspect="1"/>
          </p:cNvPicPr>
          <p:nvPr/>
        </p:nvPicPr>
        <p:blipFill>
          <a:blip r:embed="rId3" cstate="print"/>
          <a:srcRect b="8685"/>
          <a:stretch>
            <a:fillRect/>
          </a:stretch>
        </p:blipFill>
        <p:spPr>
          <a:xfrm>
            <a:off x="4932040" y="1268760"/>
            <a:ext cx="3923942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60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99" y="431531"/>
            <a:ext cx="7773338" cy="1596177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動機</a:t>
            </a:r>
            <a:endParaRPr lang="en-GB" sz="4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8397" y="1700808"/>
            <a:ext cx="8229600" cy="44253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在未來學習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如何利用</a:t>
            </a:r>
            <a:r>
              <a:rPr lang="zh-TW" altLang="en-US" sz="3200" b="1" dirty="0" smtClean="0">
                <a:solidFill>
                  <a:srgbClr val="C00000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程式編程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控制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電腦之前</a:t>
            </a:r>
            <a:endParaRPr lang="en-US" altLang="zh-TW" sz="32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>
              <a:buNone/>
            </a:pPr>
            <a:r>
              <a:rPr 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	</a:t>
            </a:r>
            <a:r>
              <a:rPr 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→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先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從建構及操作「</a:t>
            </a:r>
            <a:r>
              <a:rPr lang="zh-TW" altLang="en-US" sz="3200" b="1" i="1" dirty="0" smtClean="0">
                <a:solidFill>
                  <a:srgbClr val="C00000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機械</a:t>
            </a:r>
            <a:r>
              <a:rPr lang="zh-TW" altLang="en-US" sz="3200" b="1" i="1" dirty="0">
                <a:solidFill>
                  <a:srgbClr val="C00000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式</a:t>
            </a:r>
            <a:r>
              <a:rPr lang="zh-TW" altLang="en-US" sz="3200" b="1" i="1" dirty="0" smtClean="0">
                <a:solidFill>
                  <a:srgbClr val="C00000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編</a:t>
            </a:r>
            <a:r>
              <a:rPr lang="zh-TW" altLang="en-US" sz="3200" b="1" i="1" dirty="0">
                <a:solidFill>
                  <a:srgbClr val="C00000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程</a:t>
            </a:r>
            <a:r>
              <a:rPr lang="zh-TW" altLang="en-US" sz="3200" i="1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控制</a:t>
            </a:r>
            <a:r>
              <a:rPr lang="zh-TW" altLang="en-US" sz="3200" i="1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機器人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」開始</a:t>
            </a:r>
            <a:endParaRPr lang="en-GB" sz="32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>
              <a:buNone/>
            </a:pPr>
            <a:endParaRPr lang="en-GB" sz="2800" i="1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>
              <a:buNone/>
            </a:pPr>
            <a:r>
              <a:rPr lang="en-GB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(</a:t>
            </a: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早期電腦也曾以相似的模式被操控</a:t>
            </a:r>
            <a:r>
              <a:rPr lang="en-GB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)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>
          <a:xfrm>
            <a:off x="7482552" y="6126162"/>
            <a:ext cx="1553943" cy="471189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2</a:t>
            </a:fld>
            <a:r>
              <a:rPr lang="en-GB" dirty="0" smtClean="0"/>
              <a:t> </a:t>
            </a:r>
          </a:p>
          <a:p>
            <a:r>
              <a:rPr lang="zh-TW" altLang="en-US" dirty="0" smtClean="0"/>
              <a:t>賴奕槐 </a:t>
            </a:r>
            <a:r>
              <a:rPr lang="en-US" altLang="zh-TW" dirty="0" smtClean="0"/>
              <a:t>2021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目標</a:t>
            </a:r>
            <a:endParaRPr lang="zh-TW" altLang="en-US" sz="40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3600" dirty="0" smtClean="0"/>
              <a:t>組裝</a:t>
            </a:r>
            <a:r>
              <a:rPr lang="zh-TW" altLang="en-US" sz="3600" dirty="0"/>
              <a:t>「機械式編程控制機器人」</a:t>
            </a:r>
            <a:endParaRPr lang="en-US" altLang="zh-TW" sz="3600" dirty="0" smtClean="0"/>
          </a:p>
          <a:p>
            <a:r>
              <a:rPr lang="zh-TW" altLang="en-US" sz="3600" dirty="0" smtClean="0"/>
              <a:t>了解</a:t>
            </a:r>
            <a:r>
              <a:rPr lang="zh-TW" altLang="en-US" sz="3600" b="1" dirty="0" smtClean="0"/>
              <a:t>機械編程</a:t>
            </a:r>
            <a:r>
              <a:rPr lang="zh-TW" altLang="en-US" sz="3600" dirty="0" smtClean="0"/>
              <a:t>原理，以探索機器人可執行的任務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88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199" y="195006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首先，組裝機器人！</a:t>
            </a:r>
            <a:endParaRPr lang="en-GB" sz="4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>
          <a:xfrm>
            <a:off x="7668345" y="6356350"/>
            <a:ext cx="1226710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4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grpSp>
        <p:nvGrpSpPr>
          <p:cNvPr id="14" name="群組 13"/>
          <p:cNvGrpSpPr/>
          <p:nvPr/>
        </p:nvGrpSpPr>
        <p:grpSpPr>
          <a:xfrm>
            <a:off x="41677" y="1196752"/>
            <a:ext cx="5952295" cy="5971606"/>
            <a:chOff x="41677" y="1196752"/>
            <a:chExt cx="5952295" cy="5971606"/>
          </a:xfrm>
        </p:grpSpPr>
        <p:pic>
          <p:nvPicPr>
            <p:cNvPr id="7" name="Picture 6" descr="Bot pieces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7850" y="1196752"/>
              <a:ext cx="3869699" cy="5159598"/>
            </a:xfrm>
            <a:prstGeom prst="rect">
              <a:avLst/>
            </a:prstGeom>
          </p:spPr>
        </p:pic>
        <p:sp>
          <p:nvSpPr>
            <p:cNvPr id="6" name="爆炸 2 5"/>
            <p:cNvSpPr/>
            <p:nvPr/>
          </p:nvSpPr>
          <p:spPr>
            <a:xfrm rot="557518">
              <a:off x="41677" y="2148419"/>
              <a:ext cx="5952295" cy="5019939"/>
            </a:xfrm>
            <a:prstGeom prst="irregularSeal2">
              <a:avLst/>
            </a:prstGeom>
            <a:noFill/>
            <a:ln w="76200">
              <a:solidFill>
                <a:srgbClr val="C00000"/>
              </a:solidFill>
            </a:ln>
            <a:effectLst>
              <a:glow rad="1397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13" name="群組 12"/>
          <p:cNvGrpSpPr/>
          <p:nvPr/>
        </p:nvGrpSpPr>
        <p:grpSpPr>
          <a:xfrm>
            <a:off x="5163639" y="3159572"/>
            <a:ext cx="3544405" cy="2944750"/>
            <a:chOff x="5253112" y="3411600"/>
            <a:chExt cx="3544405" cy="2944750"/>
          </a:xfrm>
        </p:grpSpPr>
        <p:pic>
          <p:nvPicPr>
            <p:cNvPr id="11" name="Picture 4" descr="Bot completed.JPG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/>
                      </a14:imgEffect>
                    </a14:imgLayer>
                  </a14:imgProps>
                </a:ext>
              </a:extLst>
            </a:blip>
            <a:srcRect b="8685"/>
            <a:stretch>
              <a:fillRect/>
            </a:stretch>
          </p:blipFill>
          <p:spPr>
            <a:xfrm>
              <a:off x="6266893" y="3411600"/>
              <a:ext cx="2530624" cy="2944750"/>
            </a:xfrm>
            <a:prstGeom prst="rect">
              <a:avLst/>
            </a:prstGeom>
            <a:ln>
              <a:solidFill>
                <a:srgbClr val="C00000"/>
              </a:solidFill>
            </a:ln>
          </p:spPr>
        </p:pic>
        <p:sp>
          <p:nvSpPr>
            <p:cNvPr id="12" name="向右箭號 11"/>
            <p:cNvSpPr/>
            <p:nvPr/>
          </p:nvSpPr>
          <p:spPr>
            <a:xfrm>
              <a:off x="5253112" y="4864733"/>
              <a:ext cx="820775" cy="576064"/>
            </a:xfrm>
            <a:prstGeom prst="right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orking on hea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116632"/>
            <a:ext cx="2746400" cy="3661867"/>
          </a:xfr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>
          <a:xfrm>
            <a:off x="8028385" y="6381328"/>
            <a:ext cx="980014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5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pic>
        <p:nvPicPr>
          <p:cNvPr id="5" name="Picture 4" descr="Dad hel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6384" y="1700808"/>
            <a:ext cx="2733768" cy="3645024"/>
          </a:xfrm>
          <a:prstGeom prst="rect">
            <a:avLst/>
          </a:prstGeom>
        </p:spPr>
      </p:pic>
      <p:pic>
        <p:nvPicPr>
          <p:cNvPr id="6" name="Picture 5" descr="Completed hea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77396" y="2760307"/>
            <a:ext cx="2715766" cy="362102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t completed.JPG"/>
          <p:cNvPicPr>
            <a:picLocks noChangeAspect="1"/>
          </p:cNvPicPr>
          <p:nvPr/>
        </p:nvPicPr>
        <p:blipFill>
          <a:blip r:embed="rId2" cstate="print"/>
          <a:srcRect b="8685"/>
          <a:stretch>
            <a:fillRect/>
          </a:stretch>
        </p:blipFill>
        <p:spPr>
          <a:xfrm>
            <a:off x="4777681" y="1124743"/>
            <a:ext cx="3745128" cy="4559829"/>
          </a:xfrm>
          <a:prstGeom prst="rect">
            <a:avLst/>
          </a:prstGeom>
        </p:spPr>
      </p:pic>
      <p:pic>
        <p:nvPicPr>
          <p:cNvPr id="7" name="Picture 6" descr="Bot parti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" y="1124744"/>
            <a:ext cx="3419872" cy="4559829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>
          <a:xfrm>
            <a:off x="7956376" y="6309320"/>
            <a:ext cx="1005209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6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機器核心</a:t>
            </a:r>
            <a:r>
              <a:rPr lang="en-US" altLang="zh-TW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: </a:t>
            </a:r>
            <a:r>
              <a:rPr lang="zh-TW" altLang="en-US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控制輪</a:t>
            </a:r>
            <a:endParaRPr lang="en-GB" sz="4400" dirty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7956376" y="6391931"/>
            <a:ext cx="93320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7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pic>
        <p:nvPicPr>
          <p:cNvPr id="4" name="Picture 3" descr="Coding wheel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485885"/>
            <a:ext cx="3207518" cy="28792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41567" y="1485885"/>
            <a:ext cx="49480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配合安裝及組合不同的編碼豆以執行</a:t>
            </a:r>
            <a:r>
              <a:rPr lang="en-US" altLang="zh-TW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前進</a:t>
            </a:r>
            <a:r>
              <a:rPr lang="en-US" altLang="zh-TW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/</a:t>
            </a: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後退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左</a:t>
            </a:r>
            <a:r>
              <a:rPr lang="en-US" altLang="zh-TW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/</a:t>
            </a: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右轉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暫停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進階動作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投擲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踢球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堆高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抓取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畫圖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511" y="163700"/>
            <a:ext cx="8229600" cy="836712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問題與調整</a:t>
            </a:r>
            <a:endParaRPr lang="en-GB" sz="4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>
          <a:xfrm>
            <a:off x="7884368" y="6343260"/>
            <a:ext cx="1004451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8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grpSp>
        <p:nvGrpSpPr>
          <p:cNvPr id="3" name="群組 2"/>
          <p:cNvGrpSpPr/>
          <p:nvPr/>
        </p:nvGrpSpPr>
        <p:grpSpPr>
          <a:xfrm>
            <a:off x="303253" y="980728"/>
            <a:ext cx="4268747" cy="2448272"/>
            <a:chOff x="303253" y="980728"/>
            <a:chExt cx="4268747" cy="2448272"/>
          </a:xfrm>
        </p:grpSpPr>
        <p:pic>
          <p:nvPicPr>
            <p:cNvPr id="5" name="Picture 4" descr="Extend feet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3253" y="980728"/>
              <a:ext cx="2287547" cy="2448272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803334" y="1444530"/>
              <a:ext cx="17686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800" dirty="0" smtClean="0">
                  <a:latin typeface="微軟正黑體 Light" panose="020B0304030504040204" pitchFamily="34" charset="-120"/>
                  <a:ea typeface="微軟正黑體 Light" panose="020B0304030504040204" pitchFamily="34" charset="-120"/>
                </a:rPr>
                <a:t>展</a:t>
              </a:r>
              <a:r>
                <a:rPr lang="zh-TW" altLang="en-US" sz="2800" dirty="0" smtClean="0">
                  <a:latin typeface="微軟正黑體 Light" panose="020B0304030504040204" pitchFamily="34" charset="-120"/>
                  <a:ea typeface="微軟正黑體 Light" panose="020B0304030504040204" pitchFamily="34" charset="-120"/>
                </a:rPr>
                <a:t>延足部</a:t>
              </a:r>
              <a:endParaRPr lang="en-GB" sz="2800" dirty="0">
                <a:latin typeface="微軟正黑體 Light" panose="020B0304030504040204" pitchFamily="34" charset="-120"/>
                <a:ea typeface="微軟正黑體 Light" panose="020B0304030504040204" pitchFamily="34" charset="-120"/>
              </a:endParaRPr>
            </a:p>
          </p:txBody>
        </p:sp>
        <p:sp>
          <p:nvSpPr>
            <p:cNvPr id="18" name="文字方塊 17"/>
            <p:cNvSpPr txBox="1"/>
            <p:nvPr/>
          </p:nvSpPr>
          <p:spPr>
            <a:xfrm>
              <a:off x="329698" y="289075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TW" altLang="en-US" sz="2800" b="1" i="1" dirty="0" smtClean="0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１</a:t>
              </a:r>
              <a:endParaRPr lang="zh-TW" altLang="en-US" sz="2400" b="1" i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2" name="群組 21"/>
          <p:cNvGrpSpPr/>
          <p:nvPr/>
        </p:nvGrpSpPr>
        <p:grpSpPr>
          <a:xfrm>
            <a:off x="291598" y="3711433"/>
            <a:ext cx="4488208" cy="2996952"/>
            <a:chOff x="291598" y="3711433"/>
            <a:chExt cx="4488208" cy="2996952"/>
          </a:xfrm>
        </p:grpSpPr>
        <p:pic>
          <p:nvPicPr>
            <p:cNvPr id="6" name="Picture 5" descr="Loose clamp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3253" y="3711433"/>
              <a:ext cx="2247714" cy="2996952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829364" y="4148079"/>
              <a:ext cx="1950442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800" dirty="0">
                  <a:latin typeface="微軟正黑體 Light" panose="020B0304030504040204" pitchFamily="34" charset="-120"/>
                  <a:ea typeface="微軟正黑體 Light" panose="020B0304030504040204" pitchFamily="34" charset="-120"/>
                </a:rPr>
                <a:t>調整夾取動作的操作</a:t>
              </a:r>
            </a:p>
          </p:txBody>
        </p:sp>
        <p:sp>
          <p:nvSpPr>
            <p:cNvPr id="19" name="文字方塊 18"/>
            <p:cNvSpPr txBox="1"/>
            <p:nvPr/>
          </p:nvSpPr>
          <p:spPr>
            <a:xfrm>
              <a:off x="291598" y="6037771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TW" altLang="en-US" sz="2800" b="1" i="1" dirty="0" smtClean="0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２</a:t>
              </a:r>
              <a:endParaRPr lang="zh-TW" altLang="en-US" sz="2400" b="1" i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3" name="群組 22"/>
          <p:cNvGrpSpPr/>
          <p:nvPr/>
        </p:nvGrpSpPr>
        <p:grpSpPr>
          <a:xfrm>
            <a:off x="4820199" y="848679"/>
            <a:ext cx="4068619" cy="2976331"/>
            <a:chOff x="4820199" y="848679"/>
            <a:chExt cx="4068619" cy="2976331"/>
          </a:xfrm>
        </p:grpSpPr>
        <p:pic>
          <p:nvPicPr>
            <p:cNvPr id="7" name="Picture 6" descr="Secure gear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60032" y="848679"/>
              <a:ext cx="2232248" cy="2976331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200291" y="1362247"/>
              <a:ext cx="1688527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800" dirty="0" smtClean="0">
                  <a:latin typeface="微軟正黑體 Light" panose="020B0304030504040204" pitchFamily="34" charset="-120"/>
                  <a:ea typeface="微軟正黑體 Light" panose="020B0304030504040204" pitchFamily="34" charset="-120"/>
                </a:rPr>
                <a:t>固定鬆的未用齒輪</a:t>
              </a:r>
              <a:endParaRPr lang="en-GB" sz="2800" dirty="0">
                <a:latin typeface="微軟正黑體 Light" panose="020B0304030504040204" pitchFamily="34" charset="-120"/>
                <a:ea typeface="微軟正黑體 Light" panose="020B0304030504040204" pitchFamily="34" charset="-120"/>
              </a:endParaRPr>
            </a:p>
          </p:txBody>
        </p:sp>
        <p:sp>
          <p:nvSpPr>
            <p:cNvPr id="20" name="文字方塊 19"/>
            <p:cNvSpPr txBox="1"/>
            <p:nvPr/>
          </p:nvSpPr>
          <p:spPr>
            <a:xfrm>
              <a:off x="4820199" y="3289921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TW" altLang="en-US" sz="2800" b="1" i="1" dirty="0" smtClean="0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３</a:t>
              </a:r>
              <a:endParaRPr lang="zh-TW" altLang="en-US" sz="2400" b="1" i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4" name="群組 23"/>
          <p:cNvGrpSpPr/>
          <p:nvPr/>
        </p:nvGrpSpPr>
        <p:grpSpPr>
          <a:xfrm>
            <a:off x="4860032" y="4005064"/>
            <a:ext cx="4283968" cy="2748272"/>
            <a:chOff x="4860032" y="4005064"/>
            <a:chExt cx="4283968" cy="2748272"/>
          </a:xfrm>
        </p:grpSpPr>
        <p:pic>
          <p:nvPicPr>
            <p:cNvPr id="8" name="Picture 7" descr="Secure guides.JP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860032" y="4005064"/>
              <a:ext cx="2283698" cy="2748272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7223956" y="4148144"/>
              <a:ext cx="1920044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800" dirty="0" smtClean="0">
                  <a:latin typeface="微軟正黑體 Light" panose="020B0304030504040204" pitchFamily="34" charset="-120"/>
                  <a:ea typeface="微軟正黑體 Light" panose="020B0304030504040204" pitchFamily="34" charset="-120"/>
                </a:rPr>
                <a:t>修正足部引導</a:t>
              </a:r>
              <a:endParaRPr lang="en-GB" sz="2800" dirty="0">
                <a:latin typeface="微軟正黑體 Light" panose="020B0304030504040204" pitchFamily="34" charset="-120"/>
                <a:ea typeface="微軟正黑體 Light" panose="020B0304030504040204" pitchFamily="34" charset="-120"/>
              </a:endParaRPr>
            </a:p>
          </p:txBody>
        </p:sp>
        <p:sp>
          <p:nvSpPr>
            <p:cNvPr id="21" name="文字方塊 20"/>
            <p:cNvSpPr txBox="1"/>
            <p:nvPr/>
          </p:nvSpPr>
          <p:spPr>
            <a:xfrm>
              <a:off x="4860032" y="6166479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TW" altLang="en-US" sz="2800" b="1" i="1" dirty="0" smtClean="0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４</a:t>
              </a:r>
              <a:endParaRPr lang="zh-TW" altLang="en-US" sz="2400" b="1" i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>
          <a:xfrm>
            <a:off x="685331" y="404664"/>
            <a:ext cx="7773338" cy="1596177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抓取動作的改善</a:t>
            </a:r>
            <a:endParaRPr lang="zh-TW" altLang="en-US" sz="4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6" name="Grabbing bo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62" y="1844824"/>
            <a:ext cx="7559077" cy="4251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41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zh-TW" altLang="en-US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進階任務的影片示範 </a:t>
            </a:r>
            <a:r>
              <a:rPr lang="en-US" altLang="zh-TW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1</a:t>
            </a:r>
            <a:endParaRPr lang="en-GB" sz="4400" dirty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  <p:sp>
        <p:nvSpPr>
          <p:cNvPr id="7" name="內容版面配置區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>
          <a:xfrm>
            <a:off x="8039877" y="6356351"/>
            <a:ext cx="962749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10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pic>
        <p:nvPicPr>
          <p:cNvPr id="6" name="Throw2po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536" y="1929175"/>
            <a:ext cx="7644341" cy="429994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zh-TW" altLang="en-US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進階任務的影片示範 </a:t>
            </a:r>
            <a:r>
              <a:rPr lang="en-US" altLang="zh-TW" sz="44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2</a:t>
            </a:r>
            <a:endParaRPr lang="en-GB" sz="4400" dirty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>
          <a:xfrm>
            <a:off x="8028384" y="6356351"/>
            <a:ext cx="974243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11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pic>
        <p:nvPicPr>
          <p:cNvPr id="4" name="Paw patrol rescue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332" y="2060848"/>
            <a:ext cx="7487068" cy="4211109"/>
          </a:xfrm>
        </p:spPr>
      </p:pic>
    </p:spTree>
    <p:extLst>
      <p:ext uri="{BB962C8B-B14F-4D97-AF65-F5344CB8AC3E}">
        <p14:creationId xmlns:p14="http://schemas.microsoft.com/office/powerpoint/2010/main" val="220578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44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心得</a:t>
            </a:r>
            <a:r>
              <a:rPr lang="en-US" altLang="zh-TW" sz="40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/>
            </a:r>
            <a:br>
              <a:rPr lang="en-US" altLang="zh-TW" sz="40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</a:br>
            <a:r>
              <a:rPr lang="zh-TW" altLang="en-US" sz="40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這個</a:t>
            </a:r>
            <a:r>
              <a:rPr lang="zh-TW" altLang="en-US" sz="40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計畫中，我學到</a:t>
            </a:r>
            <a:r>
              <a:rPr lang="en-US" altLang="zh-TW" sz="40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:</a:t>
            </a:r>
            <a:endParaRPr lang="en-GB" sz="4000" dirty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1" y="2348880"/>
            <a:ext cx="4993343" cy="42484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遵循複雜的說明書</a:t>
            </a:r>
            <a:r>
              <a:rPr lang="zh-TW" altLang="en-US" sz="28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，</a:t>
            </a: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組裝模型機器人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514350" indent="-51435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認識說明書中的技術性繪圖</a:t>
            </a:r>
            <a:endParaRPr lang="en-GB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514350" indent="-51435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找出問題並思考除錯</a:t>
            </a:r>
            <a:endParaRPr lang="en-US" altLang="zh-TW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 marL="514350" indent="-514350">
              <a:buFont typeface="+mj-lt"/>
              <a:buAutoNum type="arabicPeriod"/>
            </a:pPr>
            <a:r>
              <a:rPr lang="zh-TW" altLang="en-US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動腦設計讓機器人執行新任務</a:t>
            </a:r>
            <a:endParaRPr lang="en-GB" sz="2800" dirty="0" smtClean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  <a:p>
            <a:pPr>
              <a:buNone/>
            </a:pPr>
            <a:endParaRPr lang="en-GB" sz="2400" dirty="0">
              <a:latin typeface="微軟正黑體 Light" panose="020B0304030504040204" pitchFamily="34" charset="-120"/>
              <a:ea typeface="微軟正黑體 Light" panose="020B0304030504040204" pitchFamily="34" charset="-120"/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>
          <a:xfrm>
            <a:off x="8028384" y="6311661"/>
            <a:ext cx="920377" cy="285692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12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  <p:pic>
        <p:nvPicPr>
          <p:cNvPr id="4" name="Picture 3" descr="Bot partial p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348880"/>
            <a:ext cx="3246305" cy="187220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982720" y="2893708"/>
            <a:ext cx="7633742" cy="1119099"/>
          </a:xfrm>
        </p:spPr>
        <p:txBody>
          <a:bodyPr>
            <a:normAutofit/>
          </a:bodyPr>
          <a:lstStyle/>
          <a:p>
            <a:pPr algn="ctr"/>
            <a:r>
              <a:rPr lang="zh-TW" altLang="en-US" sz="5400" dirty="0"/>
              <a:t>謝謝聆聽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>
          <a:xfrm>
            <a:off x="7956377" y="6237312"/>
            <a:ext cx="946666" cy="365125"/>
          </a:xfrm>
        </p:spPr>
        <p:txBody>
          <a:bodyPr/>
          <a:lstStyle/>
          <a:p>
            <a:fld id="{C3E63D0C-7AF5-4009-8D1E-4C781DDD3B91}" type="slidenum">
              <a:rPr lang="en-GB" smtClean="0"/>
              <a:pPr/>
              <a:t>13</a:t>
            </a:fld>
            <a:endParaRPr lang="en-GB" dirty="0" smtClean="0"/>
          </a:p>
          <a:p>
            <a:r>
              <a:rPr lang="zh-TW" altLang="en-US" dirty="0"/>
              <a:t>賴奕槐 </a:t>
            </a:r>
            <a:r>
              <a:rPr lang="en-US" altLang="zh-TW" dirty="0" smtClean="0"/>
              <a:t>2021</a:t>
            </a:r>
            <a:endParaRPr lang="en-GB" altLang="zh-TW" dirty="0"/>
          </a:p>
        </p:txBody>
      </p:sp>
    </p:spTree>
    <p:extLst>
      <p:ext uri="{BB962C8B-B14F-4D97-AF65-F5344CB8AC3E}">
        <p14:creationId xmlns:p14="http://schemas.microsoft.com/office/powerpoint/2010/main" val="114155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85332" y="333610"/>
            <a:ext cx="7773338" cy="1596177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踢球射門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3D0C-7AF5-4009-8D1E-4C781DDD3B91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Kicking bo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2989" y="1700808"/>
            <a:ext cx="7767237" cy="4369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0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ut/>
      </p:transition>
    </mc:Choice>
    <mc:Fallback xmlns=""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小水滴">
  <a:themeElements>
    <a:clrScheme name="小水滴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小水滴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小水滴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TM04033925[[fn=小水滴]]</Template>
  <TotalTime>518</TotalTime>
  <Words>218</Words>
  <Application>Microsoft Office PowerPoint</Application>
  <PresentationFormat>如螢幕大小 (4:3)</PresentationFormat>
  <Paragraphs>75</Paragraphs>
  <Slides>14</Slides>
  <Notes>8</Notes>
  <HiddenSlides>0</HiddenSlides>
  <MMClips>4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14</vt:i4>
      </vt:variant>
    </vt:vector>
  </HeadingPairs>
  <TitlesOfParts>
    <vt:vector size="22" baseType="lpstr">
      <vt:lpstr>Arial</vt:lpstr>
      <vt:lpstr>新細明體</vt:lpstr>
      <vt:lpstr>Tw Cen MT</vt:lpstr>
      <vt:lpstr>微軟正黑體</vt:lpstr>
      <vt:lpstr>Algerian</vt:lpstr>
      <vt:lpstr>Calibri</vt:lpstr>
      <vt:lpstr>微軟正黑體 Light</vt:lpstr>
      <vt:lpstr>小水滴</vt:lpstr>
      <vt:lpstr>我的新夥伴- 不插電機器人</vt:lpstr>
      <vt:lpstr>動機</vt:lpstr>
      <vt:lpstr>目標</vt:lpstr>
      <vt:lpstr>首先，組裝機器人！</vt:lpstr>
      <vt:lpstr>PowerPoint 簡報</vt:lpstr>
      <vt:lpstr>PowerPoint 簡報</vt:lpstr>
      <vt:lpstr>機器核心: 控制輪</vt:lpstr>
      <vt:lpstr>問題與調整</vt:lpstr>
      <vt:lpstr>抓取動作的改善</vt:lpstr>
      <vt:lpstr>進階任務的影片示範 1</vt:lpstr>
      <vt:lpstr>進階任務的影片示範 2</vt:lpstr>
      <vt:lpstr>心得 這個計畫中，我學到:</vt:lpstr>
      <vt:lpstr>謝謝聆聽</vt:lpstr>
      <vt:lpstr>踢球射門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Std</dc:creator>
  <cp:lastModifiedBy>monjou</cp:lastModifiedBy>
  <cp:revision>54</cp:revision>
  <dcterms:created xsi:type="dcterms:W3CDTF">2021-09-12T13:05:04Z</dcterms:created>
  <dcterms:modified xsi:type="dcterms:W3CDTF">2021-09-14T14:57:01Z</dcterms:modified>
</cp:coreProperties>
</file>