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Default Extension="mp3" ContentType="audio/mpe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66" r:id="rId5"/>
    <p:sldId id="267" r:id="rId6"/>
    <p:sldId id="273" r:id="rId7"/>
    <p:sldId id="259" r:id="rId8"/>
    <p:sldId id="268" r:id="rId9"/>
    <p:sldId id="270" r:id="rId10"/>
    <p:sldId id="271" r:id="rId11"/>
    <p:sldId id="272" r:id="rId12"/>
    <p:sldId id="274" r:id="rId13"/>
    <p:sldId id="264" r:id="rId14"/>
    <p:sldId id="261" r:id="rId15"/>
    <p:sldId id="262" r:id="rId16"/>
    <p:sldId id="263" r:id="rId17"/>
    <p:sldId id="265" r:id="rId18"/>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003399"/>
    <a:srgbClr val="00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00" autoAdjust="0"/>
    <p:restoredTop sz="94424" autoAdjust="0"/>
  </p:normalViewPr>
  <p:slideViewPr>
    <p:cSldViewPr snapToGrid="0">
      <p:cViewPr varScale="1">
        <p:scale>
          <a:sx n="60" d="100"/>
          <a:sy n="60" d="100"/>
        </p:scale>
        <p:origin x="-138"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221504-D795-413A-8A7E-402B0C709478}" type="datetimeFigureOut">
              <a:rPr lang="zh-TW" altLang="en-US" smtClean="0"/>
              <a:pPr/>
              <a:t>2015/11/2</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27E45E-F9AC-4FF7-BDEA-4293700EF53B}" type="slidenum">
              <a:rPr lang="zh-TW" altLang="en-US" smtClean="0"/>
              <a:pPr/>
              <a:t>‹#›</a:t>
            </a:fld>
            <a:endParaRPr lang="zh-TW" altLang="en-US"/>
          </a:p>
        </p:txBody>
      </p:sp>
    </p:spTree>
    <p:extLst>
      <p:ext uri="{BB962C8B-B14F-4D97-AF65-F5344CB8AC3E}">
        <p14:creationId xmlns="" xmlns:p14="http://schemas.microsoft.com/office/powerpoint/2010/main" val="1103159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6F27E45E-F9AC-4FF7-BDEA-4293700EF53B}" type="slidenum">
              <a:rPr lang="zh-TW" altLang="en-US" smtClean="0"/>
              <a:pPr/>
              <a:t>5</a:t>
            </a:fld>
            <a:endParaRPr lang="zh-TW" altLang="en-US"/>
          </a:p>
        </p:txBody>
      </p:sp>
    </p:spTree>
    <p:extLst>
      <p:ext uri="{BB962C8B-B14F-4D97-AF65-F5344CB8AC3E}">
        <p14:creationId xmlns="" xmlns:p14="http://schemas.microsoft.com/office/powerpoint/2010/main" val="264202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6F27E45E-F9AC-4FF7-BDEA-4293700EF53B}" type="slidenum">
              <a:rPr lang="zh-TW" altLang="en-US" smtClean="0"/>
              <a:pPr/>
              <a:t>9</a:t>
            </a:fld>
            <a:endParaRPr lang="zh-TW" altLang="en-US"/>
          </a:p>
        </p:txBody>
      </p:sp>
    </p:spTree>
    <p:extLst>
      <p:ext uri="{BB962C8B-B14F-4D97-AF65-F5344CB8AC3E}">
        <p14:creationId xmlns="" xmlns:p14="http://schemas.microsoft.com/office/powerpoint/2010/main" val="781160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E53AB0D8-4F7C-4B80-9217-746CE3D7B5DC}" type="datetimeFigureOut">
              <a:rPr lang="zh-TW" altLang="en-US" smtClean="0"/>
              <a:pPr/>
              <a:t>2015/11/2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8EE7604-2E1E-4DA6-9841-F1F08149D53C}" type="slidenum">
              <a:rPr lang="zh-TW" altLang="en-US" smtClean="0"/>
              <a:pPr/>
              <a:t>‹#›</a:t>
            </a:fld>
            <a:endParaRPr lang="zh-TW" altLang="en-US"/>
          </a:p>
        </p:txBody>
      </p:sp>
    </p:spTree>
    <p:extLst>
      <p:ext uri="{BB962C8B-B14F-4D97-AF65-F5344CB8AC3E}">
        <p14:creationId xmlns="" xmlns:p14="http://schemas.microsoft.com/office/powerpoint/2010/main" val="3947156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E53AB0D8-4F7C-4B80-9217-746CE3D7B5DC}" type="datetimeFigureOut">
              <a:rPr lang="zh-TW" altLang="en-US" smtClean="0"/>
              <a:pPr/>
              <a:t>2015/11/2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8EE7604-2E1E-4DA6-9841-F1F08149D53C}" type="slidenum">
              <a:rPr lang="zh-TW" altLang="en-US" smtClean="0"/>
              <a:pPr/>
              <a:t>‹#›</a:t>
            </a:fld>
            <a:endParaRPr lang="zh-TW" altLang="en-US"/>
          </a:p>
        </p:txBody>
      </p:sp>
    </p:spTree>
    <p:extLst>
      <p:ext uri="{BB962C8B-B14F-4D97-AF65-F5344CB8AC3E}">
        <p14:creationId xmlns="" xmlns:p14="http://schemas.microsoft.com/office/powerpoint/2010/main" val="3105788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E53AB0D8-4F7C-4B80-9217-746CE3D7B5DC}" type="datetimeFigureOut">
              <a:rPr lang="zh-TW" altLang="en-US" smtClean="0"/>
              <a:pPr/>
              <a:t>2015/11/2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8EE7604-2E1E-4DA6-9841-F1F08149D53C}" type="slidenum">
              <a:rPr lang="zh-TW" altLang="en-US" smtClean="0"/>
              <a:pPr/>
              <a:t>‹#›</a:t>
            </a:fld>
            <a:endParaRPr lang="zh-TW" altLang="en-US"/>
          </a:p>
        </p:txBody>
      </p:sp>
    </p:spTree>
    <p:extLst>
      <p:ext uri="{BB962C8B-B14F-4D97-AF65-F5344CB8AC3E}">
        <p14:creationId xmlns="" xmlns:p14="http://schemas.microsoft.com/office/powerpoint/2010/main" val="167059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E53AB0D8-4F7C-4B80-9217-746CE3D7B5DC}" type="datetimeFigureOut">
              <a:rPr lang="zh-TW" altLang="en-US" smtClean="0"/>
              <a:pPr/>
              <a:t>2015/11/2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8EE7604-2E1E-4DA6-9841-F1F08149D53C}" type="slidenum">
              <a:rPr lang="zh-TW" altLang="en-US" smtClean="0"/>
              <a:pPr/>
              <a:t>‹#›</a:t>
            </a:fld>
            <a:endParaRPr lang="zh-TW" altLang="en-US"/>
          </a:p>
        </p:txBody>
      </p:sp>
    </p:spTree>
    <p:extLst>
      <p:ext uri="{BB962C8B-B14F-4D97-AF65-F5344CB8AC3E}">
        <p14:creationId xmlns="" xmlns:p14="http://schemas.microsoft.com/office/powerpoint/2010/main" val="3365081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E53AB0D8-4F7C-4B80-9217-746CE3D7B5DC}" type="datetimeFigureOut">
              <a:rPr lang="zh-TW" altLang="en-US" smtClean="0"/>
              <a:pPr/>
              <a:t>2015/11/2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8EE7604-2E1E-4DA6-9841-F1F08149D53C}" type="slidenum">
              <a:rPr lang="zh-TW" altLang="en-US" smtClean="0"/>
              <a:pPr/>
              <a:t>‹#›</a:t>
            </a:fld>
            <a:endParaRPr lang="zh-TW" altLang="en-US"/>
          </a:p>
        </p:txBody>
      </p:sp>
    </p:spTree>
    <p:extLst>
      <p:ext uri="{BB962C8B-B14F-4D97-AF65-F5344CB8AC3E}">
        <p14:creationId xmlns="" xmlns:p14="http://schemas.microsoft.com/office/powerpoint/2010/main" val="821737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838200" y="1825625"/>
            <a:ext cx="51816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6172200" y="1825625"/>
            <a:ext cx="51816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E53AB0D8-4F7C-4B80-9217-746CE3D7B5DC}" type="datetimeFigureOut">
              <a:rPr lang="zh-TW" altLang="en-US" smtClean="0"/>
              <a:pPr/>
              <a:t>2015/11/2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28EE7604-2E1E-4DA6-9841-F1F08149D53C}" type="slidenum">
              <a:rPr lang="zh-TW" altLang="en-US" smtClean="0"/>
              <a:pPr/>
              <a:t>‹#›</a:t>
            </a:fld>
            <a:endParaRPr lang="zh-TW" altLang="en-US"/>
          </a:p>
        </p:txBody>
      </p:sp>
    </p:spTree>
    <p:extLst>
      <p:ext uri="{BB962C8B-B14F-4D97-AF65-F5344CB8AC3E}">
        <p14:creationId xmlns="" xmlns:p14="http://schemas.microsoft.com/office/powerpoint/2010/main" val="1609451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E53AB0D8-4F7C-4B80-9217-746CE3D7B5DC}" type="datetimeFigureOut">
              <a:rPr lang="zh-TW" altLang="en-US" smtClean="0"/>
              <a:pPr/>
              <a:t>2015/11/2</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28EE7604-2E1E-4DA6-9841-F1F08149D53C}" type="slidenum">
              <a:rPr lang="zh-TW" altLang="en-US" smtClean="0"/>
              <a:pPr/>
              <a:t>‹#›</a:t>
            </a:fld>
            <a:endParaRPr lang="zh-TW" altLang="en-US"/>
          </a:p>
        </p:txBody>
      </p:sp>
    </p:spTree>
    <p:extLst>
      <p:ext uri="{BB962C8B-B14F-4D97-AF65-F5344CB8AC3E}">
        <p14:creationId xmlns="" xmlns:p14="http://schemas.microsoft.com/office/powerpoint/2010/main" val="2947214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E53AB0D8-4F7C-4B80-9217-746CE3D7B5DC}" type="datetimeFigureOut">
              <a:rPr lang="zh-TW" altLang="en-US" smtClean="0"/>
              <a:pPr/>
              <a:t>2015/11/2</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28EE7604-2E1E-4DA6-9841-F1F08149D53C}" type="slidenum">
              <a:rPr lang="zh-TW" altLang="en-US" smtClean="0"/>
              <a:pPr/>
              <a:t>‹#›</a:t>
            </a:fld>
            <a:endParaRPr lang="zh-TW" altLang="en-US"/>
          </a:p>
        </p:txBody>
      </p:sp>
    </p:spTree>
    <p:extLst>
      <p:ext uri="{BB962C8B-B14F-4D97-AF65-F5344CB8AC3E}">
        <p14:creationId xmlns="" xmlns:p14="http://schemas.microsoft.com/office/powerpoint/2010/main" val="1374451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E53AB0D8-4F7C-4B80-9217-746CE3D7B5DC}" type="datetimeFigureOut">
              <a:rPr lang="zh-TW" altLang="en-US" smtClean="0"/>
              <a:pPr/>
              <a:t>2015/11/2</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28EE7604-2E1E-4DA6-9841-F1F08149D53C}" type="slidenum">
              <a:rPr lang="zh-TW" altLang="en-US" smtClean="0"/>
              <a:pPr/>
              <a:t>‹#›</a:t>
            </a:fld>
            <a:endParaRPr lang="zh-TW" altLang="en-US"/>
          </a:p>
        </p:txBody>
      </p:sp>
    </p:spTree>
    <p:extLst>
      <p:ext uri="{BB962C8B-B14F-4D97-AF65-F5344CB8AC3E}">
        <p14:creationId xmlns="" xmlns:p14="http://schemas.microsoft.com/office/powerpoint/2010/main" val="4171449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E53AB0D8-4F7C-4B80-9217-746CE3D7B5DC}" type="datetimeFigureOut">
              <a:rPr lang="zh-TW" altLang="en-US" smtClean="0"/>
              <a:pPr/>
              <a:t>2015/11/2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28EE7604-2E1E-4DA6-9841-F1F08149D53C}" type="slidenum">
              <a:rPr lang="zh-TW" altLang="en-US" smtClean="0"/>
              <a:pPr/>
              <a:t>‹#›</a:t>
            </a:fld>
            <a:endParaRPr lang="zh-TW" altLang="en-US"/>
          </a:p>
        </p:txBody>
      </p:sp>
    </p:spTree>
    <p:extLst>
      <p:ext uri="{BB962C8B-B14F-4D97-AF65-F5344CB8AC3E}">
        <p14:creationId xmlns="" xmlns:p14="http://schemas.microsoft.com/office/powerpoint/2010/main" val="2399742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E53AB0D8-4F7C-4B80-9217-746CE3D7B5DC}" type="datetimeFigureOut">
              <a:rPr lang="zh-TW" altLang="en-US" smtClean="0"/>
              <a:pPr/>
              <a:t>2015/11/2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28EE7604-2E1E-4DA6-9841-F1F08149D53C}" type="slidenum">
              <a:rPr lang="zh-TW" altLang="en-US" smtClean="0"/>
              <a:pPr/>
              <a:t>‹#›</a:t>
            </a:fld>
            <a:endParaRPr lang="zh-TW" altLang="en-US"/>
          </a:p>
        </p:txBody>
      </p:sp>
    </p:spTree>
    <p:extLst>
      <p:ext uri="{BB962C8B-B14F-4D97-AF65-F5344CB8AC3E}">
        <p14:creationId xmlns="" xmlns:p14="http://schemas.microsoft.com/office/powerpoint/2010/main" val="3488901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3AB0D8-4F7C-4B80-9217-746CE3D7B5DC}" type="datetimeFigureOut">
              <a:rPr lang="zh-TW" altLang="en-US" smtClean="0"/>
              <a:pPr/>
              <a:t>2015/11/2</a:t>
            </a:fld>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EE7604-2E1E-4DA6-9841-F1F08149D53C}" type="slidenum">
              <a:rPr lang="zh-TW" altLang="en-US" smtClean="0"/>
              <a:pPr/>
              <a:t>‹#›</a:t>
            </a:fld>
            <a:endParaRPr lang="zh-TW" altLang="en-US"/>
          </a:p>
        </p:txBody>
      </p:sp>
    </p:spTree>
    <p:extLst>
      <p:ext uri="{BB962C8B-B14F-4D97-AF65-F5344CB8AC3E}">
        <p14:creationId xmlns="" xmlns:p14="http://schemas.microsoft.com/office/powerpoint/2010/main" val="42804582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audio" Target="../media/media1.mp3"/><Relationship Id="rId6" Type="http://schemas.openxmlformats.org/officeDocument/2006/relationships/image" Target="../media/image3.png"/><Relationship Id="rId5" Type="http://schemas.microsoft.com/office/2007/relationships/media" Target="../media/media1.mp3"/><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1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10.jpeg"/><Relationship Id="rId1" Type="http://schemas.openxmlformats.org/officeDocument/2006/relationships/slideLayout" Target="../slideLayouts/slideLayout5.xml"/><Relationship Id="rId5" Type="http://schemas.openxmlformats.org/officeDocument/2006/relationships/image" Target="../media/image49.png"/><Relationship Id="rId4" Type="http://schemas.openxmlformats.org/officeDocument/2006/relationships/image" Target="../media/image48.jpeg"/></Relationships>
</file>

<file path=ppt/slides/_rels/slide1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10.jpeg"/><Relationship Id="rId1" Type="http://schemas.openxmlformats.org/officeDocument/2006/relationships/slideLayout" Target="../slideLayouts/slideLayout5.xml"/><Relationship Id="rId4" Type="http://schemas.openxmlformats.org/officeDocument/2006/relationships/image" Target="../media/image51.jpeg"/></Relationships>
</file>

<file path=ppt/slides/_rels/slide1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10.jpeg"/><Relationship Id="rId1" Type="http://schemas.openxmlformats.org/officeDocument/2006/relationships/slideLayout" Target="../slideLayouts/slideLayout5.xml"/><Relationship Id="rId4" Type="http://schemas.openxmlformats.org/officeDocument/2006/relationships/image" Target="../media/image53.jpeg"/></Relationships>
</file>

<file path=ppt/slides/_rels/slide1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10.jpeg"/><Relationship Id="rId1" Type="http://schemas.openxmlformats.org/officeDocument/2006/relationships/slideLayout" Target="../slideLayouts/slideLayout5.xml"/><Relationship Id="rId4" Type="http://schemas.openxmlformats.org/officeDocument/2006/relationships/image" Target="../media/image55.jpeg"/></Relationships>
</file>

<file path=ppt/slides/_rels/slide1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4.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0000" b="-10000"/>
          </a:stretch>
        </a:blip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4175540" y="282568"/>
            <a:ext cx="6168341" cy="1957655"/>
          </a:xfrm>
        </p:spPr>
        <p:txBody>
          <a:bodyPr>
            <a:normAutofit/>
          </a:bodyPr>
          <a:lstStyle/>
          <a:p>
            <a:r>
              <a:rPr lang="zh-TW" altLang="en-US" sz="8800" dirty="0" smtClean="0">
                <a:solidFill>
                  <a:schemeClr val="accent1">
                    <a:lumMod val="75000"/>
                  </a:schemeClr>
                </a:solidFill>
                <a:latin typeface="標楷體" pitchFamily="65" charset="-120"/>
                <a:ea typeface="標楷體" pitchFamily="65" charset="-120"/>
              </a:rPr>
              <a:t>神奇的貝類</a:t>
            </a:r>
            <a:endParaRPr lang="zh-TW" altLang="en-US" sz="8800" dirty="0">
              <a:solidFill>
                <a:schemeClr val="accent1">
                  <a:lumMod val="75000"/>
                </a:schemeClr>
              </a:solidFill>
              <a:latin typeface="標楷體" pitchFamily="65" charset="-120"/>
              <a:ea typeface="標楷體" pitchFamily="65" charset="-120"/>
            </a:endParaRPr>
          </a:p>
        </p:txBody>
      </p:sp>
      <p:sp>
        <p:nvSpPr>
          <p:cNvPr id="3" name="副標題 2"/>
          <p:cNvSpPr>
            <a:spLocks noGrp="1"/>
          </p:cNvSpPr>
          <p:nvPr>
            <p:ph type="subTitle" idx="1"/>
          </p:nvPr>
        </p:nvSpPr>
        <p:spPr>
          <a:xfrm>
            <a:off x="4175540" y="2240224"/>
            <a:ext cx="7053330" cy="1655762"/>
          </a:xfrm>
        </p:spPr>
        <p:txBody>
          <a:bodyPr>
            <a:normAutofit/>
          </a:bodyPr>
          <a:lstStyle/>
          <a:p>
            <a:r>
              <a:rPr lang="zh-TW" altLang="en-US" sz="4000" dirty="0" smtClean="0">
                <a:solidFill>
                  <a:srgbClr val="0070C0"/>
                </a:solidFill>
                <a:latin typeface="華康雅風體W3" panose="03000309000000000000" pitchFamily="65" charset="-120"/>
                <a:ea typeface="華康雅風體W3" panose="03000309000000000000" pitchFamily="65" charset="-120"/>
              </a:rPr>
              <a:t>製作人</a:t>
            </a:r>
            <a:r>
              <a:rPr lang="en-US" altLang="zh-TW" sz="4000" dirty="0" smtClean="0">
                <a:solidFill>
                  <a:srgbClr val="0070C0"/>
                </a:solidFill>
                <a:latin typeface="華康雅風體W3" panose="03000309000000000000" pitchFamily="65" charset="-120"/>
                <a:ea typeface="華康雅風體W3" panose="03000309000000000000" pitchFamily="65" charset="-120"/>
              </a:rPr>
              <a:t>:</a:t>
            </a:r>
            <a:r>
              <a:rPr lang="zh-TW" altLang="en-US" sz="4000" dirty="0" smtClean="0">
                <a:solidFill>
                  <a:srgbClr val="0070C0"/>
                </a:solidFill>
                <a:latin typeface="華康雅風體W3" panose="03000309000000000000" pitchFamily="65" charset="-120"/>
                <a:ea typeface="華康雅風體W3" panose="03000309000000000000" pitchFamily="65" charset="-120"/>
              </a:rPr>
              <a:t>陳佳妤</a:t>
            </a:r>
            <a:endParaRPr lang="zh-TW" altLang="en-US" sz="4000" dirty="0">
              <a:solidFill>
                <a:srgbClr val="0070C0"/>
              </a:solidFill>
              <a:latin typeface="華康雅風體W3" panose="03000309000000000000" pitchFamily="65" charset="-120"/>
              <a:ea typeface="華康雅風體W3" panose="03000309000000000000" pitchFamily="65" charset="-120"/>
            </a:endParaRPr>
          </a:p>
        </p:txBody>
      </p:sp>
      <p:pic>
        <p:nvPicPr>
          <p:cNvPr id="6" name="圖片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0060186" y="1173474"/>
            <a:ext cx="2022632" cy="1435417"/>
          </a:xfrm>
          <a:prstGeom prst="rect">
            <a:avLst/>
          </a:prstGeom>
        </p:spPr>
      </p:pic>
      <p:pic>
        <p:nvPicPr>
          <p:cNvPr id="4" name="Kevin Kern - Light Spirit">
            <a:hlinkClick r:id="" action="ppaction://media"/>
          </p:cNvPr>
          <p:cNvPicPr>
            <a:picLocks noChangeAspect="1"/>
          </p:cNvPicPr>
          <p:nvPr>
            <a:audioFile r:link="rId1"/>
            <p:extLst>
              <p:ext uri="{DAA4B4D4-6D71-4841-9C94-3DE7FCFB9230}">
                <p14:media xmlns="" xmlns:p14="http://schemas.microsoft.com/office/powerpoint/2010/main" r:embed="rId5"/>
              </p:ext>
            </p:extLst>
          </p:nvPr>
        </p:nvPicPr>
        <p:blipFill>
          <a:blip r:embed="rId6" cstate="print"/>
          <a:stretch>
            <a:fillRect/>
          </a:stretch>
        </p:blipFill>
        <p:spPr>
          <a:xfrm>
            <a:off x="9755386" y="5144069"/>
            <a:ext cx="609600" cy="609600"/>
          </a:xfrm>
          <a:prstGeom prst="rect">
            <a:avLst/>
          </a:prstGeom>
        </p:spPr>
      </p:pic>
    </p:spTree>
    <p:extLst>
      <p:ext uri="{BB962C8B-B14F-4D97-AF65-F5344CB8AC3E}">
        <p14:creationId xmlns="" xmlns:p14="http://schemas.microsoft.com/office/powerpoint/2010/main" val="248499262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7000" b="-17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dirty="0" smtClean="0">
                <a:solidFill>
                  <a:schemeClr val="bg1"/>
                </a:solidFill>
                <a:latin typeface="標楷體" pitchFamily="65" charset="-120"/>
                <a:ea typeface="標楷體" pitchFamily="65" charset="-120"/>
              </a:rPr>
              <a:t>芋螺類</a:t>
            </a:r>
            <a:endParaRPr lang="zh-TW" altLang="en-US" sz="4000" dirty="0">
              <a:solidFill>
                <a:schemeClr val="bg1"/>
              </a:solidFill>
              <a:latin typeface="標楷體" pitchFamily="65" charset="-120"/>
              <a:ea typeface="標楷體" pitchFamily="65" charset="-120"/>
            </a:endParaRPr>
          </a:p>
        </p:txBody>
      </p:sp>
      <p:sp>
        <p:nvSpPr>
          <p:cNvPr id="3" name="內容版面配置區 2"/>
          <p:cNvSpPr>
            <a:spLocks noGrp="1"/>
          </p:cNvSpPr>
          <p:nvPr>
            <p:ph idx="1"/>
          </p:nvPr>
        </p:nvSpPr>
        <p:spPr>
          <a:xfrm>
            <a:off x="838200" y="1690689"/>
            <a:ext cx="10515600" cy="5272546"/>
          </a:xfrm>
        </p:spPr>
        <p:txBody>
          <a:bodyPr>
            <a:normAutofit/>
          </a:bodyPr>
          <a:lstStyle/>
          <a:p>
            <a:endParaRPr lang="en-US" altLang="zh-TW" dirty="0" smtClean="0"/>
          </a:p>
          <a:p>
            <a:endParaRPr lang="en-US" altLang="zh-TW" dirty="0"/>
          </a:p>
          <a:p>
            <a:endParaRPr lang="en-US" altLang="zh-TW" dirty="0" smtClean="0"/>
          </a:p>
          <a:p>
            <a:endParaRPr lang="en-US" altLang="zh-TW" dirty="0"/>
          </a:p>
          <a:p>
            <a:r>
              <a:rPr lang="zh-TW" altLang="en-US" dirty="0" smtClean="0">
                <a:latin typeface="華康兒風體W3" panose="020F0400000000000000" pitchFamily="34" charset="-120"/>
                <a:ea typeface="華康兒風體W3" panose="020F0400000000000000" pitchFamily="34" charset="-120"/>
              </a:rPr>
              <a:t>   </a:t>
            </a:r>
            <a:r>
              <a:rPr lang="zh-TW" altLang="en-US" dirty="0" smtClean="0">
                <a:latin typeface="標楷體" pitchFamily="65" charset="-120"/>
                <a:ea typeface="標楷體" pitchFamily="65" charset="-120"/>
              </a:rPr>
              <a:t>紫霞芋螺            柳絲芋螺              織錦芋螺</a:t>
            </a:r>
            <a:endParaRPr lang="en-US" altLang="zh-TW" dirty="0" smtClean="0">
              <a:latin typeface="標楷體" pitchFamily="65" charset="-120"/>
              <a:ea typeface="標楷體" pitchFamily="65" charset="-120"/>
            </a:endParaRPr>
          </a:p>
          <a:p>
            <a:endParaRPr lang="en-US" altLang="zh-TW" dirty="0">
              <a:latin typeface="華康兒風體W3" panose="020F0400000000000000" pitchFamily="34" charset="-120"/>
              <a:ea typeface="華康兒風體W3" panose="020F0400000000000000" pitchFamily="34" charset="-120"/>
            </a:endParaRPr>
          </a:p>
          <a:p>
            <a:endParaRPr lang="en-US" altLang="zh-TW" dirty="0" smtClean="0">
              <a:latin typeface="華康兒風體W3" panose="020F0400000000000000" pitchFamily="34" charset="-120"/>
              <a:ea typeface="華康兒風體W3" panose="020F0400000000000000" pitchFamily="34" charset="-120"/>
            </a:endParaRPr>
          </a:p>
          <a:p>
            <a:endParaRPr lang="en-US" altLang="zh-TW" dirty="0">
              <a:latin typeface="華康兒風體W3" panose="020F0400000000000000" pitchFamily="34" charset="-120"/>
              <a:ea typeface="華康兒風體W3" panose="020F0400000000000000" pitchFamily="34" charset="-120"/>
            </a:endParaRPr>
          </a:p>
          <a:p>
            <a:endParaRPr lang="en-US" altLang="zh-TW" dirty="0" smtClean="0">
              <a:latin typeface="華康兒風體W3" panose="020F0400000000000000" pitchFamily="34" charset="-120"/>
              <a:ea typeface="華康兒風體W3" panose="020F0400000000000000" pitchFamily="34" charset="-120"/>
            </a:endParaRPr>
          </a:p>
          <a:p>
            <a:r>
              <a:rPr lang="zh-TW" altLang="en-US" dirty="0" smtClean="0">
                <a:latin typeface="標楷體" pitchFamily="65" charset="-120"/>
                <a:ea typeface="標楷體" pitchFamily="65" charset="-120"/>
              </a:rPr>
              <a:t>           鼠芋螺                   船長芋螺       </a:t>
            </a:r>
            <a:endParaRPr lang="zh-TW" altLang="en-US" dirty="0">
              <a:latin typeface="標楷體" pitchFamily="65" charset="-120"/>
              <a:ea typeface="標楷體" pitchFamily="65" charset="-120"/>
            </a:endParaRPr>
          </a:p>
        </p:txBody>
      </p:sp>
      <p:pic>
        <p:nvPicPr>
          <p:cNvPr id="4" name="圖片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38200" y="1825625"/>
            <a:ext cx="3306862" cy="1860110"/>
          </a:xfrm>
          <a:prstGeom prst="rect">
            <a:avLst/>
          </a:prstGeom>
          <a:ln>
            <a:noFill/>
          </a:ln>
          <a:effectLst>
            <a:softEdge rad="112500"/>
          </a:effectLst>
        </p:spPr>
      </p:pic>
      <p:pic>
        <p:nvPicPr>
          <p:cNvPr id="5" name="圖片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442569" y="1830072"/>
            <a:ext cx="3306862" cy="1863285"/>
          </a:xfrm>
          <a:prstGeom prst="rect">
            <a:avLst/>
          </a:prstGeom>
          <a:ln>
            <a:noFill/>
          </a:ln>
          <a:effectLst>
            <a:softEdge rad="112500"/>
          </a:effectLst>
        </p:spPr>
      </p:pic>
      <p:pic>
        <p:nvPicPr>
          <p:cNvPr id="6" name="圖片 5"/>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rot="16200000">
            <a:off x="8965373" y="1106060"/>
            <a:ext cx="1867731" cy="3306862"/>
          </a:xfrm>
          <a:prstGeom prst="rect">
            <a:avLst/>
          </a:prstGeom>
          <a:ln>
            <a:noFill/>
          </a:ln>
          <a:effectLst>
            <a:softEdge rad="112500"/>
          </a:effectLst>
        </p:spPr>
      </p:pic>
      <p:pic>
        <p:nvPicPr>
          <p:cNvPr id="7" name="圖片 6"/>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rot="16200000">
            <a:off x="2886174" y="3728414"/>
            <a:ext cx="1860110" cy="3306862"/>
          </a:xfrm>
          <a:prstGeom prst="rect">
            <a:avLst/>
          </a:prstGeom>
          <a:ln>
            <a:noFill/>
          </a:ln>
          <a:effectLst>
            <a:softEdge rad="112500"/>
          </a:effectLst>
        </p:spPr>
      </p:pic>
      <p:pic>
        <p:nvPicPr>
          <p:cNvPr id="8" name="圖片 7"/>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rot="16200000">
            <a:off x="7216318" y="3723672"/>
            <a:ext cx="1860111" cy="3306862"/>
          </a:xfrm>
          <a:prstGeom prst="rect">
            <a:avLst/>
          </a:prstGeom>
          <a:ln>
            <a:noFill/>
          </a:ln>
          <a:effectLst>
            <a:softEdge rad="112500"/>
          </a:effectLst>
        </p:spPr>
      </p:pic>
    </p:spTree>
    <p:extLst>
      <p:ext uri="{BB962C8B-B14F-4D97-AF65-F5344CB8AC3E}">
        <p14:creationId xmlns="" xmlns:p14="http://schemas.microsoft.com/office/powerpoint/2010/main" val="3071986028"/>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7" presetClass="entr" presetSubtype="1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900" decel="100000" fill="hold"/>
                                        <p:tgtEl>
                                          <p:spTgt spid="8"/>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7000" b="-17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dirty="0" smtClean="0">
                <a:solidFill>
                  <a:schemeClr val="bg1"/>
                </a:solidFill>
                <a:latin typeface="華康雅風體W3" panose="03000309000000000000" pitchFamily="65" charset="-120"/>
                <a:ea typeface="華康雅風體W3" panose="03000309000000000000" pitchFamily="65" charset="-120"/>
              </a:rPr>
              <a:t>法螺類</a:t>
            </a:r>
            <a:endParaRPr lang="zh-TW" altLang="en-US" sz="4000" dirty="0">
              <a:solidFill>
                <a:schemeClr val="bg1"/>
              </a:solidFill>
              <a:latin typeface="華康雅風體W3" panose="03000309000000000000" pitchFamily="65" charset="-120"/>
              <a:ea typeface="華康雅風體W3" panose="03000309000000000000" pitchFamily="65" charset="-120"/>
            </a:endParaRPr>
          </a:p>
        </p:txBody>
      </p:sp>
      <p:sp>
        <p:nvSpPr>
          <p:cNvPr id="3" name="內容版面配置區 2"/>
          <p:cNvSpPr>
            <a:spLocks noGrp="1"/>
          </p:cNvSpPr>
          <p:nvPr>
            <p:ph idx="1"/>
          </p:nvPr>
        </p:nvSpPr>
        <p:spPr/>
        <p:txBody>
          <a:bodyPr>
            <a:normAutofit/>
          </a:bodyPr>
          <a:lstStyle/>
          <a:p>
            <a:endParaRPr lang="en-US" altLang="zh-TW" dirty="0" smtClean="0"/>
          </a:p>
          <a:p>
            <a:endParaRPr lang="en-US" altLang="zh-TW" dirty="0" smtClean="0"/>
          </a:p>
          <a:p>
            <a:endParaRPr lang="en-US" altLang="zh-TW" dirty="0" smtClean="0"/>
          </a:p>
          <a:p>
            <a:endParaRPr lang="en-US" altLang="zh-TW" dirty="0" smtClean="0"/>
          </a:p>
          <a:p>
            <a:r>
              <a:rPr lang="zh-TW" altLang="en-US" dirty="0" smtClean="0">
                <a:solidFill>
                  <a:schemeClr val="bg1"/>
                </a:solidFill>
                <a:latin typeface="華康雅風體W3" panose="03000309000000000000" pitchFamily="65" charset="-120"/>
                <a:ea typeface="華康雅風體W3" panose="03000309000000000000" pitchFamily="65" charset="-120"/>
              </a:rPr>
              <a:t>   金色美法螺           象鼻法螺</a:t>
            </a:r>
            <a:endParaRPr lang="en-US" altLang="zh-TW" dirty="0" smtClean="0">
              <a:solidFill>
                <a:schemeClr val="bg1"/>
              </a:solidFill>
              <a:latin typeface="華康雅風體W3" panose="03000309000000000000" pitchFamily="65" charset="-120"/>
              <a:ea typeface="華康雅風體W3" panose="03000309000000000000" pitchFamily="65" charset="-120"/>
            </a:endParaRPr>
          </a:p>
          <a:p>
            <a:endParaRPr lang="en-US" altLang="zh-TW" dirty="0">
              <a:solidFill>
                <a:schemeClr val="bg1"/>
              </a:solidFill>
              <a:latin typeface="華康雅風體W3" panose="03000309000000000000" pitchFamily="65" charset="-120"/>
              <a:ea typeface="華康雅風體W3" panose="03000309000000000000" pitchFamily="65" charset="-120"/>
            </a:endParaRPr>
          </a:p>
          <a:p>
            <a:endParaRPr lang="en-US" altLang="zh-TW" dirty="0" smtClean="0">
              <a:solidFill>
                <a:schemeClr val="bg1"/>
              </a:solidFill>
              <a:latin typeface="華康雅風體W3" panose="03000309000000000000" pitchFamily="65" charset="-120"/>
              <a:ea typeface="華康雅風體W3" panose="03000309000000000000" pitchFamily="65" charset="-120"/>
            </a:endParaRPr>
          </a:p>
          <a:p>
            <a:r>
              <a:rPr lang="zh-TW" altLang="en-US" dirty="0" smtClean="0">
                <a:solidFill>
                  <a:schemeClr val="bg1"/>
                </a:solidFill>
                <a:latin typeface="華康雅風體W3" panose="03000309000000000000" pitchFamily="65" charset="-120"/>
                <a:ea typeface="華康雅風體W3" panose="03000309000000000000" pitchFamily="65" charset="-120"/>
              </a:rPr>
              <a:t>                                              玫瑰牽手螺                                               </a:t>
            </a:r>
            <a:endParaRPr lang="zh-TW" altLang="en-US" dirty="0">
              <a:solidFill>
                <a:schemeClr val="bg1"/>
              </a:solidFill>
              <a:latin typeface="華康雅風體W3" panose="03000309000000000000" pitchFamily="65" charset="-120"/>
              <a:ea typeface="華康雅風體W3" panose="03000309000000000000" pitchFamily="65" charset="-120"/>
            </a:endParaRPr>
          </a:p>
        </p:txBody>
      </p:sp>
      <p:pic>
        <p:nvPicPr>
          <p:cNvPr id="4" name="圖片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rot="16200000">
            <a:off x="1622487" y="906401"/>
            <a:ext cx="2016738" cy="3585312"/>
          </a:xfrm>
          <a:prstGeom prst="rect">
            <a:avLst/>
          </a:prstGeom>
        </p:spPr>
      </p:pic>
      <p:pic>
        <p:nvPicPr>
          <p:cNvPr id="5" name="圖片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650544" y="1690687"/>
            <a:ext cx="3585313" cy="2016739"/>
          </a:xfrm>
          <a:prstGeom prst="rect">
            <a:avLst/>
          </a:prstGeom>
        </p:spPr>
      </p:pic>
      <p:pic>
        <p:nvPicPr>
          <p:cNvPr id="6" name="圖片 5"/>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9002675" y="812507"/>
            <a:ext cx="2518021" cy="4476482"/>
          </a:xfrm>
          <a:prstGeom prst="rect">
            <a:avLst/>
          </a:prstGeom>
        </p:spPr>
      </p:pic>
    </p:spTree>
    <p:extLst>
      <p:ext uri="{BB962C8B-B14F-4D97-AF65-F5344CB8AC3E}">
        <p14:creationId xmlns="" xmlns:p14="http://schemas.microsoft.com/office/powerpoint/2010/main" val="3819532979"/>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                                                              </a:t>
            </a:r>
            <a:endParaRPr lang="zh-TW" altLang="en-US" dirty="0"/>
          </a:p>
        </p:txBody>
      </p:sp>
      <p:pic>
        <p:nvPicPr>
          <p:cNvPr id="4" name="內容版面配置區 3"/>
          <p:cNvPicPr>
            <a:picLocks noGrp="1" noChangeAspect="1"/>
          </p:cNvPicPr>
          <p:nvPr>
            <p:ph idx="1"/>
          </p:nvPr>
        </p:nvPicPr>
        <p:blipFill>
          <a:blip r:embed="rId3" cstate="print">
            <a:extLst>
              <a:ext uri="{28A0092B-C50C-407E-A947-70E740481C1C}">
                <a14:useLocalDpi xmlns="" xmlns:a14="http://schemas.microsoft.com/office/drawing/2010/main" val="0"/>
              </a:ext>
            </a:extLst>
          </a:blip>
          <a:stretch>
            <a:fillRect/>
          </a:stretch>
        </p:blipFill>
        <p:spPr>
          <a:xfrm rot="10800000">
            <a:off x="926274" y="565565"/>
            <a:ext cx="10055919" cy="6292435"/>
          </a:xfrm>
        </p:spPr>
      </p:pic>
      <p:sp>
        <p:nvSpPr>
          <p:cNvPr id="7" name="文字方塊 6"/>
          <p:cNvSpPr txBox="1"/>
          <p:nvPr/>
        </p:nvSpPr>
        <p:spPr>
          <a:xfrm>
            <a:off x="4009959" y="-59375"/>
            <a:ext cx="3262432" cy="707886"/>
          </a:xfrm>
          <a:prstGeom prst="rect">
            <a:avLst/>
          </a:prstGeom>
          <a:noFill/>
        </p:spPr>
        <p:txBody>
          <a:bodyPr wrap="none" rtlCol="0">
            <a:spAutoFit/>
          </a:bodyPr>
          <a:lstStyle/>
          <a:p>
            <a:r>
              <a:rPr lang="zh-TW" altLang="en-US" sz="4000" dirty="0" smtClean="0">
                <a:latin typeface="華康采風體W3" panose="03000309000000000000" pitchFamily="65" charset="-120"/>
                <a:ea typeface="華康采風體W3" panose="03000309000000000000" pitchFamily="65" charset="-120"/>
              </a:rPr>
              <a:t>常見貝類總</a:t>
            </a:r>
            <a:r>
              <a:rPr lang="zh-TW" altLang="en-US" sz="4000" dirty="0">
                <a:latin typeface="華康采風體W3" panose="03000309000000000000" pitchFamily="65" charset="-120"/>
                <a:ea typeface="華康采風體W3" panose="03000309000000000000" pitchFamily="65" charset="-120"/>
              </a:rPr>
              <a:t>類</a:t>
            </a:r>
          </a:p>
        </p:txBody>
      </p:sp>
    </p:spTree>
    <p:extLst>
      <p:ext uri="{BB962C8B-B14F-4D97-AF65-F5344CB8AC3E}">
        <p14:creationId xmlns="" xmlns:p14="http://schemas.microsoft.com/office/powerpoint/2010/main" val="2170851890"/>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000" dirty="0" smtClean="0">
                <a:latin typeface="標楷體" pitchFamily="65" charset="-120"/>
                <a:ea typeface="標楷體" pitchFamily="65" charset="-120"/>
              </a:rPr>
              <a:t>2-3</a:t>
            </a:r>
            <a:r>
              <a:rPr lang="en-US" altLang="zh-TW" sz="4000" dirty="0" smtClean="0">
                <a:latin typeface="華康秀風體W3(P)" panose="03000300000000000000" pitchFamily="66" charset="-120"/>
                <a:ea typeface="華康秀風體W3(P)" panose="03000300000000000000" pitchFamily="66" charset="-120"/>
              </a:rPr>
              <a:t>.</a:t>
            </a:r>
            <a:r>
              <a:rPr lang="zh-TW" altLang="en-US" sz="4000" dirty="0" smtClean="0">
                <a:latin typeface="標楷體" pitchFamily="65" charset="-120"/>
                <a:ea typeface="標楷體" pitchFamily="65" charset="-120"/>
              </a:rPr>
              <a:t>紙鸚鵡螺的奧秘</a:t>
            </a:r>
            <a:endParaRPr lang="zh-TW" altLang="en-US" sz="4000" dirty="0">
              <a:latin typeface="標楷體" pitchFamily="65" charset="-120"/>
              <a:ea typeface="標楷體" pitchFamily="65" charset="-120"/>
            </a:endParaRPr>
          </a:p>
        </p:txBody>
      </p:sp>
      <p:sp>
        <p:nvSpPr>
          <p:cNvPr id="3" name="文字版面配置區 2"/>
          <p:cNvSpPr>
            <a:spLocks noGrp="1"/>
          </p:cNvSpPr>
          <p:nvPr>
            <p:ph type="body" idx="1"/>
          </p:nvPr>
        </p:nvSpPr>
        <p:spPr/>
        <p:txBody>
          <a:bodyPr/>
          <a:lstStyle/>
          <a:p>
            <a:endParaRPr lang="zh-TW" altLang="en-US"/>
          </a:p>
        </p:txBody>
      </p:sp>
      <p:pic>
        <p:nvPicPr>
          <p:cNvPr id="7" name="內容版面配置區 6"/>
          <p:cNvPicPr>
            <a:picLocks noGrp="1" noChangeAspect="1"/>
          </p:cNvPicPr>
          <p:nvPr>
            <p:ph sz="half" idx="2"/>
          </p:nvPr>
        </p:nvPicPr>
        <p:blipFill>
          <a:blip r:embed="rId3" cstate="print">
            <a:extLst>
              <a:ext uri="{28A0092B-C50C-407E-A947-70E740481C1C}">
                <a14:useLocalDpi xmlns="" xmlns:a14="http://schemas.microsoft.com/office/drawing/2010/main" val="0"/>
              </a:ext>
            </a:extLst>
          </a:blip>
          <a:stretch>
            <a:fillRect/>
          </a:stretch>
        </p:blipFill>
        <p:spPr>
          <a:xfrm>
            <a:off x="714619" y="1470148"/>
            <a:ext cx="5282956" cy="5208996"/>
          </a:xfrm>
        </p:spPr>
      </p:pic>
      <p:sp>
        <p:nvSpPr>
          <p:cNvPr id="5" name="文字版面配置區 4"/>
          <p:cNvSpPr>
            <a:spLocks noGrp="1"/>
          </p:cNvSpPr>
          <p:nvPr>
            <p:ph type="body" sz="quarter" idx="3"/>
          </p:nvPr>
        </p:nvSpPr>
        <p:spPr>
          <a:xfrm>
            <a:off x="6438046" y="971000"/>
            <a:ext cx="5183188" cy="823912"/>
          </a:xfrm>
        </p:spPr>
        <p:txBody>
          <a:bodyPr>
            <a:normAutofit/>
          </a:bodyPr>
          <a:lstStyle/>
          <a:p>
            <a:r>
              <a:rPr lang="zh-TW" altLang="en-US" sz="3200" dirty="0" smtClean="0">
                <a:latin typeface="華康雅風體W3" panose="03000309000000000000" pitchFamily="65" charset="-120"/>
                <a:ea typeface="華康雅風體W3" panose="03000309000000000000" pitchFamily="65" charset="-120"/>
              </a:rPr>
              <a:t>紙鸚鵡螺</a:t>
            </a:r>
            <a:r>
              <a:rPr lang="en-US" altLang="zh-TW" sz="3200" dirty="0" smtClean="0">
                <a:latin typeface="華康雅風體W3" panose="03000309000000000000" pitchFamily="65" charset="-120"/>
                <a:ea typeface="華康雅風體W3" panose="03000309000000000000" pitchFamily="65" charset="-120"/>
              </a:rPr>
              <a:t>?</a:t>
            </a:r>
            <a:endParaRPr lang="zh-TW" altLang="en-US" sz="3200" dirty="0">
              <a:latin typeface="華康雅風體W3" panose="03000309000000000000" pitchFamily="65" charset="-120"/>
              <a:ea typeface="華康雅風體W3" panose="03000309000000000000" pitchFamily="65" charset="-120"/>
            </a:endParaRPr>
          </a:p>
        </p:txBody>
      </p:sp>
      <p:sp>
        <p:nvSpPr>
          <p:cNvPr id="6" name="內容版面配置區 5"/>
          <p:cNvSpPr>
            <a:spLocks noGrp="1"/>
          </p:cNvSpPr>
          <p:nvPr>
            <p:ph sz="quarter" idx="4"/>
          </p:nvPr>
        </p:nvSpPr>
        <p:spPr>
          <a:xfrm>
            <a:off x="6287648" y="1849209"/>
            <a:ext cx="5183188" cy="3684588"/>
          </a:xfrm>
        </p:spPr>
        <p:txBody>
          <a:bodyPr/>
          <a:lstStyle/>
          <a:p>
            <a:r>
              <a:rPr lang="zh-TW" altLang="en-US" dirty="0" smtClean="0">
                <a:latin typeface="華康采風體W3" panose="03000309000000000000" pitchFamily="65" charset="-120"/>
                <a:ea typeface="華康采風體W3" panose="03000309000000000000" pitchFamily="65" charset="-120"/>
              </a:rPr>
              <a:t>什麼是</a:t>
            </a:r>
            <a:r>
              <a:rPr lang="en-US" altLang="zh-TW" dirty="0" smtClean="0">
                <a:latin typeface="華康采風體W3" panose="03000309000000000000" pitchFamily="65" charset="-120"/>
                <a:ea typeface="華康采風體W3" panose="03000309000000000000" pitchFamily="65" charset="-120"/>
              </a:rPr>
              <a:t>[</a:t>
            </a:r>
            <a:r>
              <a:rPr lang="zh-TW" altLang="en-US" dirty="0" smtClean="0">
                <a:latin typeface="華康采風體W3" panose="03000309000000000000" pitchFamily="65" charset="-120"/>
                <a:ea typeface="華康采風體W3" panose="03000309000000000000" pitchFamily="65" charset="-120"/>
              </a:rPr>
              <a:t>紙</a:t>
            </a:r>
            <a:r>
              <a:rPr lang="en-US" altLang="zh-TW" dirty="0" smtClean="0">
                <a:latin typeface="華康采風體W3" panose="03000309000000000000" pitchFamily="65" charset="-120"/>
                <a:ea typeface="華康采風體W3" panose="03000309000000000000" pitchFamily="65" charset="-120"/>
              </a:rPr>
              <a:t>]</a:t>
            </a:r>
            <a:r>
              <a:rPr lang="zh-TW" altLang="en-US" dirty="0" smtClean="0">
                <a:latin typeface="華康采風體W3" panose="03000309000000000000" pitchFamily="65" charset="-120"/>
                <a:ea typeface="華康采風體W3" panose="03000309000000000000" pitchFamily="65" charset="-120"/>
              </a:rPr>
              <a:t>鸚鵡螺呢</a:t>
            </a:r>
            <a:r>
              <a:rPr lang="en-US" altLang="zh-TW" dirty="0" smtClean="0">
                <a:latin typeface="華康采風體W3" panose="03000309000000000000" pitchFamily="65" charset="-120"/>
                <a:ea typeface="華康采風體W3" panose="03000309000000000000" pitchFamily="65" charset="-120"/>
              </a:rPr>
              <a:t>?</a:t>
            </a:r>
            <a:r>
              <a:rPr lang="zh-TW" altLang="en-US" dirty="0" smtClean="0">
                <a:latin typeface="華康采風體W3" panose="03000309000000000000" pitchFamily="65" charset="-120"/>
                <a:ea typeface="華康采風體W3" panose="03000309000000000000" pitchFamily="65" charset="-120"/>
              </a:rPr>
              <a:t>紙鸚鵡螺是</a:t>
            </a:r>
            <a:r>
              <a:rPr lang="zh-TW" altLang="en-US" dirty="0">
                <a:latin typeface="華康采風體W3" panose="03000309000000000000" pitchFamily="65" charset="-120"/>
                <a:ea typeface="華康采風體W3" panose="03000309000000000000" pitchFamily="65" charset="-120"/>
              </a:rPr>
              <a:t>個</a:t>
            </a:r>
            <a:r>
              <a:rPr lang="zh-TW" altLang="en-US" dirty="0" smtClean="0">
                <a:latin typeface="華康采風體W3" panose="03000309000000000000" pitchFamily="65" charset="-120"/>
                <a:ea typeface="華康采風體W3" panose="03000309000000000000" pitchFamily="65" charset="-120"/>
              </a:rPr>
              <a:t>育兒房，它是由雌船蛸用廣大延展呈模狀、伸縮性特強的腕，細心分泌出殼質建成的</a:t>
            </a:r>
            <a:r>
              <a:rPr lang="en-US" altLang="zh-TW" dirty="0" smtClean="0">
                <a:latin typeface="華康采風體W3" panose="03000309000000000000" pitchFamily="65" charset="-120"/>
                <a:ea typeface="華康采風體W3" panose="03000309000000000000" pitchFamily="65" charset="-120"/>
              </a:rPr>
              <a:t>!</a:t>
            </a:r>
            <a:endParaRPr lang="zh-TW" altLang="en-US" dirty="0">
              <a:latin typeface="華康采風體W3" panose="03000309000000000000" pitchFamily="65" charset="-120"/>
              <a:ea typeface="華康采風體W3" panose="03000309000000000000" pitchFamily="65" charset="-120"/>
            </a:endParaRPr>
          </a:p>
        </p:txBody>
      </p:sp>
      <p:pic>
        <p:nvPicPr>
          <p:cNvPr id="9" name="圖片 8"/>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095999" y="4234294"/>
            <a:ext cx="3438268" cy="2599006"/>
          </a:xfrm>
          <a:prstGeom prst="rect">
            <a:avLst/>
          </a:prstGeom>
          <a:ln>
            <a:noFill/>
          </a:ln>
          <a:effectLst>
            <a:softEdge rad="112500"/>
          </a:effectLst>
        </p:spPr>
      </p:pic>
      <p:pic>
        <p:nvPicPr>
          <p:cNvPr id="10" name="圖片 9"/>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8952193" y="3652062"/>
            <a:ext cx="3742711" cy="3763470"/>
          </a:xfrm>
          <a:prstGeom prst="rect">
            <a:avLst/>
          </a:prstGeom>
        </p:spPr>
      </p:pic>
    </p:spTree>
    <p:extLst>
      <p:ext uri="{BB962C8B-B14F-4D97-AF65-F5344CB8AC3E}">
        <p14:creationId xmlns="" xmlns:p14="http://schemas.microsoft.com/office/powerpoint/2010/main" val="393457315"/>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heel(1)">
                                      <p:cBhvr>
                                        <p:cTn id="1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1061480" cy="1325563"/>
          </a:xfrm>
        </p:spPr>
        <p:txBody>
          <a:bodyPr>
            <a:normAutofit/>
          </a:bodyPr>
          <a:lstStyle/>
          <a:p>
            <a:r>
              <a:rPr lang="zh-TW" altLang="en-US" sz="4800" dirty="0" smtClean="0">
                <a:latin typeface="華康寶風體W4" panose="03000409000000000000" pitchFamily="65" charset="-120"/>
                <a:ea typeface="華康寶風體W4" panose="03000409000000000000" pitchFamily="65" charset="-120"/>
              </a:rPr>
              <a:t>開啟尋找貝類的旅程 </a:t>
            </a:r>
            <a:r>
              <a:rPr lang="en-US" altLang="zh-TW" sz="4000" dirty="0" smtClean="0">
                <a:latin typeface="華康寶風體W4" panose="03000409000000000000" pitchFamily="65" charset="-120"/>
                <a:ea typeface="華康寶風體W4" panose="03000409000000000000" pitchFamily="65" charset="-120"/>
              </a:rPr>
              <a:t>3-1.</a:t>
            </a:r>
            <a:r>
              <a:rPr lang="zh-TW" altLang="en-US" sz="4000" dirty="0" smtClean="0">
                <a:latin typeface="華康寶風體W4" panose="03000409000000000000" pitchFamily="65" charset="-120"/>
                <a:ea typeface="華康寶風體W4" panose="03000409000000000000" pitchFamily="65" charset="-120"/>
              </a:rPr>
              <a:t>一號尋找點</a:t>
            </a:r>
            <a:r>
              <a:rPr lang="en-US" altLang="zh-TW" sz="4000" dirty="0" smtClean="0">
                <a:latin typeface="華康寶風體W4" panose="03000409000000000000" pitchFamily="65" charset="-120"/>
                <a:ea typeface="華康寶風體W4" panose="03000409000000000000" pitchFamily="65" charset="-120"/>
              </a:rPr>
              <a:t>—</a:t>
            </a:r>
            <a:r>
              <a:rPr lang="zh-TW" altLang="en-US" sz="4000" dirty="0" smtClean="0">
                <a:latin typeface="華康寶風體W4" panose="03000409000000000000" pitchFamily="65" charset="-120"/>
                <a:ea typeface="華康寶風體W4" panose="03000409000000000000" pitchFamily="65" charset="-120"/>
              </a:rPr>
              <a:t>小奧</a:t>
            </a:r>
            <a:endParaRPr lang="zh-TW" altLang="en-US" sz="4800" dirty="0">
              <a:latin typeface="華康寶風體W4" panose="03000409000000000000" pitchFamily="65" charset="-120"/>
              <a:ea typeface="華康寶風體W4" panose="03000409000000000000" pitchFamily="65" charset="-120"/>
            </a:endParaRPr>
          </a:p>
        </p:txBody>
      </p:sp>
      <p:sp>
        <p:nvSpPr>
          <p:cNvPr id="3" name="文字版面配置區 2"/>
          <p:cNvSpPr>
            <a:spLocks noGrp="1"/>
          </p:cNvSpPr>
          <p:nvPr>
            <p:ph type="body" idx="1"/>
          </p:nvPr>
        </p:nvSpPr>
        <p:spPr/>
        <p:txBody>
          <a:bodyPr/>
          <a:lstStyle/>
          <a:p>
            <a:endParaRPr lang="zh-TW" altLang="en-US" dirty="0"/>
          </a:p>
        </p:txBody>
      </p:sp>
      <p:pic>
        <p:nvPicPr>
          <p:cNvPr id="7" name="內容版面配置區 6"/>
          <p:cNvPicPr>
            <a:picLocks noGrp="1" noChangeAspect="1"/>
          </p:cNvPicPr>
          <p:nvPr>
            <p:ph sz="half" idx="2"/>
          </p:nvPr>
        </p:nvPicPr>
        <p:blipFill>
          <a:blip r:embed="rId3" cstate="print">
            <a:extLst>
              <a:ext uri="{28A0092B-C50C-407E-A947-70E740481C1C}">
                <a14:useLocalDpi xmlns="" xmlns:a14="http://schemas.microsoft.com/office/drawing/2010/main" val="0"/>
              </a:ext>
            </a:extLst>
          </a:blip>
          <a:stretch>
            <a:fillRect/>
          </a:stretch>
        </p:blipFill>
        <p:spPr>
          <a:xfrm>
            <a:off x="0" y="1681162"/>
            <a:ext cx="6172200" cy="5176837"/>
          </a:xfrm>
        </p:spPr>
      </p:pic>
      <p:sp>
        <p:nvSpPr>
          <p:cNvPr id="5" name="文字版面配置區 4"/>
          <p:cNvSpPr>
            <a:spLocks noGrp="1"/>
          </p:cNvSpPr>
          <p:nvPr>
            <p:ph type="body" sz="quarter" idx="3"/>
          </p:nvPr>
        </p:nvSpPr>
        <p:spPr/>
        <p:txBody>
          <a:bodyPr>
            <a:normAutofit/>
          </a:bodyPr>
          <a:lstStyle/>
          <a:p>
            <a:r>
              <a:rPr lang="zh-TW" altLang="en-US" sz="4000" dirty="0" smtClean="0">
                <a:latin typeface="華康寶風體W4" panose="03000409000000000000" pitchFamily="65" charset="-120"/>
                <a:ea typeface="華康寶風體W4" panose="03000409000000000000" pitchFamily="65" charset="-120"/>
              </a:rPr>
              <a:t>觀</a:t>
            </a:r>
            <a:r>
              <a:rPr lang="zh-TW" altLang="en-US" sz="4000" dirty="0">
                <a:latin typeface="華康寶風體W4" panose="03000409000000000000" pitchFamily="65" charset="-120"/>
                <a:ea typeface="華康寶風體W4" panose="03000409000000000000" pitchFamily="65" charset="-120"/>
              </a:rPr>
              <a:t>察</a:t>
            </a:r>
            <a:r>
              <a:rPr lang="zh-TW" altLang="en-US" sz="4000" dirty="0" smtClean="0">
                <a:latin typeface="華康寶風體W4" panose="03000409000000000000" pitchFamily="65" charset="-120"/>
                <a:ea typeface="華康寶風體W4" panose="03000409000000000000" pitchFamily="65" charset="-120"/>
              </a:rPr>
              <a:t>記錄</a:t>
            </a:r>
            <a:endParaRPr lang="zh-TW" altLang="en-US" sz="4000" dirty="0">
              <a:latin typeface="華康寶風體W4" panose="03000409000000000000" pitchFamily="65" charset="-120"/>
              <a:ea typeface="華康寶風體W4" panose="03000409000000000000" pitchFamily="65" charset="-120"/>
            </a:endParaRPr>
          </a:p>
        </p:txBody>
      </p:sp>
      <p:sp>
        <p:nvSpPr>
          <p:cNvPr id="6" name="內容版面配置區 5"/>
          <p:cNvSpPr>
            <a:spLocks noGrp="1"/>
          </p:cNvSpPr>
          <p:nvPr>
            <p:ph sz="quarter" idx="4"/>
          </p:nvPr>
        </p:nvSpPr>
        <p:spPr/>
        <p:txBody>
          <a:bodyPr>
            <a:normAutofit/>
          </a:bodyPr>
          <a:lstStyle/>
          <a:p>
            <a:r>
              <a:rPr lang="zh-TW" altLang="en-US" sz="3200" dirty="0" smtClean="0">
                <a:latin typeface="華康寶風體W4" panose="03000409000000000000" pitchFamily="65" charset="-120"/>
                <a:ea typeface="華康寶風體W4" panose="03000409000000000000" pitchFamily="65" charset="-120"/>
              </a:rPr>
              <a:t>地點：小奧 台十一線</a:t>
            </a:r>
            <a:r>
              <a:rPr lang="en-US" altLang="zh-TW" sz="3200" dirty="0" smtClean="0">
                <a:latin typeface="華康寶風體W4" panose="03000409000000000000" pitchFamily="65" charset="-120"/>
                <a:ea typeface="華康寶風體W4" panose="03000409000000000000" pitchFamily="65" charset="-120"/>
              </a:rPr>
              <a:t>43k</a:t>
            </a:r>
          </a:p>
          <a:p>
            <a:r>
              <a:rPr lang="zh-TW" altLang="en-US" sz="3200" dirty="0" smtClean="0">
                <a:latin typeface="華康寶風體W4" panose="03000409000000000000" pitchFamily="65" charset="-120"/>
                <a:ea typeface="華康寶風體W4" panose="03000409000000000000" pitchFamily="65" charset="-120"/>
              </a:rPr>
              <a:t>尋獲貝類：笠螺、于螺、保螺、旋螺、岩螺。</a:t>
            </a:r>
            <a:endParaRPr lang="zh-TW" altLang="en-US" sz="3200" dirty="0">
              <a:latin typeface="華康寶風體W4" panose="03000409000000000000" pitchFamily="65" charset="-120"/>
              <a:ea typeface="華康寶風體W4" panose="03000409000000000000" pitchFamily="65" charset="-120"/>
            </a:endParaRPr>
          </a:p>
        </p:txBody>
      </p:sp>
      <p:pic>
        <p:nvPicPr>
          <p:cNvPr id="8" name="圖片 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346825" y="4009292"/>
            <a:ext cx="4445391" cy="2726127"/>
          </a:xfrm>
          <a:prstGeom prst="rect">
            <a:avLst/>
          </a:prstGeom>
        </p:spPr>
      </p:pic>
    </p:spTree>
    <p:extLst>
      <p:ext uri="{BB962C8B-B14F-4D97-AF65-F5344CB8AC3E}">
        <p14:creationId xmlns="" xmlns:p14="http://schemas.microsoft.com/office/powerpoint/2010/main" val="258335293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checkerboard(across)">
                                      <p:cBhvr>
                                        <p:cTn id="19" dur="5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fade">
                                      <p:cBhvr>
                                        <p:cTn id="24" dur="1000"/>
                                        <p:tgtEl>
                                          <p:spTgt spid="6">
                                            <p:txEl>
                                              <p:pRg st="0" end="0"/>
                                            </p:txEl>
                                          </p:spTgt>
                                        </p:tgtEl>
                                      </p:cBhvr>
                                    </p:animEffect>
                                    <p:anim calcmode="lin" valueType="num">
                                      <p:cBhvr>
                                        <p:cTn id="2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animEffect transition="in" filter="fade">
                                      <p:cBhvr>
                                        <p:cTn id="31" dur="1000"/>
                                        <p:tgtEl>
                                          <p:spTgt spid="6">
                                            <p:txEl>
                                              <p:pRg st="1" end="1"/>
                                            </p:txEl>
                                          </p:spTgt>
                                        </p:tgtEl>
                                      </p:cBhvr>
                                    </p:animEffect>
                                    <p:anim calcmode="lin" valueType="num">
                                      <p:cBhvr>
                                        <p:cTn id="32"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3"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000" dirty="0" smtClean="0">
                <a:latin typeface="華康寶風體W4" panose="03000409000000000000" pitchFamily="65" charset="-120"/>
                <a:ea typeface="華康寶風體W4" panose="03000409000000000000" pitchFamily="65" charset="-120"/>
              </a:rPr>
              <a:t>3-2.</a:t>
            </a:r>
            <a:r>
              <a:rPr lang="zh-TW" altLang="en-US" sz="4000" dirty="0" smtClean="0">
                <a:latin typeface="華康寶風體W4" panose="03000409000000000000" pitchFamily="65" charset="-120"/>
                <a:ea typeface="華康寶風體W4" panose="03000409000000000000" pitchFamily="65" charset="-120"/>
              </a:rPr>
              <a:t>二號尋找點</a:t>
            </a:r>
            <a:r>
              <a:rPr lang="en-US" altLang="zh-TW" sz="4000" dirty="0" smtClean="0">
                <a:latin typeface="華康寶風體W4" panose="03000409000000000000" pitchFamily="65" charset="-120"/>
                <a:ea typeface="華康寶風體W4" panose="03000409000000000000" pitchFamily="65" charset="-120"/>
              </a:rPr>
              <a:t>--</a:t>
            </a:r>
            <a:r>
              <a:rPr lang="zh-TW" altLang="en-US" sz="4000" dirty="0" smtClean="0">
                <a:latin typeface="華康寶風體W4" panose="03000409000000000000" pitchFamily="65" charset="-120"/>
                <a:ea typeface="華康寶風體W4" panose="03000409000000000000" pitchFamily="65" charset="-120"/>
              </a:rPr>
              <a:t>石梯港</a:t>
            </a:r>
            <a:endParaRPr lang="zh-TW" altLang="en-US" sz="4000" dirty="0">
              <a:latin typeface="華康寶風體W4" panose="03000409000000000000" pitchFamily="65" charset="-120"/>
              <a:ea typeface="華康寶風體W4" panose="03000409000000000000" pitchFamily="65" charset="-120"/>
            </a:endParaRPr>
          </a:p>
        </p:txBody>
      </p:sp>
      <p:pic>
        <p:nvPicPr>
          <p:cNvPr id="8" name="內容版面配置區 7"/>
          <p:cNvPicPr>
            <a:picLocks noGrp="1" noChangeAspect="1"/>
          </p:cNvPicPr>
          <p:nvPr>
            <p:ph sz="half" idx="2"/>
          </p:nvPr>
        </p:nvPicPr>
        <p:blipFill>
          <a:blip r:embed="rId3" cstate="print">
            <a:extLst>
              <a:ext uri="{28A0092B-C50C-407E-A947-70E740481C1C}">
                <a14:useLocalDpi xmlns="" xmlns:a14="http://schemas.microsoft.com/office/drawing/2010/main" val="0"/>
              </a:ext>
            </a:extLst>
          </a:blip>
          <a:stretch>
            <a:fillRect/>
          </a:stretch>
        </p:blipFill>
        <p:spPr>
          <a:xfrm>
            <a:off x="1374361" y="1366637"/>
            <a:ext cx="3949040" cy="5173673"/>
          </a:xfrm>
        </p:spPr>
      </p:pic>
      <p:sp>
        <p:nvSpPr>
          <p:cNvPr id="5" name="文字版面配置區 4"/>
          <p:cNvSpPr>
            <a:spLocks noGrp="1"/>
          </p:cNvSpPr>
          <p:nvPr>
            <p:ph type="body" sz="quarter" idx="3"/>
          </p:nvPr>
        </p:nvSpPr>
        <p:spPr/>
        <p:txBody>
          <a:bodyPr>
            <a:normAutofit/>
          </a:bodyPr>
          <a:lstStyle/>
          <a:p>
            <a:r>
              <a:rPr lang="zh-TW" altLang="en-US" sz="3200" dirty="0" smtClean="0">
                <a:latin typeface="華康寶風體W4" panose="03000409000000000000" pitchFamily="65" charset="-120"/>
                <a:ea typeface="華康寶風體W4" panose="03000409000000000000" pitchFamily="65" charset="-120"/>
              </a:rPr>
              <a:t>觀察記錄</a:t>
            </a:r>
            <a:endParaRPr lang="zh-TW" altLang="en-US" sz="3200" dirty="0">
              <a:latin typeface="華康寶風體W4" panose="03000409000000000000" pitchFamily="65" charset="-120"/>
              <a:ea typeface="華康寶風體W4" panose="03000409000000000000" pitchFamily="65" charset="-120"/>
            </a:endParaRPr>
          </a:p>
        </p:txBody>
      </p:sp>
      <p:sp>
        <p:nvSpPr>
          <p:cNvPr id="6" name="內容版面配置區 5"/>
          <p:cNvSpPr>
            <a:spLocks noGrp="1"/>
          </p:cNvSpPr>
          <p:nvPr>
            <p:ph sz="quarter" idx="4"/>
          </p:nvPr>
        </p:nvSpPr>
        <p:spPr>
          <a:xfrm>
            <a:off x="6172200" y="2505075"/>
            <a:ext cx="5183188" cy="3684588"/>
          </a:xfrm>
        </p:spPr>
        <p:txBody>
          <a:bodyPr>
            <a:normAutofit/>
          </a:bodyPr>
          <a:lstStyle/>
          <a:p>
            <a:r>
              <a:rPr lang="zh-TW" altLang="en-US" sz="3200" dirty="0" smtClean="0">
                <a:latin typeface="華康寶風體W4" panose="03000409000000000000" pitchFamily="65" charset="-120"/>
                <a:ea typeface="華康寶風體W4" panose="03000409000000000000" pitchFamily="65" charset="-120"/>
              </a:rPr>
              <a:t>地點：石梯港</a:t>
            </a:r>
            <a:endParaRPr lang="en-US" altLang="zh-TW" sz="3200" dirty="0">
              <a:latin typeface="華康寶風體W4" panose="03000409000000000000" pitchFamily="65" charset="-120"/>
              <a:ea typeface="華康寶風體W4" panose="03000409000000000000" pitchFamily="65" charset="-120"/>
            </a:endParaRPr>
          </a:p>
          <a:p>
            <a:r>
              <a:rPr lang="zh-TW" altLang="en-US" sz="3200" dirty="0" smtClean="0">
                <a:latin typeface="華康寶風體W4" panose="03000409000000000000" pitchFamily="65" charset="-120"/>
                <a:ea typeface="華康寶風體W4" panose="03000409000000000000" pitchFamily="65" charset="-120"/>
              </a:rPr>
              <a:t>尋獲貝類</a:t>
            </a:r>
            <a:r>
              <a:rPr lang="en-US" altLang="zh-TW" sz="3200" dirty="0" smtClean="0">
                <a:latin typeface="華康寶風體W4" panose="03000409000000000000" pitchFamily="65" charset="-120"/>
                <a:ea typeface="華康寶風體W4" panose="03000409000000000000" pitchFamily="65" charset="-120"/>
              </a:rPr>
              <a:t>:</a:t>
            </a:r>
            <a:r>
              <a:rPr lang="zh-TW" altLang="en-US" sz="3200" dirty="0" smtClean="0">
                <a:latin typeface="華康寶風體W4" panose="03000409000000000000" pitchFamily="65" charset="-120"/>
                <a:ea typeface="華康寶風體W4" panose="03000409000000000000" pitchFamily="65" charset="-120"/>
              </a:rPr>
              <a:t>鐘螺、保螺、于螺、旋螺。</a:t>
            </a:r>
            <a:endParaRPr lang="en-US" altLang="zh-TW" sz="3200" dirty="0" smtClean="0">
              <a:latin typeface="華康寶風體W4" panose="03000409000000000000" pitchFamily="65" charset="-120"/>
              <a:ea typeface="華康寶風體W4" panose="03000409000000000000" pitchFamily="65" charset="-120"/>
            </a:endParaRPr>
          </a:p>
        </p:txBody>
      </p:sp>
      <p:pic>
        <p:nvPicPr>
          <p:cNvPr id="10" name="圖片 9"/>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857974" y="3953473"/>
            <a:ext cx="5767753" cy="2876843"/>
          </a:xfrm>
          <a:prstGeom prst="rect">
            <a:avLst/>
          </a:prstGeom>
        </p:spPr>
      </p:pic>
    </p:spTree>
    <p:extLst>
      <p:ext uri="{BB962C8B-B14F-4D97-AF65-F5344CB8AC3E}">
        <p14:creationId xmlns="" xmlns:p14="http://schemas.microsoft.com/office/powerpoint/2010/main" val="2224964827"/>
      </p:ext>
    </p:extLst>
  </p:cSld>
  <p:clrMapOvr>
    <a:masterClrMapping/>
  </p:clrMapOvr>
  <mc:AlternateContent xmlns:mc="http://schemas.openxmlformats.org/markup-compatibility/2006">
    <mc:Choice xmlns=""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dissolve">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dissolve">
                                      <p:cBhvr>
                                        <p:cTn id="15"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3600" dirty="0" smtClean="0">
                <a:latin typeface="華康寶風體W4" panose="03000409000000000000" pitchFamily="65" charset="-120"/>
                <a:ea typeface="華康寶風體W4" panose="03000409000000000000" pitchFamily="65" charset="-120"/>
              </a:rPr>
              <a:t>3-3.</a:t>
            </a:r>
            <a:r>
              <a:rPr lang="zh-TW" altLang="en-US" sz="3600" dirty="0" smtClean="0">
                <a:latin typeface="華康寶風體W4" panose="03000409000000000000" pitchFamily="65" charset="-120"/>
                <a:ea typeface="華康寶風體W4" panose="03000409000000000000" pitchFamily="65" charset="-120"/>
              </a:rPr>
              <a:t>三號尋找點</a:t>
            </a:r>
            <a:r>
              <a:rPr lang="en-US" altLang="zh-TW" sz="3600" dirty="0" smtClean="0">
                <a:latin typeface="華康寶風體W4" panose="03000409000000000000" pitchFamily="65" charset="-120"/>
                <a:ea typeface="華康寶風體W4" panose="03000409000000000000" pitchFamily="65" charset="-120"/>
              </a:rPr>
              <a:t>—</a:t>
            </a:r>
            <a:r>
              <a:rPr lang="zh-TW" altLang="en-US" sz="3600" dirty="0" smtClean="0">
                <a:latin typeface="華康寶風體W4" panose="03000409000000000000" pitchFamily="65" charset="-120"/>
                <a:ea typeface="華康寶風體W4" panose="03000409000000000000" pitchFamily="65" charset="-120"/>
              </a:rPr>
              <a:t>長濱</a:t>
            </a:r>
            <a:endParaRPr lang="zh-TW" altLang="en-US" sz="3600" dirty="0">
              <a:latin typeface="華康寶風體W4" panose="03000409000000000000" pitchFamily="65" charset="-120"/>
              <a:ea typeface="華康寶風體W4" panose="03000409000000000000" pitchFamily="65" charset="-120"/>
            </a:endParaRPr>
          </a:p>
        </p:txBody>
      </p:sp>
      <p:sp>
        <p:nvSpPr>
          <p:cNvPr id="3" name="文字版面配置區 2"/>
          <p:cNvSpPr>
            <a:spLocks noGrp="1"/>
          </p:cNvSpPr>
          <p:nvPr>
            <p:ph type="body" idx="1"/>
          </p:nvPr>
        </p:nvSpPr>
        <p:spPr/>
        <p:txBody>
          <a:bodyPr/>
          <a:lstStyle/>
          <a:p>
            <a:endParaRPr lang="zh-TW" altLang="en-US"/>
          </a:p>
        </p:txBody>
      </p:sp>
      <p:pic>
        <p:nvPicPr>
          <p:cNvPr id="7" name="內容版面配置區 6"/>
          <p:cNvPicPr>
            <a:picLocks noGrp="1" noChangeAspect="1"/>
          </p:cNvPicPr>
          <p:nvPr>
            <p:ph sz="half" idx="2"/>
          </p:nvPr>
        </p:nvPicPr>
        <p:blipFill>
          <a:blip r:embed="rId3" cstate="print">
            <a:extLst>
              <a:ext uri="{28A0092B-C50C-407E-A947-70E740481C1C}">
                <a14:useLocalDpi xmlns="" xmlns:a14="http://schemas.microsoft.com/office/drawing/2010/main" val="0"/>
              </a:ext>
            </a:extLst>
          </a:blip>
          <a:stretch>
            <a:fillRect/>
          </a:stretch>
        </p:blipFill>
        <p:spPr>
          <a:xfrm>
            <a:off x="450166" y="1681162"/>
            <a:ext cx="5722034" cy="4902517"/>
          </a:xfrm>
        </p:spPr>
      </p:pic>
      <p:sp>
        <p:nvSpPr>
          <p:cNvPr id="5" name="文字版面配置區 4"/>
          <p:cNvSpPr>
            <a:spLocks noGrp="1"/>
          </p:cNvSpPr>
          <p:nvPr>
            <p:ph type="body" sz="quarter" idx="3"/>
          </p:nvPr>
        </p:nvSpPr>
        <p:spPr/>
        <p:txBody>
          <a:bodyPr>
            <a:normAutofit/>
          </a:bodyPr>
          <a:lstStyle/>
          <a:p>
            <a:r>
              <a:rPr lang="zh-TW" altLang="en-US" sz="3200" dirty="0" smtClean="0">
                <a:latin typeface="華康寶風體W4" panose="03000409000000000000" pitchFamily="65" charset="-120"/>
                <a:ea typeface="華康寶風體W4" panose="03000409000000000000" pitchFamily="65" charset="-120"/>
              </a:rPr>
              <a:t>觀察記錄</a:t>
            </a:r>
            <a:endParaRPr lang="zh-TW" altLang="en-US" sz="3200" dirty="0">
              <a:latin typeface="華康寶風體W4" panose="03000409000000000000" pitchFamily="65" charset="-120"/>
              <a:ea typeface="華康寶風體W4" panose="03000409000000000000" pitchFamily="65" charset="-120"/>
            </a:endParaRPr>
          </a:p>
        </p:txBody>
      </p:sp>
      <p:sp>
        <p:nvSpPr>
          <p:cNvPr id="6" name="內容版面配置區 5"/>
          <p:cNvSpPr>
            <a:spLocks noGrp="1"/>
          </p:cNvSpPr>
          <p:nvPr>
            <p:ph sz="quarter" idx="4"/>
          </p:nvPr>
        </p:nvSpPr>
        <p:spPr/>
        <p:txBody>
          <a:bodyPr>
            <a:normAutofit/>
          </a:bodyPr>
          <a:lstStyle/>
          <a:p>
            <a:r>
              <a:rPr lang="zh-TW" altLang="en-US" sz="3200" dirty="0" smtClean="0">
                <a:latin typeface="華康寶風體W4" panose="03000409000000000000" pitchFamily="65" charset="-120"/>
                <a:ea typeface="華康寶風體W4" panose="03000409000000000000" pitchFamily="65" charset="-120"/>
              </a:rPr>
              <a:t>地點</a:t>
            </a:r>
            <a:r>
              <a:rPr lang="en-US" altLang="zh-TW" sz="3200" dirty="0" smtClean="0">
                <a:latin typeface="華康寶風體W4" panose="03000409000000000000" pitchFamily="65" charset="-120"/>
                <a:ea typeface="華康寶風體W4" panose="03000409000000000000" pitchFamily="65" charset="-120"/>
              </a:rPr>
              <a:t>:</a:t>
            </a:r>
            <a:r>
              <a:rPr lang="zh-TW" altLang="en-US" sz="3200" dirty="0" smtClean="0">
                <a:latin typeface="華康寶風體W4" panose="03000409000000000000" pitchFamily="65" charset="-120"/>
                <a:ea typeface="華康寶風體W4" panose="03000409000000000000" pitchFamily="65" charset="-120"/>
              </a:rPr>
              <a:t>長濱</a:t>
            </a:r>
            <a:endParaRPr lang="en-US" altLang="zh-TW" sz="3200" dirty="0" smtClean="0">
              <a:latin typeface="華康寶風體W4" panose="03000409000000000000" pitchFamily="65" charset="-120"/>
              <a:ea typeface="華康寶風體W4" panose="03000409000000000000" pitchFamily="65" charset="-120"/>
            </a:endParaRPr>
          </a:p>
          <a:p>
            <a:r>
              <a:rPr lang="zh-TW" altLang="en-US" sz="3200" dirty="0" smtClean="0">
                <a:latin typeface="華康寶風體W4" panose="03000409000000000000" pitchFamily="65" charset="-120"/>
                <a:ea typeface="華康寶風體W4" panose="03000409000000000000" pitchFamily="65" charset="-120"/>
              </a:rPr>
              <a:t>尋獲貝類</a:t>
            </a:r>
            <a:r>
              <a:rPr lang="en-US" altLang="zh-TW" sz="3200" dirty="0" smtClean="0">
                <a:latin typeface="華康寶風體W4" panose="03000409000000000000" pitchFamily="65" charset="-120"/>
                <a:ea typeface="華康寶風體W4" panose="03000409000000000000" pitchFamily="65" charset="-120"/>
              </a:rPr>
              <a:t>:</a:t>
            </a:r>
            <a:r>
              <a:rPr lang="zh-TW" altLang="en-US" sz="3200" dirty="0" smtClean="0">
                <a:latin typeface="華康寶風體W4" panose="03000409000000000000" pitchFamily="65" charset="-120"/>
                <a:ea typeface="華康寶風體W4" panose="03000409000000000000" pitchFamily="65" charset="-120"/>
              </a:rPr>
              <a:t>保螺、于螺、鐘螺、綺</a:t>
            </a:r>
            <a:r>
              <a:rPr lang="zh-TW" altLang="en-US" sz="3200" dirty="0">
                <a:latin typeface="華康寶風體W4" panose="03000409000000000000" pitchFamily="65" charset="-120"/>
                <a:ea typeface="華康寶風體W4" panose="03000409000000000000" pitchFamily="65" charset="-120"/>
              </a:rPr>
              <a:t>螄</a:t>
            </a:r>
            <a:r>
              <a:rPr lang="zh-TW" altLang="en-US" sz="3200" dirty="0" smtClean="0">
                <a:latin typeface="華康寶風體W4" panose="03000409000000000000" pitchFamily="65" charset="-120"/>
                <a:ea typeface="華康寶風體W4" panose="03000409000000000000" pitchFamily="65" charset="-120"/>
              </a:rPr>
              <a:t>螺、陶羅螺、笠螺、棗螺、岩螺</a:t>
            </a:r>
            <a:r>
              <a:rPr lang="en-US" altLang="zh-TW" sz="3200" dirty="0" smtClean="0">
                <a:latin typeface="華康寶風體W4" panose="03000409000000000000" pitchFamily="65" charset="-120"/>
                <a:ea typeface="華康寶風體W4" panose="03000409000000000000" pitchFamily="65" charset="-120"/>
              </a:rPr>
              <a:t>………</a:t>
            </a:r>
            <a:endParaRPr lang="zh-TW" altLang="en-US" sz="3200" dirty="0">
              <a:latin typeface="華康寶風體W4" panose="03000409000000000000" pitchFamily="65" charset="-120"/>
              <a:ea typeface="華康寶風體W4" panose="03000409000000000000" pitchFamily="65" charset="-120"/>
            </a:endParaRPr>
          </a:p>
        </p:txBody>
      </p:sp>
      <p:pic>
        <p:nvPicPr>
          <p:cNvPr id="8" name="圖片 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346825" y="4483968"/>
            <a:ext cx="4780720" cy="2099711"/>
          </a:xfrm>
          <a:prstGeom prst="rect">
            <a:avLst/>
          </a:prstGeom>
        </p:spPr>
      </p:pic>
    </p:spTree>
    <p:extLst>
      <p:ext uri="{BB962C8B-B14F-4D97-AF65-F5344CB8AC3E}">
        <p14:creationId xmlns="" xmlns:p14="http://schemas.microsoft.com/office/powerpoint/2010/main" val="2769744130"/>
      </p:ext>
    </p:extLst>
  </p:cSld>
  <p:clrMapOvr>
    <a:masterClrMapping/>
  </p:clrMapOvr>
  <mc:AlternateContent xmlns:mc="http://schemas.openxmlformats.org/markup-compatibility/2006">
    <mc:Choice xmlns=""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80">
                                          <p:stCondLst>
                                            <p:cond delay="0"/>
                                          </p:stCondLst>
                                        </p:cTn>
                                        <p:tgtEl>
                                          <p:spTgt spid="8"/>
                                        </p:tgtEl>
                                      </p:cBhvr>
                                    </p:animEffect>
                                    <p:anim calcmode="lin" valueType="num">
                                      <p:cBhvr>
                                        <p:cTn id="2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6" dur="26">
                                          <p:stCondLst>
                                            <p:cond delay="650"/>
                                          </p:stCondLst>
                                        </p:cTn>
                                        <p:tgtEl>
                                          <p:spTgt spid="8"/>
                                        </p:tgtEl>
                                      </p:cBhvr>
                                      <p:to x="100000" y="60000"/>
                                    </p:animScale>
                                    <p:animScale>
                                      <p:cBhvr>
                                        <p:cTn id="27" dur="166" decel="50000">
                                          <p:stCondLst>
                                            <p:cond delay="676"/>
                                          </p:stCondLst>
                                        </p:cTn>
                                        <p:tgtEl>
                                          <p:spTgt spid="8"/>
                                        </p:tgtEl>
                                      </p:cBhvr>
                                      <p:to x="100000" y="100000"/>
                                    </p:animScale>
                                    <p:animScale>
                                      <p:cBhvr>
                                        <p:cTn id="28" dur="26">
                                          <p:stCondLst>
                                            <p:cond delay="1312"/>
                                          </p:stCondLst>
                                        </p:cTn>
                                        <p:tgtEl>
                                          <p:spTgt spid="8"/>
                                        </p:tgtEl>
                                      </p:cBhvr>
                                      <p:to x="100000" y="80000"/>
                                    </p:animScale>
                                    <p:animScale>
                                      <p:cBhvr>
                                        <p:cTn id="29" dur="166" decel="50000">
                                          <p:stCondLst>
                                            <p:cond delay="1338"/>
                                          </p:stCondLst>
                                        </p:cTn>
                                        <p:tgtEl>
                                          <p:spTgt spid="8"/>
                                        </p:tgtEl>
                                      </p:cBhvr>
                                      <p:to x="100000" y="100000"/>
                                    </p:animScale>
                                    <p:animScale>
                                      <p:cBhvr>
                                        <p:cTn id="30" dur="26">
                                          <p:stCondLst>
                                            <p:cond delay="1642"/>
                                          </p:stCondLst>
                                        </p:cTn>
                                        <p:tgtEl>
                                          <p:spTgt spid="8"/>
                                        </p:tgtEl>
                                      </p:cBhvr>
                                      <p:to x="100000" y="90000"/>
                                    </p:animScale>
                                    <p:animScale>
                                      <p:cBhvr>
                                        <p:cTn id="31" dur="166" decel="50000">
                                          <p:stCondLst>
                                            <p:cond delay="1668"/>
                                          </p:stCondLst>
                                        </p:cTn>
                                        <p:tgtEl>
                                          <p:spTgt spid="8"/>
                                        </p:tgtEl>
                                      </p:cBhvr>
                                      <p:to x="100000" y="100000"/>
                                    </p:animScale>
                                    <p:animScale>
                                      <p:cBhvr>
                                        <p:cTn id="32" dur="26">
                                          <p:stCondLst>
                                            <p:cond delay="1808"/>
                                          </p:stCondLst>
                                        </p:cTn>
                                        <p:tgtEl>
                                          <p:spTgt spid="8"/>
                                        </p:tgtEl>
                                      </p:cBhvr>
                                      <p:to x="100000" y="95000"/>
                                    </p:animScale>
                                    <p:animScale>
                                      <p:cBhvr>
                                        <p:cTn id="33" dur="166" decel="50000">
                                          <p:stCondLst>
                                            <p:cond delay="1834"/>
                                          </p:stCondLst>
                                        </p:cTn>
                                        <p:tgtEl>
                                          <p:spTgt spid="8"/>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500" fill="hold"/>
                                        <p:tgtEl>
                                          <p:spTgt spid="7"/>
                                        </p:tgtEl>
                                        <p:attrNameLst>
                                          <p:attrName>ppt_w</p:attrName>
                                        </p:attrNameLst>
                                      </p:cBhvr>
                                      <p:tavLst>
                                        <p:tav tm="0">
                                          <p:val>
                                            <p:fltVal val="0"/>
                                          </p:val>
                                        </p:tav>
                                        <p:tav tm="100000">
                                          <p:val>
                                            <p:strVal val="#ppt_w"/>
                                          </p:val>
                                        </p:tav>
                                      </p:tavLst>
                                    </p:anim>
                                    <p:anim calcmode="lin" valueType="num">
                                      <p:cBhvr>
                                        <p:cTn id="39" dur="500" fill="hold"/>
                                        <p:tgtEl>
                                          <p:spTgt spid="7"/>
                                        </p:tgtEl>
                                        <p:attrNameLst>
                                          <p:attrName>ppt_h</p:attrName>
                                        </p:attrNameLst>
                                      </p:cBhvr>
                                      <p:tavLst>
                                        <p:tav tm="0">
                                          <p:val>
                                            <p:fltVal val="0"/>
                                          </p:val>
                                        </p:tav>
                                        <p:tav tm="100000">
                                          <p:val>
                                            <p:strVal val="#ppt_h"/>
                                          </p:val>
                                        </p:tav>
                                      </p:tavLst>
                                    </p:anim>
                                    <p:animEffect transition="in" filter="fade">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7000" b="-17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華康雅風體W3" panose="03000309000000000000" pitchFamily="65" charset="-120"/>
                <a:ea typeface="華康雅風體W3" panose="03000309000000000000" pitchFamily="65" charset="-120"/>
              </a:rPr>
              <a:t>心得感想</a:t>
            </a:r>
            <a:endParaRPr lang="zh-TW" altLang="en-US" dirty="0">
              <a:latin typeface="華康雅風體W3" panose="03000309000000000000" pitchFamily="65" charset="-120"/>
              <a:ea typeface="華康雅風體W3" panose="03000309000000000000" pitchFamily="65" charset="-120"/>
            </a:endParaRPr>
          </a:p>
        </p:txBody>
      </p:sp>
      <p:sp>
        <p:nvSpPr>
          <p:cNvPr id="3" name="內容版面配置區 2"/>
          <p:cNvSpPr>
            <a:spLocks noGrp="1"/>
          </p:cNvSpPr>
          <p:nvPr>
            <p:ph idx="1"/>
          </p:nvPr>
        </p:nvSpPr>
        <p:spPr>
          <a:xfrm>
            <a:off x="838200" y="1825625"/>
            <a:ext cx="6800557" cy="4351338"/>
          </a:xfrm>
        </p:spPr>
        <p:txBody>
          <a:bodyPr>
            <a:normAutofit fontScale="92500"/>
          </a:bodyPr>
          <a:lstStyle/>
          <a:p>
            <a:r>
              <a:rPr lang="zh-TW" altLang="en-US" sz="3200" dirty="0" smtClean="0">
                <a:latin typeface="華康雅風體W3" panose="03000309000000000000" pitchFamily="65" charset="-120"/>
                <a:ea typeface="華康雅風體W3" panose="03000309000000000000" pitchFamily="65" charset="-120"/>
              </a:rPr>
              <a:t>做完這次的麥哲倫計畫後，我發現海洋的污染真的好嚴重</a:t>
            </a:r>
            <a:r>
              <a:rPr lang="en-US" altLang="zh-TW" sz="3200" dirty="0" smtClean="0">
                <a:latin typeface="華康雅風體W3" panose="03000309000000000000" pitchFamily="65" charset="-120"/>
                <a:ea typeface="華康雅風體W3" panose="03000309000000000000" pitchFamily="65" charset="-120"/>
              </a:rPr>
              <a:t>!</a:t>
            </a:r>
            <a:r>
              <a:rPr lang="zh-TW" altLang="en-US" sz="3200" dirty="0" smtClean="0">
                <a:latin typeface="華康雅風體W3" panose="03000309000000000000" pitchFamily="65" charset="-120"/>
                <a:ea typeface="華康雅風體W3" panose="03000309000000000000" pitchFamily="65" charset="-120"/>
              </a:rPr>
              <a:t>在海灘上到處都是垃圾，在海面上也可以看見少許的垃圾，但意外地發現在這些垃圾中卻藏著許多的貝殼</a:t>
            </a:r>
            <a:r>
              <a:rPr lang="en-US" altLang="zh-TW" sz="3200" dirty="0" smtClean="0">
                <a:latin typeface="華康雅風體W3" panose="03000309000000000000" pitchFamily="65" charset="-120"/>
                <a:ea typeface="華康雅風體W3" panose="03000309000000000000" pitchFamily="65" charset="-120"/>
              </a:rPr>
              <a:t>!</a:t>
            </a:r>
            <a:r>
              <a:rPr lang="zh-TW" altLang="en-US" sz="3200" dirty="0" smtClean="0">
                <a:latin typeface="華康雅風體W3" panose="03000309000000000000" pitchFamily="65" charset="-120"/>
                <a:ea typeface="華康雅風體W3" panose="03000309000000000000" pitchFamily="65" charset="-120"/>
              </a:rPr>
              <a:t>蔚藍的大海蘊育著豐富的貝類，所以我們才能採集到許多美麗的貝類但我還是擔心如果海洋汙染太嚴重的話有一天這些美麗的貝殼就會消失</a:t>
            </a:r>
            <a:r>
              <a:rPr lang="en-US" altLang="zh-TW" sz="3200" dirty="0" smtClean="0">
                <a:latin typeface="華康雅風體W3" panose="03000309000000000000" pitchFamily="65" charset="-120"/>
                <a:ea typeface="華康雅風體W3" panose="03000309000000000000" pitchFamily="65" charset="-120"/>
              </a:rPr>
              <a:t>!</a:t>
            </a:r>
            <a:r>
              <a:rPr lang="zh-TW" altLang="en-US" sz="3200" dirty="0" smtClean="0">
                <a:latin typeface="華康雅風體W3" panose="03000309000000000000" pitchFamily="65" charset="-120"/>
                <a:ea typeface="華康雅風體W3" panose="03000309000000000000" pitchFamily="65" charset="-120"/>
              </a:rPr>
              <a:t>所以請大家下次到海邊時千萬不要再亂丟垃圾了</a:t>
            </a:r>
            <a:r>
              <a:rPr lang="en-US" altLang="zh-TW" sz="3200" dirty="0" smtClean="0">
                <a:latin typeface="華康雅風體W3" panose="03000309000000000000" pitchFamily="65" charset="-120"/>
                <a:ea typeface="華康雅風體W3" panose="03000309000000000000" pitchFamily="65" charset="-120"/>
              </a:rPr>
              <a:t>!</a:t>
            </a:r>
            <a:endParaRPr lang="zh-TW" altLang="en-US" sz="3200" dirty="0">
              <a:latin typeface="華康雅風體W3" panose="03000309000000000000" pitchFamily="65" charset="-120"/>
              <a:ea typeface="華康雅風體W3" panose="03000309000000000000" pitchFamily="65" charset="-120"/>
            </a:endParaRPr>
          </a:p>
        </p:txBody>
      </p:sp>
      <p:pic>
        <p:nvPicPr>
          <p:cNvPr id="4" name="圖片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343314" y="1337151"/>
            <a:ext cx="3010486" cy="4013980"/>
          </a:xfrm>
          <a:prstGeom prst="rect">
            <a:avLst/>
          </a:prstGeom>
        </p:spPr>
      </p:pic>
      <p:sp>
        <p:nvSpPr>
          <p:cNvPr id="5" name="橢圓 4"/>
          <p:cNvSpPr/>
          <p:nvPr/>
        </p:nvSpPr>
        <p:spPr>
          <a:xfrm>
            <a:off x="8398413" y="3179778"/>
            <a:ext cx="829993" cy="74510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 xmlns:p14="http://schemas.microsoft.com/office/powerpoint/2010/main" val="158913878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heel(1)">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t="-39000" b="-39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72440" y="432288"/>
            <a:ext cx="10515600" cy="1325563"/>
          </a:xfrm>
        </p:spPr>
        <p:txBody>
          <a:bodyPr/>
          <a:lstStyle/>
          <a:p>
            <a:r>
              <a:rPr lang="zh-TW" altLang="en-US" dirty="0" smtClean="0">
                <a:solidFill>
                  <a:schemeClr val="accent1">
                    <a:lumMod val="50000"/>
                  </a:schemeClr>
                </a:solidFill>
                <a:latin typeface="標楷體" panose="03000509000000000000" pitchFamily="65" charset="-120"/>
                <a:ea typeface="標楷體" panose="03000509000000000000" pitchFamily="65" charset="-120"/>
              </a:rPr>
              <a:t>目錄</a:t>
            </a:r>
            <a:endParaRPr lang="zh-TW" altLang="en-US" dirty="0">
              <a:solidFill>
                <a:schemeClr val="accent1">
                  <a:lumMod val="50000"/>
                </a:schemeClr>
              </a:solidFill>
              <a:latin typeface="標楷體" panose="03000509000000000000" pitchFamily="65" charset="-120"/>
              <a:ea typeface="標楷體" panose="03000509000000000000" pitchFamily="65" charset="-120"/>
            </a:endParaRPr>
          </a:p>
        </p:txBody>
      </p:sp>
      <p:sp>
        <p:nvSpPr>
          <p:cNvPr id="3" name="內容版面配置區 2"/>
          <p:cNvSpPr>
            <a:spLocks noGrp="1"/>
          </p:cNvSpPr>
          <p:nvPr>
            <p:ph sz="half" idx="1"/>
          </p:nvPr>
        </p:nvSpPr>
        <p:spPr>
          <a:xfrm>
            <a:off x="0" y="1757851"/>
            <a:ext cx="5555566" cy="4351338"/>
          </a:xfrm>
        </p:spPr>
        <p:txBody>
          <a:bodyPr>
            <a:normAutofit fontScale="92500" lnSpcReduction="20000"/>
          </a:bodyPr>
          <a:lstStyle/>
          <a:p>
            <a:r>
              <a:rPr lang="en-US" altLang="zh-TW" dirty="0" smtClean="0">
                <a:solidFill>
                  <a:schemeClr val="accent1">
                    <a:lumMod val="75000"/>
                  </a:schemeClr>
                </a:solidFill>
              </a:rPr>
              <a:t>1</a:t>
            </a:r>
            <a:r>
              <a:rPr lang="en-US" altLang="zh-TW" dirty="0" smtClean="0">
                <a:solidFill>
                  <a:schemeClr val="accent1">
                    <a:lumMod val="75000"/>
                  </a:schemeClr>
                </a:solidFill>
                <a:latin typeface="華康雅風體W3" panose="03000309000000000000" pitchFamily="65" charset="-120"/>
                <a:ea typeface="華康雅風體W3" panose="03000309000000000000" pitchFamily="65" charset="-120"/>
              </a:rPr>
              <a:t>.</a:t>
            </a:r>
            <a:r>
              <a:rPr lang="zh-TW" altLang="en-US" sz="3600" dirty="0" smtClean="0">
                <a:solidFill>
                  <a:schemeClr val="accent1">
                    <a:lumMod val="75000"/>
                  </a:schemeClr>
                </a:solidFill>
                <a:latin typeface="華康雅風體W3" panose="03000309000000000000" pitchFamily="65" charset="-120"/>
                <a:ea typeface="華康雅風體W3" panose="03000309000000000000" pitchFamily="65" charset="-120"/>
              </a:rPr>
              <a:t>認識神奇的貝類</a:t>
            </a:r>
            <a:endParaRPr lang="en-US" altLang="zh-TW" sz="3600" dirty="0" smtClean="0">
              <a:solidFill>
                <a:schemeClr val="accent1">
                  <a:lumMod val="75000"/>
                </a:schemeClr>
              </a:solidFill>
              <a:latin typeface="華康雅風體W3" panose="03000309000000000000" pitchFamily="65" charset="-120"/>
              <a:ea typeface="華康雅風體W3" panose="03000309000000000000" pitchFamily="65" charset="-120"/>
            </a:endParaRPr>
          </a:p>
          <a:p>
            <a:r>
              <a:rPr lang="en-US" altLang="zh-TW" sz="3200" dirty="0" smtClean="0">
                <a:solidFill>
                  <a:schemeClr val="accent1">
                    <a:lumMod val="75000"/>
                  </a:schemeClr>
                </a:solidFill>
                <a:latin typeface="華康雅風體W3" panose="03000309000000000000" pitchFamily="65" charset="-120"/>
                <a:ea typeface="華康雅風體W3" panose="03000309000000000000" pitchFamily="65" charset="-120"/>
              </a:rPr>
              <a:t>1-1.</a:t>
            </a:r>
            <a:r>
              <a:rPr lang="zh-TW" altLang="en-US" sz="3200" dirty="0" smtClean="0">
                <a:solidFill>
                  <a:schemeClr val="accent1">
                    <a:lumMod val="75000"/>
                  </a:schemeClr>
                </a:solidFill>
                <a:latin typeface="華康雅風體W3" panose="03000309000000000000" pitchFamily="65" charset="-120"/>
                <a:ea typeface="華康雅風體W3" panose="03000309000000000000" pitchFamily="65" charset="-120"/>
              </a:rPr>
              <a:t>什麼是腹足綱</a:t>
            </a:r>
            <a:r>
              <a:rPr lang="en-US" altLang="zh-TW" sz="3200" dirty="0" smtClean="0">
                <a:solidFill>
                  <a:schemeClr val="accent1">
                    <a:lumMod val="75000"/>
                  </a:schemeClr>
                </a:solidFill>
                <a:latin typeface="華康雅風體W3" panose="03000309000000000000" pitchFamily="65" charset="-120"/>
                <a:ea typeface="華康雅風體W3" panose="03000309000000000000" pitchFamily="65" charset="-120"/>
              </a:rPr>
              <a:t>?</a:t>
            </a:r>
          </a:p>
          <a:p>
            <a:r>
              <a:rPr lang="en-US" altLang="zh-TW" dirty="0" smtClean="0">
                <a:solidFill>
                  <a:schemeClr val="accent1">
                    <a:lumMod val="75000"/>
                  </a:schemeClr>
                </a:solidFill>
                <a:latin typeface="華康雅風體W3" panose="03000309000000000000" pitchFamily="65" charset="-120"/>
                <a:ea typeface="華康雅風體W3" panose="03000309000000000000" pitchFamily="65" charset="-120"/>
              </a:rPr>
              <a:t>1-2</a:t>
            </a:r>
            <a:r>
              <a:rPr lang="en-US" altLang="zh-TW" sz="3500" dirty="0" smtClean="0">
                <a:solidFill>
                  <a:schemeClr val="accent1">
                    <a:lumMod val="75000"/>
                  </a:schemeClr>
                </a:solidFill>
                <a:latin typeface="華康雅風體W3" panose="03000309000000000000" pitchFamily="65" charset="-120"/>
                <a:ea typeface="華康雅風體W3" panose="03000309000000000000" pitchFamily="65" charset="-120"/>
              </a:rPr>
              <a:t>.</a:t>
            </a:r>
            <a:r>
              <a:rPr lang="zh-TW" altLang="en-US" sz="3500" dirty="0" smtClean="0">
                <a:solidFill>
                  <a:schemeClr val="accent1">
                    <a:lumMod val="75000"/>
                  </a:schemeClr>
                </a:solidFill>
                <a:latin typeface="華康雅風體W3" panose="03000309000000000000" pitchFamily="65" charset="-120"/>
                <a:ea typeface="華康雅風體W3" panose="03000309000000000000" pitchFamily="65" charset="-120"/>
              </a:rPr>
              <a:t>準備工具</a:t>
            </a:r>
            <a:endParaRPr lang="en-US" altLang="zh-TW" sz="3500" dirty="0" smtClean="0">
              <a:solidFill>
                <a:schemeClr val="accent1">
                  <a:lumMod val="75000"/>
                </a:schemeClr>
              </a:solidFill>
              <a:latin typeface="華康雅風體W3" panose="03000309000000000000" pitchFamily="65" charset="-120"/>
              <a:ea typeface="華康雅風體W3" panose="03000309000000000000" pitchFamily="65" charset="-120"/>
            </a:endParaRPr>
          </a:p>
          <a:p>
            <a:r>
              <a:rPr lang="en-US" altLang="zh-TW" sz="3000" dirty="0" smtClean="0">
                <a:solidFill>
                  <a:schemeClr val="accent1">
                    <a:lumMod val="75000"/>
                  </a:schemeClr>
                </a:solidFill>
                <a:latin typeface="華康雅風體W3" panose="03000309000000000000" pitchFamily="65" charset="-120"/>
                <a:ea typeface="華康雅風體W3" panose="03000309000000000000" pitchFamily="65" charset="-120"/>
              </a:rPr>
              <a:t>1-3.</a:t>
            </a:r>
            <a:r>
              <a:rPr lang="zh-TW" altLang="en-US" sz="3500" dirty="0" smtClean="0">
                <a:solidFill>
                  <a:schemeClr val="accent1">
                    <a:lumMod val="75000"/>
                  </a:schemeClr>
                </a:solidFill>
                <a:latin typeface="華康雅風體W3" panose="03000309000000000000" pitchFamily="65" charset="-120"/>
                <a:ea typeface="華康雅風體W3" panose="03000309000000000000" pitchFamily="65" charset="-120"/>
              </a:rPr>
              <a:t>貝殼種類圖表</a:t>
            </a:r>
            <a:endParaRPr lang="en-US" altLang="zh-TW" sz="3500" dirty="0" smtClean="0">
              <a:solidFill>
                <a:schemeClr val="accent1">
                  <a:lumMod val="75000"/>
                </a:schemeClr>
              </a:solidFill>
              <a:latin typeface="華康雅風體W3" panose="03000309000000000000" pitchFamily="65" charset="-120"/>
              <a:ea typeface="華康雅風體W3" panose="03000309000000000000" pitchFamily="65" charset="-120"/>
            </a:endParaRPr>
          </a:p>
          <a:p>
            <a:r>
              <a:rPr lang="en-US" altLang="zh-TW" sz="3500" dirty="0" smtClean="0">
                <a:solidFill>
                  <a:schemeClr val="accent1">
                    <a:lumMod val="75000"/>
                  </a:schemeClr>
                </a:solidFill>
                <a:latin typeface="華康雅風體W3" panose="03000309000000000000" pitchFamily="65" charset="-120"/>
                <a:ea typeface="華康雅風體W3" panose="03000309000000000000" pitchFamily="65" charset="-120"/>
              </a:rPr>
              <a:t>1-4.</a:t>
            </a:r>
            <a:r>
              <a:rPr lang="zh-TW" altLang="en-US" sz="3500" dirty="0" smtClean="0">
                <a:solidFill>
                  <a:schemeClr val="accent1">
                    <a:lumMod val="75000"/>
                  </a:schemeClr>
                </a:solidFill>
                <a:latin typeface="華康雅風體W3" panose="03000309000000000000" pitchFamily="65" charset="-120"/>
                <a:ea typeface="華康雅風體W3" panose="03000309000000000000" pitchFamily="65" charset="-120"/>
              </a:rPr>
              <a:t>貝殼的一生</a:t>
            </a:r>
            <a:endParaRPr lang="en-US" altLang="zh-TW" sz="3500" dirty="0" smtClean="0">
              <a:solidFill>
                <a:schemeClr val="accent1">
                  <a:lumMod val="75000"/>
                </a:schemeClr>
              </a:solidFill>
              <a:latin typeface="華康雅風體W3" panose="03000309000000000000" pitchFamily="65" charset="-120"/>
              <a:ea typeface="華康雅風體W3" panose="03000309000000000000" pitchFamily="65" charset="-120"/>
            </a:endParaRPr>
          </a:p>
          <a:p>
            <a:r>
              <a:rPr lang="en-US" altLang="zh-TW" dirty="0" smtClean="0">
                <a:solidFill>
                  <a:schemeClr val="accent1">
                    <a:lumMod val="75000"/>
                  </a:schemeClr>
                </a:solidFill>
                <a:latin typeface="華康雅風體W3" panose="03000309000000000000" pitchFamily="65" charset="-120"/>
                <a:ea typeface="華康雅風體W3" panose="03000309000000000000" pitchFamily="65" charset="-120"/>
              </a:rPr>
              <a:t>2.</a:t>
            </a:r>
            <a:r>
              <a:rPr lang="zh-TW" altLang="en-US" sz="3600" dirty="0" smtClean="0">
                <a:solidFill>
                  <a:schemeClr val="accent1">
                    <a:lumMod val="75000"/>
                  </a:schemeClr>
                </a:solidFill>
                <a:latin typeface="華康雅風體W3" panose="03000309000000000000" pitchFamily="65" charset="-120"/>
                <a:ea typeface="華康雅風體W3" panose="03000309000000000000" pitchFamily="65" charset="-120"/>
              </a:rPr>
              <a:t>認識貝殼的棲地</a:t>
            </a:r>
            <a:endParaRPr lang="en-US" altLang="zh-TW" sz="3600" dirty="0" smtClean="0">
              <a:solidFill>
                <a:schemeClr val="accent1">
                  <a:lumMod val="75000"/>
                </a:schemeClr>
              </a:solidFill>
              <a:latin typeface="華康雅風體W3" panose="03000309000000000000" pitchFamily="65" charset="-120"/>
              <a:ea typeface="華康雅風體W3" panose="03000309000000000000" pitchFamily="65" charset="-120"/>
            </a:endParaRPr>
          </a:p>
          <a:p>
            <a:r>
              <a:rPr lang="en-US" altLang="zh-TW" dirty="0" smtClean="0">
                <a:solidFill>
                  <a:schemeClr val="accent1">
                    <a:lumMod val="75000"/>
                  </a:schemeClr>
                </a:solidFill>
                <a:latin typeface="華康雅風體W3" panose="03000309000000000000" pitchFamily="65" charset="-120"/>
                <a:ea typeface="華康雅風體W3" panose="03000309000000000000" pitchFamily="65" charset="-120"/>
              </a:rPr>
              <a:t>2-1</a:t>
            </a:r>
            <a:r>
              <a:rPr lang="en-US" altLang="zh-TW" sz="3600" dirty="0" smtClean="0">
                <a:solidFill>
                  <a:schemeClr val="accent1">
                    <a:lumMod val="75000"/>
                  </a:schemeClr>
                </a:solidFill>
                <a:latin typeface="華康雅風體W3" panose="03000309000000000000" pitchFamily="65" charset="-120"/>
                <a:ea typeface="華康雅風體W3" panose="03000309000000000000" pitchFamily="65" charset="-120"/>
              </a:rPr>
              <a:t>.</a:t>
            </a:r>
            <a:r>
              <a:rPr lang="zh-TW" altLang="en-US" sz="3600" dirty="0" smtClean="0">
                <a:solidFill>
                  <a:schemeClr val="accent1">
                    <a:lumMod val="75000"/>
                  </a:schemeClr>
                </a:solidFill>
                <a:latin typeface="華康雅風體W3" panose="03000309000000000000" pitchFamily="65" charset="-120"/>
                <a:ea typeface="華康雅風體W3" panose="03000309000000000000" pitchFamily="65" charset="-120"/>
              </a:rPr>
              <a:t>如何尋找貝類</a:t>
            </a:r>
            <a:r>
              <a:rPr lang="en-US" altLang="zh-TW" sz="3600" dirty="0" smtClean="0">
                <a:solidFill>
                  <a:schemeClr val="accent1">
                    <a:lumMod val="75000"/>
                  </a:schemeClr>
                </a:solidFill>
                <a:latin typeface="華康雅風體W3" panose="03000309000000000000" pitchFamily="65" charset="-120"/>
                <a:ea typeface="華康雅風體W3" panose="03000309000000000000" pitchFamily="65" charset="-120"/>
              </a:rPr>
              <a:t>?</a:t>
            </a:r>
          </a:p>
          <a:p>
            <a:r>
              <a:rPr lang="en-US" altLang="zh-TW" dirty="0" smtClean="0">
                <a:solidFill>
                  <a:schemeClr val="accent1">
                    <a:lumMod val="75000"/>
                  </a:schemeClr>
                </a:solidFill>
                <a:latin typeface="華康雅風體W3" panose="03000309000000000000" pitchFamily="65" charset="-120"/>
                <a:ea typeface="華康雅風體W3" panose="03000309000000000000" pitchFamily="65" charset="-120"/>
              </a:rPr>
              <a:t>2-2.</a:t>
            </a:r>
            <a:r>
              <a:rPr lang="zh-TW" altLang="en-US" sz="3600" dirty="0" smtClean="0">
                <a:solidFill>
                  <a:schemeClr val="accent1">
                    <a:lumMod val="75000"/>
                  </a:schemeClr>
                </a:solidFill>
                <a:latin typeface="華康雅風體W3" panose="03000309000000000000" pitchFamily="65" charset="-120"/>
                <a:ea typeface="華康雅風體W3" panose="03000309000000000000" pitchFamily="65" charset="-120"/>
              </a:rPr>
              <a:t>常見的貝類</a:t>
            </a:r>
            <a:endParaRPr lang="en-US" altLang="zh-TW" sz="3600" dirty="0">
              <a:solidFill>
                <a:schemeClr val="accent1">
                  <a:lumMod val="75000"/>
                </a:schemeClr>
              </a:solidFill>
              <a:latin typeface="華康雅風體W3" panose="03000309000000000000" pitchFamily="65" charset="-120"/>
              <a:ea typeface="華康雅風體W3" panose="03000309000000000000" pitchFamily="65" charset="-120"/>
            </a:endParaRPr>
          </a:p>
          <a:p>
            <a:r>
              <a:rPr lang="en-US" altLang="zh-TW" dirty="0" smtClean="0">
                <a:solidFill>
                  <a:schemeClr val="accent1">
                    <a:lumMod val="75000"/>
                  </a:schemeClr>
                </a:solidFill>
                <a:latin typeface="華康雅風體W3" panose="03000309000000000000" pitchFamily="65" charset="-120"/>
                <a:ea typeface="華康雅風體W3" panose="03000309000000000000" pitchFamily="65" charset="-120"/>
              </a:rPr>
              <a:t>2-3</a:t>
            </a:r>
            <a:r>
              <a:rPr lang="en-US" altLang="zh-TW" sz="3600" dirty="0" smtClean="0">
                <a:solidFill>
                  <a:schemeClr val="accent1">
                    <a:lumMod val="75000"/>
                  </a:schemeClr>
                </a:solidFill>
                <a:latin typeface="華康雅風體W3" panose="03000309000000000000" pitchFamily="65" charset="-120"/>
                <a:ea typeface="華康雅風體W3" panose="03000309000000000000" pitchFamily="65" charset="-120"/>
              </a:rPr>
              <a:t>.</a:t>
            </a:r>
            <a:r>
              <a:rPr lang="zh-TW" altLang="en-US" sz="3600" dirty="0" smtClean="0">
                <a:solidFill>
                  <a:schemeClr val="accent1">
                    <a:lumMod val="75000"/>
                  </a:schemeClr>
                </a:solidFill>
                <a:latin typeface="華康雅風體W3" panose="03000309000000000000" pitchFamily="65" charset="-120"/>
                <a:ea typeface="華康雅風體W3" panose="03000309000000000000" pitchFamily="65" charset="-120"/>
              </a:rPr>
              <a:t>紙鸚鵡螺的奧秘 </a:t>
            </a:r>
            <a:endParaRPr lang="en-US" altLang="zh-TW" sz="3600" dirty="0" smtClean="0">
              <a:solidFill>
                <a:schemeClr val="accent1">
                  <a:lumMod val="75000"/>
                </a:schemeClr>
              </a:solidFill>
              <a:latin typeface="華康雅風體W3" panose="03000309000000000000" pitchFamily="65" charset="-120"/>
              <a:ea typeface="華康雅風體W3" panose="03000309000000000000" pitchFamily="65" charset="-120"/>
            </a:endParaRPr>
          </a:p>
          <a:p>
            <a:endParaRPr lang="en-US" altLang="zh-TW" dirty="0" smtClean="0">
              <a:solidFill>
                <a:schemeClr val="bg1"/>
              </a:solidFill>
              <a:latin typeface="華康雅風體W3" panose="03000309000000000000" pitchFamily="65" charset="-120"/>
              <a:ea typeface="華康雅風體W3" panose="03000309000000000000" pitchFamily="65" charset="-120"/>
            </a:endParaRPr>
          </a:p>
          <a:p>
            <a:endParaRPr lang="en-US" altLang="zh-TW" dirty="0">
              <a:solidFill>
                <a:schemeClr val="bg1"/>
              </a:solidFill>
              <a:latin typeface="華康雅風體W3" panose="03000309000000000000" pitchFamily="65" charset="-120"/>
              <a:ea typeface="華康雅風體W3" panose="03000309000000000000" pitchFamily="65" charset="-120"/>
            </a:endParaRPr>
          </a:p>
        </p:txBody>
      </p:sp>
      <p:sp>
        <p:nvSpPr>
          <p:cNvPr id="4" name="內容版面配置區 3"/>
          <p:cNvSpPr>
            <a:spLocks noGrp="1"/>
          </p:cNvSpPr>
          <p:nvPr>
            <p:ph sz="half" idx="2"/>
          </p:nvPr>
        </p:nvSpPr>
        <p:spPr>
          <a:xfrm>
            <a:off x="4371535" y="1757851"/>
            <a:ext cx="5181600" cy="4351338"/>
          </a:xfrm>
        </p:spPr>
        <p:txBody>
          <a:bodyPr>
            <a:normAutofit fontScale="92500" lnSpcReduction="20000"/>
          </a:bodyPr>
          <a:lstStyle/>
          <a:p>
            <a:r>
              <a:rPr lang="en-US" altLang="zh-TW" dirty="0" smtClean="0">
                <a:solidFill>
                  <a:schemeClr val="accent1">
                    <a:lumMod val="75000"/>
                  </a:schemeClr>
                </a:solidFill>
                <a:latin typeface="華康雅風體W3" panose="03000309000000000000" pitchFamily="65" charset="-120"/>
                <a:ea typeface="華康雅風體W3" panose="03000309000000000000" pitchFamily="65" charset="-120"/>
              </a:rPr>
              <a:t>3.</a:t>
            </a:r>
            <a:r>
              <a:rPr lang="zh-TW" altLang="en-US" sz="3600" dirty="0" smtClean="0">
                <a:solidFill>
                  <a:schemeClr val="accent1">
                    <a:lumMod val="75000"/>
                  </a:schemeClr>
                </a:solidFill>
                <a:latin typeface="華康雅風體W3" panose="03000309000000000000" pitchFamily="65" charset="-120"/>
                <a:ea typeface="華康雅風體W3" panose="03000309000000000000" pitchFamily="65" charset="-120"/>
              </a:rPr>
              <a:t>開啟尋找貝類的旅程</a:t>
            </a:r>
            <a:endParaRPr lang="en-US" altLang="zh-TW" sz="3600" dirty="0" smtClean="0">
              <a:solidFill>
                <a:schemeClr val="accent1">
                  <a:lumMod val="75000"/>
                </a:schemeClr>
              </a:solidFill>
              <a:latin typeface="華康雅風體W3" panose="03000309000000000000" pitchFamily="65" charset="-120"/>
              <a:ea typeface="華康雅風體W3" panose="03000309000000000000" pitchFamily="65" charset="-120"/>
            </a:endParaRPr>
          </a:p>
          <a:p>
            <a:r>
              <a:rPr lang="en-US" altLang="zh-TW" dirty="0" smtClean="0">
                <a:solidFill>
                  <a:schemeClr val="accent1">
                    <a:lumMod val="75000"/>
                  </a:schemeClr>
                </a:solidFill>
                <a:latin typeface="華康雅風體W3" panose="03000309000000000000" pitchFamily="65" charset="-120"/>
                <a:ea typeface="華康雅風體W3" panose="03000309000000000000" pitchFamily="65" charset="-120"/>
              </a:rPr>
              <a:t>3-1.</a:t>
            </a:r>
            <a:r>
              <a:rPr lang="zh-TW" altLang="en-US" sz="3600" dirty="0" smtClean="0">
                <a:solidFill>
                  <a:schemeClr val="accent1">
                    <a:lumMod val="75000"/>
                  </a:schemeClr>
                </a:solidFill>
                <a:latin typeface="華康雅風體W3" panose="03000309000000000000" pitchFamily="65" charset="-120"/>
                <a:ea typeface="華康雅風體W3" panose="03000309000000000000" pitchFamily="65" charset="-120"/>
              </a:rPr>
              <a:t>一號尋找點</a:t>
            </a:r>
            <a:r>
              <a:rPr lang="en-US" altLang="zh-TW" sz="3600" dirty="0" smtClean="0">
                <a:solidFill>
                  <a:schemeClr val="accent1">
                    <a:lumMod val="75000"/>
                  </a:schemeClr>
                </a:solidFill>
                <a:latin typeface="華康雅風體W3" panose="03000309000000000000" pitchFamily="65" charset="-120"/>
                <a:ea typeface="華康雅風體W3" panose="03000309000000000000" pitchFamily="65" charset="-120"/>
              </a:rPr>
              <a:t>--</a:t>
            </a:r>
            <a:r>
              <a:rPr lang="zh-TW" altLang="en-US" sz="3600" dirty="0" smtClean="0">
                <a:solidFill>
                  <a:schemeClr val="accent1">
                    <a:lumMod val="75000"/>
                  </a:schemeClr>
                </a:solidFill>
                <a:latin typeface="華康雅風體W3" panose="03000309000000000000" pitchFamily="65" charset="-120"/>
                <a:ea typeface="華康雅風體W3" panose="03000309000000000000" pitchFamily="65" charset="-120"/>
              </a:rPr>
              <a:t>小</a:t>
            </a:r>
            <a:r>
              <a:rPr lang="zh-TW" altLang="en-US" sz="3600" dirty="0">
                <a:solidFill>
                  <a:schemeClr val="accent1">
                    <a:lumMod val="75000"/>
                  </a:schemeClr>
                </a:solidFill>
                <a:latin typeface="華康雅風體W3" panose="03000309000000000000" pitchFamily="65" charset="-120"/>
                <a:ea typeface="華康雅風體W3" panose="03000309000000000000" pitchFamily="65" charset="-120"/>
              </a:rPr>
              <a:t>奧</a:t>
            </a:r>
            <a:endParaRPr lang="en-US" altLang="zh-TW" sz="3600" dirty="0" smtClean="0">
              <a:solidFill>
                <a:schemeClr val="accent1">
                  <a:lumMod val="75000"/>
                </a:schemeClr>
              </a:solidFill>
              <a:latin typeface="華康雅風體W3" panose="03000309000000000000" pitchFamily="65" charset="-120"/>
              <a:ea typeface="華康雅風體W3" panose="03000309000000000000" pitchFamily="65" charset="-120"/>
            </a:endParaRPr>
          </a:p>
          <a:p>
            <a:r>
              <a:rPr lang="en-US" altLang="zh-TW" dirty="0" smtClean="0">
                <a:solidFill>
                  <a:schemeClr val="accent1">
                    <a:lumMod val="75000"/>
                  </a:schemeClr>
                </a:solidFill>
                <a:latin typeface="華康雅風體W3" panose="03000309000000000000" pitchFamily="65" charset="-120"/>
                <a:ea typeface="華康雅風體W3" panose="03000309000000000000" pitchFamily="65" charset="-120"/>
              </a:rPr>
              <a:t>3-2</a:t>
            </a:r>
            <a:r>
              <a:rPr lang="en-US" altLang="zh-TW" sz="3600" dirty="0" smtClean="0">
                <a:solidFill>
                  <a:schemeClr val="accent1">
                    <a:lumMod val="75000"/>
                  </a:schemeClr>
                </a:solidFill>
                <a:latin typeface="華康雅風體W3" panose="03000309000000000000" pitchFamily="65" charset="-120"/>
                <a:ea typeface="華康雅風體W3" panose="03000309000000000000" pitchFamily="65" charset="-120"/>
              </a:rPr>
              <a:t>.</a:t>
            </a:r>
            <a:r>
              <a:rPr lang="zh-TW" altLang="en-US" sz="3600" dirty="0" smtClean="0">
                <a:solidFill>
                  <a:schemeClr val="accent1">
                    <a:lumMod val="75000"/>
                  </a:schemeClr>
                </a:solidFill>
                <a:latin typeface="華康雅風體W3" panose="03000309000000000000" pitchFamily="65" charset="-120"/>
                <a:ea typeface="華康雅風體W3" panose="03000309000000000000" pitchFamily="65" charset="-120"/>
              </a:rPr>
              <a:t>二號尋找點</a:t>
            </a:r>
            <a:r>
              <a:rPr lang="en-US" altLang="zh-TW" sz="3600" dirty="0" smtClean="0">
                <a:solidFill>
                  <a:schemeClr val="accent1">
                    <a:lumMod val="75000"/>
                  </a:schemeClr>
                </a:solidFill>
                <a:latin typeface="華康雅風體W3" panose="03000309000000000000" pitchFamily="65" charset="-120"/>
                <a:ea typeface="華康雅風體W3" panose="03000309000000000000" pitchFamily="65" charset="-120"/>
              </a:rPr>
              <a:t>-</a:t>
            </a:r>
            <a:r>
              <a:rPr lang="zh-TW" altLang="en-US" sz="3600" dirty="0" smtClean="0">
                <a:solidFill>
                  <a:schemeClr val="accent1">
                    <a:lumMod val="75000"/>
                  </a:schemeClr>
                </a:solidFill>
                <a:latin typeface="華康雅風體W3" panose="03000309000000000000" pitchFamily="65" charset="-120"/>
                <a:ea typeface="華康雅風體W3" panose="03000309000000000000" pitchFamily="65" charset="-120"/>
              </a:rPr>
              <a:t>石梯港</a:t>
            </a:r>
            <a:endParaRPr lang="en-US" altLang="zh-TW" sz="3600" dirty="0" smtClean="0">
              <a:solidFill>
                <a:schemeClr val="accent1">
                  <a:lumMod val="75000"/>
                </a:schemeClr>
              </a:solidFill>
              <a:latin typeface="華康雅風體W3" panose="03000309000000000000" pitchFamily="65" charset="-120"/>
              <a:ea typeface="華康雅風體W3" panose="03000309000000000000" pitchFamily="65" charset="-120"/>
            </a:endParaRPr>
          </a:p>
          <a:p>
            <a:r>
              <a:rPr lang="en-US" altLang="zh-TW" dirty="0" smtClean="0">
                <a:solidFill>
                  <a:schemeClr val="accent1">
                    <a:lumMod val="75000"/>
                  </a:schemeClr>
                </a:solidFill>
                <a:latin typeface="華康雅風體W3" panose="03000309000000000000" pitchFamily="65" charset="-120"/>
                <a:ea typeface="華康雅風體W3" panose="03000309000000000000" pitchFamily="65" charset="-120"/>
              </a:rPr>
              <a:t>3-3.</a:t>
            </a:r>
            <a:r>
              <a:rPr lang="zh-TW" altLang="en-US" sz="3600" dirty="0" smtClean="0">
                <a:solidFill>
                  <a:schemeClr val="accent1">
                    <a:lumMod val="75000"/>
                  </a:schemeClr>
                </a:solidFill>
                <a:latin typeface="華康雅風體W3" panose="03000309000000000000" pitchFamily="65" charset="-120"/>
                <a:ea typeface="華康雅風體W3" panose="03000309000000000000" pitchFamily="65" charset="-120"/>
              </a:rPr>
              <a:t>三號尋找點</a:t>
            </a:r>
            <a:r>
              <a:rPr lang="en-US" altLang="zh-TW" sz="3600" dirty="0" smtClean="0">
                <a:solidFill>
                  <a:schemeClr val="accent1">
                    <a:lumMod val="75000"/>
                  </a:schemeClr>
                </a:solidFill>
                <a:latin typeface="華康雅風體W3" panose="03000309000000000000" pitchFamily="65" charset="-120"/>
                <a:ea typeface="華康雅風體W3" panose="03000309000000000000" pitchFamily="65" charset="-120"/>
              </a:rPr>
              <a:t>—</a:t>
            </a:r>
            <a:r>
              <a:rPr lang="zh-TW" altLang="en-US" sz="3600" dirty="0" smtClean="0">
                <a:solidFill>
                  <a:schemeClr val="accent1">
                    <a:lumMod val="75000"/>
                  </a:schemeClr>
                </a:solidFill>
                <a:latin typeface="華康雅風體W3" panose="03000309000000000000" pitchFamily="65" charset="-120"/>
                <a:ea typeface="華康雅風體W3" panose="03000309000000000000" pitchFamily="65" charset="-120"/>
              </a:rPr>
              <a:t>長濱</a:t>
            </a:r>
            <a:endParaRPr lang="en-US" altLang="zh-TW" sz="3600" dirty="0" smtClean="0">
              <a:solidFill>
                <a:schemeClr val="accent1">
                  <a:lumMod val="75000"/>
                </a:schemeClr>
              </a:solidFill>
              <a:latin typeface="華康雅風體W3" panose="03000309000000000000" pitchFamily="65" charset="-120"/>
              <a:ea typeface="華康雅風體W3" panose="03000309000000000000" pitchFamily="65" charset="-120"/>
            </a:endParaRPr>
          </a:p>
          <a:p>
            <a:r>
              <a:rPr lang="en-US" altLang="zh-TW" dirty="0" smtClean="0">
                <a:solidFill>
                  <a:schemeClr val="accent1">
                    <a:lumMod val="75000"/>
                  </a:schemeClr>
                </a:solidFill>
                <a:latin typeface="華康雅風體W3" panose="03000309000000000000" pitchFamily="65" charset="-120"/>
                <a:ea typeface="華康雅風體W3" panose="03000309000000000000" pitchFamily="65" charset="-120"/>
              </a:rPr>
              <a:t>4</a:t>
            </a:r>
            <a:r>
              <a:rPr lang="zh-TW" altLang="en-US" sz="3200" dirty="0" smtClean="0">
                <a:solidFill>
                  <a:schemeClr val="accent1">
                    <a:lumMod val="75000"/>
                  </a:schemeClr>
                </a:solidFill>
                <a:latin typeface="華康雅風體W3" panose="03000309000000000000" pitchFamily="65" charset="-120"/>
                <a:ea typeface="華康雅風體W3" panose="03000309000000000000" pitchFamily="65" charset="-120"/>
              </a:rPr>
              <a:t>心得感想</a:t>
            </a:r>
            <a:endParaRPr lang="en-US" altLang="zh-TW" sz="3200" dirty="0">
              <a:solidFill>
                <a:schemeClr val="accent1">
                  <a:lumMod val="75000"/>
                </a:schemeClr>
              </a:solidFill>
              <a:latin typeface="華康雅風體W3" panose="03000309000000000000" pitchFamily="65" charset="-120"/>
              <a:ea typeface="華康雅風體W3" panose="03000309000000000000" pitchFamily="65" charset="-120"/>
            </a:endParaRPr>
          </a:p>
        </p:txBody>
      </p:sp>
    </p:spTree>
    <p:extLst>
      <p:ext uri="{BB962C8B-B14F-4D97-AF65-F5344CB8AC3E}">
        <p14:creationId xmlns="" xmlns:p14="http://schemas.microsoft.com/office/powerpoint/2010/main" val="4251111596"/>
      </p:ext>
    </p:extLst>
  </p:cSld>
  <p:clrMapOvr>
    <a:masterClrMapping/>
  </p:clrMapOvr>
  <mc:AlternateContent xmlns:mc="http://schemas.openxmlformats.org/markup-compatibility/2006">
    <mc:Choice xmlns=""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580">
                                          <p:stCondLst>
                                            <p:cond delay="0"/>
                                          </p:stCondLst>
                                        </p:cTn>
                                        <p:tgtEl>
                                          <p:spTgt spid="3">
                                            <p:txEl>
                                              <p:pRg st="3" end="3"/>
                                            </p:txEl>
                                          </p:spTgt>
                                        </p:tgtEl>
                                      </p:cBhvr>
                                    </p:animEffect>
                                    <p:anim calcmode="lin" valueType="num">
                                      <p:cBhvr>
                                        <p:cTn id="6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3" end="3"/>
                                            </p:txEl>
                                          </p:spTgt>
                                        </p:tgtEl>
                                      </p:cBhvr>
                                      <p:to x="100000" y="60000"/>
                                    </p:animScale>
                                    <p:animScale>
                                      <p:cBhvr>
                                        <p:cTn id="68" dur="166" decel="50000">
                                          <p:stCondLst>
                                            <p:cond delay="676"/>
                                          </p:stCondLst>
                                        </p:cTn>
                                        <p:tgtEl>
                                          <p:spTgt spid="3">
                                            <p:txEl>
                                              <p:pRg st="3" end="3"/>
                                            </p:txEl>
                                          </p:spTgt>
                                        </p:tgtEl>
                                      </p:cBhvr>
                                      <p:to x="100000" y="100000"/>
                                    </p:animScale>
                                    <p:animScale>
                                      <p:cBhvr>
                                        <p:cTn id="69" dur="26">
                                          <p:stCondLst>
                                            <p:cond delay="1312"/>
                                          </p:stCondLst>
                                        </p:cTn>
                                        <p:tgtEl>
                                          <p:spTgt spid="3">
                                            <p:txEl>
                                              <p:pRg st="3" end="3"/>
                                            </p:txEl>
                                          </p:spTgt>
                                        </p:tgtEl>
                                      </p:cBhvr>
                                      <p:to x="100000" y="80000"/>
                                    </p:animScale>
                                    <p:animScale>
                                      <p:cBhvr>
                                        <p:cTn id="70" dur="166" decel="50000">
                                          <p:stCondLst>
                                            <p:cond delay="1338"/>
                                          </p:stCondLst>
                                        </p:cTn>
                                        <p:tgtEl>
                                          <p:spTgt spid="3">
                                            <p:txEl>
                                              <p:pRg st="3" end="3"/>
                                            </p:txEl>
                                          </p:spTgt>
                                        </p:tgtEl>
                                      </p:cBhvr>
                                      <p:to x="100000" y="100000"/>
                                    </p:animScale>
                                    <p:animScale>
                                      <p:cBhvr>
                                        <p:cTn id="71" dur="26">
                                          <p:stCondLst>
                                            <p:cond delay="1642"/>
                                          </p:stCondLst>
                                        </p:cTn>
                                        <p:tgtEl>
                                          <p:spTgt spid="3">
                                            <p:txEl>
                                              <p:pRg st="3" end="3"/>
                                            </p:txEl>
                                          </p:spTgt>
                                        </p:tgtEl>
                                      </p:cBhvr>
                                      <p:to x="100000" y="90000"/>
                                    </p:animScale>
                                    <p:animScale>
                                      <p:cBhvr>
                                        <p:cTn id="72" dur="166" decel="50000">
                                          <p:stCondLst>
                                            <p:cond delay="1668"/>
                                          </p:stCondLst>
                                        </p:cTn>
                                        <p:tgtEl>
                                          <p:spTgt spid="3">
                                            <p:txEl>
                                              <p:pRg st="3" end="3"/>
                                            </p:txEl>
                                          </p:spTgt>
                                        </p:tgtEl>
                                      </p:cBhvr>
                                      <p:to x="100000" y="100000"/>
                                    </p:animScale>
                                    <p:animScale>
                                      <p:cBhvr>
                                        <p:cTn id="73" dur="26">
                                          <p:stCondLst>
                                            <p:cond delay="1808"/>
                                          </p:stCondLst>
                                        </p:cTn>
                                        <p:tgtEl>
                                          <p:spTgt spid="3">
                                            <p:txEl>
                                              <p:pRg st="3" end="3"/>
                                            </p:txEl>
                                          </p:spTgt>
                                        </p:tgtEl>
                                      </p:cBhvr>
                                      <p:to x="100000" y="95000"/>
                                    </p:animScale>
                                    <p:animScale>
                                      <p:cBhvr>
                                        <p:cTn id="74" dur="166" decel="50000">
                                          <p:stCondLst>
                                            <p:cond delay="1834"/>
                                          </p:stCondLst>
                                        </p:cTn>
                                        <p:tgtEl>
                                          <p:spTgt spid="3">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
                                            <p:txEl>
                                              <p:pRg st="4" end="4"/>
                                            </p:txEl>
                                          </p:spTgt>
                                        </p:tgtEl>
                                        <p:attrNameLst>
                                          <p:attrName>style.visibility</p:attrName>
                                        </p:attrNameLst>
                                      </p:cBhvr>
                                      <p:to>
                                        <p:strVal val="visible"/>
                                      </p:to>
                                    </p:set>
                                    <p:animEffect transition="in" filter="wipe(down)">
                                      <p:cBhvr>
                                        <p:cTn id="79" dur="580">
                                          <p:stCondLst>
                                            <p:cond delay="0"/>
                                          </p:stCondLst>
                                        </p:cTn>
                                        <p:tgtEl>
                                          <p:spTgt spid="3">
                                            <p:txEl>
                                              <p:pRg st="4" end="4"/>
                                            </p:txEl>
                                          </p:spTgt>
                                        </p:tgtEl>
                                      </p:cBhvr>
                                    </p:animEffect>
                                    <p:anim calcmode="lin" valueType="num">
                                      <p:cBhvr>
                                        <p:cTn id="8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4" end="4"/>
                                            </p:txEl>
                                          </p:spTgt>
                                        </p:tgtEl>
                                      </p:cBhvr>
                                      <p:to x="100000" y="60000"/>
                                    </p:animScale>
                                    <p:animScale>
                                      <p:cBhvr>
                                        <p:cTn id="86" dur="166" decel="50000">
                                          <p:stCondLst>
                                            <p:cond delay="676"/>
                                          </p:stCondLst>
                                        </p:cTn>
                                        <p:tgtEl>
                                          <p:spTgt spid="3">
                                            <p:txEl>
                                              <p:pRg st="4" end="4"/>
                                            </p:txEl>
                                          </p:spTgt>
                                        </p:tgtEl>
                                      </p:cBhvr>
                                      <p:to x="100000" y="100000"/>
                                    </p:animScale>
                                    <p:animScale>
                                      <p:cBhvr>
                                        <p:cTn id="87" dur="26">
                                          <p:stCondLst>
                                            <p:cond delay="1312"/>
                                          </p:stCondLst>
                                        </p:cTn>
                                        <p:tgtEl>
                                          <p:spTgt spid="3">
                                            <p:txEl>
                                              <p:pRg st="4" end="4"/>
                                            </p:txEl>
                                          </p:spTgt>
                                        </p:tgtEl>
                                      </p:cBhvr>
                                      <p:to x="100000" y="80000"/>
                                    </p:animScale>
                                    <p:animScale>
                                      <p:cBhvr>
                                        <p:cTn id="88" dur="166" decel="50000">
                                          <p:stCondLst>
                                            <p:cond delay="1338"/>
                                          </p:stCondLst>
                                        </p:cTn>
                                        <p:tgtEl>
                                          <p:spTgt spid="3">
                                            <p:txEl>
                                              <p:pRg st="4" end="4"/>
                                            </p:txEl>
                                          </p:spTgt>
                                        </p:tgtEl>
                                      </p:cBhvr>
                                      <p:to x="100000" y="100000"/>
                                    </p:animScale>
                                    <p:animScale>
                                      <p:cBhvr>
                                        <p:cTn id="89" dur="26">
                                          <p:stCondLst>
                                            <p:cond delay="1642"/>
                                          </p:stCondLst>
                                        </p:cTn>
                                        <p:tgtEl>
                                          <p:spTgt spid="3">
                                            <p:txEl>
                                              <p:pRg st="4" end="4"/>
                                            </p:txEl>
                                          </p:spTgt>
                                        </p:tgtEl>
                                      </p:cBhvr>
                                      <p:to x="100000" y="90000"/>
                                    </p:animScale>
                                    <p:animScale>
                                      <p:cBhvr>
                                        <p:cTn id="90" dur="166" decel="50000">
                                          <p:stCondLst>
                                            <p:cond delay="1668"/>
                                          </p:stCondLst>
                                        </p:cTn>
                                        <p:tgtEl>
                                          <p:spTgt spid="3">
                                            <p:txEl>
                                              <p:pRg st="4" end="4"/>
                                            </p:txEl>
                                          </p:spTgt>
                                        </p:tgtEl>
                                      </p:cBhvr>
                                      <p:to x="100000" y="100000"/>
                                    </p:animScale>
                                    <p:animScale>
                                      <p:cBhvr>
                                        <p:cTn id="91" dur="26">
                                          <p:stCondLst>
                                            <p:cond delay="1808"/>
                                          </p:stCondLst>
                                        </p:cTn>
                                        <p:tgtEl>
                                          <p:spTgt spid="3">
                                            <p:txEl>
                                              <p:pRg st="4" end="4"/>
                                            </p:txEl>
                                          </p:spTgt>
                                        </p:tgtEl>
                                      </p:cBhvr>
                                      <p:to x="100000" y="95000"/>
                                    </p:animScale>
                                    <p:animScale>
                                      <p:cBhvr>
                                        <p:cTn id="92" dur="166" decel="50000">
                                          <p:stCondLst>
                                            <p:cond delay="1834"/>
                                          </p:stCondLst>
                                        </p:cTn>
                                        <p:tgtEl>
                                          <p:spTgt spid="3">
                                            <p:txEl>
                                              <p:pRg st="4" end="4"/>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3">
                                            <p:txEl>
                                              <p:pRg st="5" end="5"/>
                                            </p:txEl>
                                          </p:spTgt>
                                        </p:tgtEl>
                                        <p:attrNameLst>
                                          <p:attrName>style.visibility</p:attrName>
                                        </p:attrNameLst>
                                      </p:cBhvr>
                                      <p:to>
                                        <p:strVal val="visible"/>
                                      </p:to>
                                    </p:set>
                                    <p:animEffect transition="in" filter="wipe(down)">
                                      <p:cBhvr>
                                        <p:cTn id="97" dur="580">
                                          <p:stCondLst>
                                            <p:cond delay="0"/>
                                          </p:stCondLst>
                                        </p:cTn>
                                        <p:tgtEl>
                                          <p:spTgt spid="3">
                                            <p:txEl>
                                              <p:pRg st="5" end="5"/>
                                            </p:txEl>
                                          </p:spTgt>
                                        </p:tgtEl>
                                      </p:cBhvr>
                                    </p:animEffect>
                                    <p:anim calcmode="lin" valueType="num">
                                      <p:cBhvr>
                                        <p:cTn id="98"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3">
                                            <p:txEl>
                                              <p:pRg st="5" end="5"/>
                                            </p:txEl>
                                          </p:spTgt>
                                        </p:tgtEl>
                                      </p:cBhvr>
                                      <p:to x="100000" y="60000"/>
                                    </p:animScale>
                                    <p:animScale>
                                      <p:cBhvr>
                                        <p:cTn id="104" dur="166" decel="50000">
                                          <p:stCondLst>
                                            <p:cond delay="676"/>
                                          </p:stCondLst>
                                        </p:cTn>
                                        <p:tgtEl>
                                          <p:spTgt spid="3">
                                            <p:txEl>
                                              <p:pRg st="5" end="5"/>
                                            </p:txEl>
                                          </p:spTgt>
                                        </p:tgtEl>
                                      </p:cBhvr>
                                      <p:to x="100000" y="100000"/>
                                    </p:animScale>
                                    <p:animScale>
                                      <p:cBhvr>
                                        <p:cTn id="105" dur="26">
                                          <p:stCondLst>
                                            <p:cond delay="1312"/>
                                          </p:stCondLst>
                                        </p:cTn>
                                        <p:tgtEl>
                                          <p:spTgt spid="3">
                                            <p:txEl>
                                              <p:pRg st="5" end="5"/>
                                            </p:txEl>
                                          </p:spTgt>
                                        </p:tgtEl>
                                      </p:cBhvr>
                                      <p:to x="100000" y="80000"/>
                                    </p:animScale>
                                    <p:animScale>
                                      <p:cBhvr>
                                        <p:cTn id="106" dur="166" decel="50000">
                                          <p:stCondLst>
                                            <p:cond delay="1338"/>
                                          </p:stCondLst>
                                        </p:cTn>
                                        <p:tgtEl>
                                          <p:spTgt spid="3">
                                            <p:txEl>
                                              <p:pRg st="5" end="5"/>
                                            </p:txEl>
                                          </p:spTgt>
                                        </p:tgtEl>
                                      </p:cBhvr>
                                      <p:to x="100000" y="100000"/>
                                    </p:animScale>
                                    <p:animScale>
                                      <p:cBhvr>
                                        <p:cTn id="107" dur="26">
                                          <p:stCondLst>
                                            <p:cond delay="1642"/>
                                          </p:stCondLst>
                                        </p:cTn>
                                        <p:tgtEl>
                                          <p:spTgt spid="3">
                                            <p:txEl>
                                              <p:pRg st="5" end="5"/>
                                            </p:txEl>
                                          </p:spTgt>
                                        </p:tgtEl>
                                      </p:cBhvr>
                                      <p:to x="100000" y="90000"/>
                                    </p:animScale>
                                    <p:animScale>
                                      <p:cBhvr>
                                        <p:cTn id="108" dur="166" decel="50000">
                                          <p:stCondLst>
                                            <p:cond delay="1668"/>
                                          </p:stCondLst>
                                        </p:cTn>
                                        <p:tgtEl>
                                          <p:spTgt spid="3">
                                            <p:txEl>
                                              <p:pRg st="5" end="5"/>
                                            </p:txEl>
                                          </p:spTgt>
                                        </p:tgtEl>
                                      </p:cBhvr>
                                      <p:to x="100000" y="100000"/>
                                    </p:animScale>
                                    <p:animScale>
                                      <p:cBhvr>
                                        <p:cTn id="109" dur="26">
                                          <p:stCondLst>
                                            <p:cond delay="1808"/>
                                          </p:stCondLst>
                                        </p:cTn>
                                        <p:tgtEl>
                                          <p:spTgt spid="3">
                                            <p:txEl>
                                              <p:pRg st="5" end="5"/>
                                            </p:txEl>
                                          </p:spTgt>
                                        </p:tgtEl>
                                      </p:cBhvr>
                                      <p:to x="100000" y="95000"/>
                                    </p:animScale>
                                    <p:animScale>
                                      <p:cBhvr>
                                        <p:cTn id="110" dur="166" decel="50000">
                                          <p:stCondLst>
                                            <p:cond delay="1834"/>
                                          </p:stCondLst>
                                        </p:cTn>
                                        <p:tgtEl>
                                          <p:spTgt spid="3">
                                            <p:txEl>
                                              <p:pRg st="5" end="5"/>
                                            </p:tx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3">
                                            <p:txEl>
                                              <p:pRg st="6" end="6"/>
                                            </p:txEl>
                                          </p:spTgt>
                                        </p:tgtEl>
                                        <p:attrNameLst>
                                          <p:attrName>style.visibility</p:attrName>
                                        </p:attrNameLst>
                                      </p:cBhvr>
                                      <p:to>
                                        <p:strVal val="visible"/>
                                      </p:to>
                                    </p:set>
                                    <p:animEffect transition="in" filter="wipe(down)">
                                      <p:cBhvr>
                                        <p:cTn id="115" dur="580">
                                          <p:stCondLst>
                                            <p:cond delay="0"/>
                                          </p:stCondLst>
                                        </p:cTn>
                                        <p:tgtEl>
                                          <p:spTgt spid="3">
                                            <p:txEl>
                                              <p:pRg st="6" end="6"/>
                                            </p:txEl>
                                          </p:spTgt>
                                        </p:tgtEl>
                                      </p:cBhvr>
                                    </p:animEffect>
                                    <p:anim calcmode="lin" valueType="num">
                                      <p:cBhvr>
                                        <p:cTn id="116"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3">
                                            <p:txEl>
                                              <p:pRg st="6" end="6"/>
                                            </p:txEl>
                                          </p:spTgt>
                                        </p:tgtEl>
                                      </p:cBhvr>
                                      <p:to x="100000" y="60000"/>
                                    </p:animScale>
                                    <p:animScale>
                                      <p:cBhvr>
                                        <p:cTn id="122" dur="166" decel="50000">
                                          <p:stCondLst>
                                            <p:cond delay="676"/>
                                          </p:stCondLst>
                                        </p:cTn>
                                        <p:tgtEl>
                                          <p:spTgt spid="3">
                                            <p:txEl>
                                              <p:pRg st="6" end="6"/>
                                            </p:txEl>
                                          </p:spTgt>
                                        </p:tgtEl>
                                      </p:cBhvr>
                                      <p:to x="100000" y="100000"/>
                                    </p:animScale>
                                    <p:animScale>
                                      <p:cBhvr>
                                        <p:cTn id="123" dur="26">
                                          <p:stCondLst>
                                            <p:cond delay="1312"/>
                                          </p:stCondLst>
                                        </p:cTn>
                                        <p:tgtEl>
                                          <p:spTgt spid="3">
                                            <p:txEl>
                                              <p:pRg st="6" end="6"/>
                                            </p:txEl>
                                          </p:spTgt>
                                        </p:tgtEl>
                                      </p:cBhvr>
                                      <p:to x="100000" y="80000"/>
                                    </p:animScale>
                                    <p:animScale>
                                      <p:cBhvr>
                                        <p:cTn id="124" dur="166" decel="50000">
                                          <p:stCondLst>
                                            <p:cond delay="1338"/>
                                          </p:stCondLst>
                                        </p:cTn>
                                        <p:tgtEl>
                                          <p:spTgt spid="3">
                                            <p:txEl>
                                              <p:pRg st="6" end="6"/>
                                            </p:txEl>
                                          </p:spTgt>
                                        </p:tgtEl>
                                      </p:cBhvr>
                                      <p:to x="100000" y="100000"/>
                                    </p:animScale>
                                    <p:animScale>
                                      <p:cBhvr>
                                        <p:cTn id="125" dur="26">
                                          <p:stCondLst>
                                            <p:cond delay="1642"/>
                                          </p:stCondLst>
                                        </p:cTn>
                                        <p:tgtEl>
                                          <p:spTgt spid="3">
                                            <p:txEl>
                                              <p:pRg st="6" end="6"/>
                                            </p:txEl>
                                          </p:spTgt>
                                        </p:tgtEl>
                                      </p:cBhvr>
                                      <p:to x="100000" y="90000"/>
                                    </p:animScale>
                                    <p:animScale>
                                      <p:cBhvr>
                                        <p:cTn id="126" dur="166" decel="50000">
                                          <p:stCondLst>
                                            <p:cond delay="1668"/>
                                          </p:stCondLst>
                                        </p:cTn>
                                        <p:tgtEl>
                                          <p:spTgt spid="3">
                                            <p:txEl>
                                              <p:pRg st="6" end="6"/>
                                            </p:txEl>
                                          </p:spTgt>
                                        </p:tgtEl>
                                      </p:cBhvr>
                                      <p:to x="100000" y="100000"/>
                                    </p:animScale>
                                    <p:animScale>
                                      <p:cBhvr>
                                        <p:cTn id="127" dur="26">
                                          <p:stCondLst>
                                            <p:cond delay="1808"/>
                                          </p:stCondLst>
                                        </p:cTn>
                                        <p:tgtEl>
                                          <p:spTgt spid="3">
                                            <p:txEl>
                                              <p:pRg st="6" end="6"/>
                                            </p:txEl>
                                          </p:spTgt>
                                        </p:tgtEl>
                                      </p:cBhvr>
                                      <p:to x="100000" y="95000"/>
                                    </p:animScale>
                                    <p:animScale>
                                      <p:cBhvr>
                                        <p:cTn id="128" dur="166" decel="50000">
                                          <p:stCondLst>
                                            <p:cond delay="1834"/>
                                          </p:stCondLst>
                                        </p:cTn>
                                        <p:tgtEl>
                                          <p:spTgt spid="3">
                                            <p:txEl>
                                              <p:pRg st="6" end="6"/>
                                            </p:txEl>
                                          </p:spTgt>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grpId="0" nodeType="clickEffect">
                                  <p:stCondLst>
                                    <p:cond delay="0"/>
                                  </p:stCondLst>
                                  <p:childTnLst>
                                    <p:set>
                                      <p:cBhvr>
                                        <p:cTn id="132" dur="1" fill="hold">
                                          <p:stCondLst>
                                            <p:cond delay="0"/>
                                          </p:stCondLst>
                                        </p:cTn>
                                        <p:tgtEl>
                                          <p:spTgt spid="3">
                                            <p:txEl>
                                              <p:pRg st="7" end="7"/>
                                            </p:txEl>
                                          </p:spTgt>
                                        </p:tgtEl>
                                        <p:attrNameLst>
                                          <p:attrName>style.visibility</p:attrName>
                                        </p:attrNameLst>
                                      </p:cBhvr>
                                      <p:to>
                                        <p:strVal val="visible"/>
                                      </p:to>
                                    </p:set>
                                    <p:animEffect transition="in" filter="wipe(down)">
                                      <p:cBhvr>
                                        <p:cTn id="133" dur="580">
                                          <p:stCondLst>
                                            <p:cond delay="0"/>
                                          </p:stCondLst>
                                        </p:cTn>
                                        <p:tgtEl>
                                          <p:spTgt spid="3">
                                            <p:txEl>
                                              <p:pRg st="7" end="7"/>
                                            </p:txEl>
                                          </p:spTgt>
                                        </p:tgtEl>
                                      </p:cBhvr>
                                    </p:animEffect>
                                    <p:anim calcmode="lin" valueType="num">
                                      <p:cBhvr>
                                        <p:cTn id="134"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39" dur="26">
                                          <p:stCondLst>
                                            <p:cond delay="650"/>
                                          </p:stCondLst>
                                        </p:cTn>
                                        <p:tgtEl>
                                          <p:spTgt spid="3">
                                            <p:txEl>
                                              <p:pRg st="7" end="7"/>
                                            </p:txEl>
                                          </p:spTgt>
                                        </p:tgtEl>
                                      </p:cBhvr>
                                      <p:to x="100000" y="60000"/>
                                    </p:animScale>
                                    <p:animScale>
                                      <p:cBhvr>
                                        <p:cTn id="140" dur="166" decel="50000">
                                          <p:stCondLst>
                                            <p:cond delay="676"/>
                                          </p:stCondLst>
                                        </p:cTn>
                                        <p:tgtEl>
                                          <p:spTgt spid="3">
                                            <p:txEl>
                                              <p:pRg st="7" end="7"/>
                                            </p:txEl>
                                          </p:spTgt>
                                        </p:tgtEl>
                                      </p:cBhvr>
                                      <p:to x="100000" y="100000"/>
                                    </p:animScale>
                                    <p:animScale>
                                      <p:cBhvr>
                                        <p:cTn id="141" dur="26">
                                          <p:stCondLst>
                                            <p:cond delay="1312"/>
                                          </p:stCondLst>
                                        </p:cTn>
                                        <p:tgtEl>
                                          <p:spTgt spid="3">
                                            <p:txEl>
                                              <p:pRg st="7" end="7"/>
                                            </p:txEl>
                                          </p:spTgt>
                                        </p:tgtEl>
                                      </p:cBhvr>
                                      <p:to x="100000" y="80000"/>
                                    </p:animScale>
                                    <p:animScale>
                                      <p:cBhvr>
                                        <p:cTn id="142" dur="166" decel="50000">
                                          <p:stCondLst>
                                            <p:cond delay="1338"/>
                                          </p:stCondLst>
                                        </p:cTn>
                                        <p:tgtEl>
                                          <p:spTgt spid="3">
                                            <p:txEl>
                                              <p:pRg st="7" end="7"/>
                                            </p:txEl>
                                          </p:spTgt>
                                        </p:tgtEl>
                                      </p:cBhvr>
                                      <p:to x="100000" y="100000"/>
                                    </p:animScale>
                                    <p:animScale>
                                      <p:cBhvr>
                                        <p:cTn id="143" dur="26">
                                          <p:stCondLst>
                                            <p:cond delay="1642"/>
                                          </p:stCondLst>
                                        </p:cTn>
                                        <p:tgtEl>
                                          <p:spTgt spid="3">
                                            <p:txEl>
                                              <p:pRg st="7" end="7"/>
                                            </p:txEl>
                                          </p:spTgt>
                                        </p:tgtEl>
                                      </p:cBhvr>
                                      <p:to x="100000" y="90000"/>
                                    </p:animScale>
                                    <p:animScale>
                                      <p:cBhvr>
                                        <p:cTn id="144" dur="166" decel="50000">
                                          <p:stCondLst>
                                            <p:cond delay="1668"/>
                                          </p:stCondLst>
                                        </p:cTn>
                                        <p:tgtEl>
                                          <p:spTgt spid="3">
                                            <p:txEl>
                                              <p:pRg st="7" end="7"/>
                                            </p:txEl>
                                          </p:spTgt>
                                        </p:tgtEl>
                                      </p:cBhvr>
                                      <p:to x="100000" y="100000"/>
                                    </p:animScale>
                                    <p:animScale>
                                      <p:cBhvr>
                                        <p:cTn id="145" dur="26">
                                          <p:stCondLst>
                                            <p:cond delay="1808"/>
                                          </p:stCondLst>
                                        </p:cTn>
                                        <p:tgtEl>
                                          <p:spTgt spid="3">
                                            <p:txEl>
                                              <p:pRg st="7" end="7"/>
                                            </p:txEl>
                                          </p:spTgt>
                                        </p:tgtEl>
                                      </p:cBhvr>
                                      <p:to x="100000" y="95000"/>
                                    </p:animScale>
                                    <p:animScale>
                                      <p:cBhvr>
                                        <p:cTn id="146" dur="166" decel="50000">
                                          <p:stCondLst>
                                            <p:cond delay="1834"/>
                                          </p:stCondLst>
                                        </p:cTn>
                                        <p:tgtEl>
                                          <p:spTgt spid="3">
                                            <p:txEl>
                                              <p:pRg st="7" end="7"/>
                                            </p:txEl>
                                          </p:spTgt>
                                        </p:tgtEl>
                                      </p:cBhvr>
                                      <p:to x="100000" y="100000"/>
                                    </p:animScale>
                                  </p:childTnLst>
                                </p:cTn>
                              </p:par>
                            </p:childTnLst>
                          </p:cTn>
                        </p:par>
                      </p:childTnLst>
                    </p:cTn>
                  </p:par>
                  <p:par>
                    <p:cTn id="147" fill="hold">
                      <p:stCondLst>
                        <p:cond delay="indefinite"/>
                      </p:stCondLst>
                      <p:childTnLst>
                        <p:par>
                          <p:cTn id="148" fill="hold">
                            <p:stCondLst>
                              <p:cond delay="0"/>
                            </p:stCondLst>
                            <p:childTnLst>
                              <p:par>
                                <p:cTn id="149" presetID="26" presetClass="entr" presetSubtype="0" fill="hold" grpId="0" nodeType="clickEffect">
                                  <p:stCondLst>
                                    <p:cond delay="0"/>
                                  </p:stCondLst>
                                  <p:childTnLst>
                                    <p:set>
                                      <p:cBhvr>
                                        <p:cTn id="150" dur="1" fill="hold">
                                          <p:stCondLst>
                                            <p:cond delay="0"/>
                                          </p:stCondLst>
                                        </p:cTn>
                                        <p:tgtEl>
                                          <p:spTgt spid="3">
                                            <p:txEl>
                                              <p:pRg st="8" end="8"/>
                                            </p:txEl>
                                          </p:spTgt>
                                        </p:tgtEl>
                                        <p:attrNameLst>
                                          <p:attrName>style.visibility</p:attrName>
                                        </p:attrNameLst>
                                      </p:cBhvr>
                                      <p:to>
                                        <p:strVal val="visible"/>
                                      </p:to>
                                    </p:set>
                                    <p:animEffect transition="in" filter="wipe(down)">
                                      <p:cBhvr>
                                        <p:cTn id="151" dur="580">
                                          <p:stCondLst>
                                            <p:cond delay="0"/>
                                          </p:stCondLst>
                                        </p:cTn>
                                        <p:tgtEl>
                                          <p:spTgt spid="3">
                                            <p:txEl>
                                              <p:pRg st="8" end="8"/>
                                            </p:txEl>
                                          </p:spTgt>
                                        </p:tgtEl>
                                      </p:cBhvr>
                                    </p:animEffect>
                                    <p:anim calcmode="lin" valueType="num">
                                      <p:cBhvr>
                                        <p:cTn id="152"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157" dur="26">
                                          <p:stCondLst>
                                            <p:cond delay="650"/>
                                          </p:stCondLst>
                                        </p:cTn>
                                        <p:tgtEl>
                                          <p:spTgt spid="3">
                                            <p:txEl>
                                              <p:pRg st="8" end="8"/>
                                            </p:txEl>
                                          </p:spTgt>
                                        </p:tgtEl>
                                      </p:cBhvr>
                                      <p:to x="100000" y="60000"/>
                                    </p:animScale>
                                    <p:animScale>
                                      <p:cBhvr>
                                        <p:cTn id="158" dur="166" decel="50000">
                                          <p:stCondLst>
                                            <p:cond delay="676"/>
                                          </p:stCondLst>
                                        </p:cTn>
                                        <p:tgtEl>
                                          <p:spTgt spid="3">
                                            <p:txEl>
                                              <p:pRg st="8" end="8"/>
                                            </p:txEl>
                                          </p:spTgt>
                                        </p:tgtEl>
                                      </p:cBhvr>
                                      <p:to x="100000" y="100000"/>
                                    </p:animScale>
                                    <p:animScale>
                                      <p:cBhvr>
                                        <p:cTn id="159" dur="26">
                                          <p:stCondLst>
                                            <p:cond delay="1312"/>
                                          </p:stCondLst>
                                        </p:cTn>
                                        <p:tgtEl>
                                          <p:spTgt spid="3">
                                            <p:txEl>
                                              <p:pRg st="8" end="8"/>
                                            </p:txEl>
                                          </p:spTgt>
                                        </p:tgtEl>
                                      </p:cBhvr>
                                      <p:to x="100000" y="80000"/>
                                    </p:animScale>
                                    <p:animScale>
                                      <p:cBhvr>
                                        <p:cTn id="160" dur="166" decel="50000">
                                          <p:stCondLst>
                                            <p:cond delay="1338"/>
                                          </p:stCondLst>
                                        </p:cTn>
                                        <p:tgtEl>
                                          <p:spTgt spid="3">
                                            <p:txEl>
                                              <p:pRg st="8" end="8"/>
                                            </p:txEl>
                                          </p:spTgt>
                                        </p:tgtEl>
                                      </p:cBhvr>
                                      <p:to x="100000" y="100000"/>
                                    </p:animScale>
                                    <p:animScale>
                                      <p:cBhvr>
                                        <p:cTn id="161" dur="26">
                                          <p:stCondLst>
                                            <p:cond delay="1642"/>
                                          </p:stCondLst>
                                        </p:cTn>
                                        <p:tgtEl>
                                          <p:spTgt spid="3">
                                            <p:txEl>
                                              <p:pRg st="8" end="8"/>
                                            </p:txEl>
                                          </p:spTgt>
                                        </p:tgtEl>
                                      </p:cBhvr>
                                      <p:to x="100000" y="90000"/>
                                    </p:animScale>
                                    <p:animScale>
                                      <p:cBhvr>
                                        <p:cTn id="162" dur="166" decel="50000">
                                          <p:stCondLst>
                                            <p:cond delay="1668"/>
                                          </p:stCondLst>
                                        </p:cTn>
                                        <p:tgtEl>
                                          <p:spTgt spid="3">
                                            <p:txEl>
                                              <p:pRg st="8" end="8"/>
                                            </p:txEl>
                                          </p:spTgt>
                                        </p:tgtEl>
                                      </p:cBhvr>
                                      <p:to x="100000" y="100000"/>
                                    </p:animScale>
                                    <p:animScale>
                                      <p:cBhvr>
                                        <p:cTn id="163" dur="26">
                                          <p:stCondLst>
                                            <p:cond delay="1808"/>
                                          </p:stCondLst>
                                        </p:cTn>
                                        <p:tgtEl>
                                          <p:spTgt spid="3">
                                            <p:txEl>
                                              <p:pRg st="8" end="8"/>
                                            </p:txEl>
                                          </p:spTgt>
                                        </p:tgtEl>
                                      </p:cBhvr>
                                      <p:to x="100000" y="95000"/>
                                    </p:animScale>
                                    <p:animScale>
                                      <p:cBhvr>
                                        <p:cTn id="164" dur="166" decel="50000">
                                          <p:stCondLst>
                                            <p:cond delay="1834"/>
                                          </p:stCondLst>
                                        </p:cTn>
                                        <p:tgtEl>
                                          <p:spTgt spid="3">
                                            <p:txEl>
                                              <p:pRg st="8" end="8"/>
                                            </p:txEl>
                                          </p:spTgt>
                                        </p:tgtEl>
                                      </p:cBhvr>
                                      <p:to x="100000" y="100000"/>
                                    </p:animScale>
                                  </p:childTnLst>
                                </p:cTn>
                              </p:par>
                            </p:childTnLst>
                          </p:cTn>
                        </p:par>
                      </p:childTnLst>
                    </p:cTn>
                  </p:par>
                  <p:par>
                    <p:cTn id="165" fill="hold">
                      <p:stCondLst>
                        <p:cond delay="indefinite"/>
                      </p:stCondLst>
                      <p:childTnLst>
                        <p:par>
                          <p:cTn id="166" fill="hold">
                            <p:stCondLst>
                              <p:cond delay="0"/>
                            </p:stCondLst>
                            <p:childTnLst>
                              <p:par>
                                <p:cTn id="167" presetID="14" presetClass="entr" presetSubtype="10" fill="hold" grpId="0" nodeType="clickEffect">
                                  <p:stCondLst>
                                    <p:cond delay="0"/>
                                  </p:stCondLst>
                                  <p:childTnLst>
                                    <p:set>
                                      <p:cBhvr>
                                        <p:cTn id="168"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69" dur="500"/>
                                        <p:tgtEl>
                                          <p:spTgt spid="4">
                                            <p:txEl>
                                              <p:pRg st="0" end="0"/>
                                            </p:txEl>
                                          </p:spTgt>
                                        </p:tgtEl>
                                      </p:cBhvr>
                                    </p:animEffect>
                                  </p:childTnLst>
                                </p:cTn>
                              </p:par>
                            </p:childTnLst>
                          </p:cTn>
                        </p:par>
                      </p:childTnLst>
                    </p:cTn>
                  </p:par>
                  <p:par>
                    <p:cTn id="170" fill="hold">
                      <p:stCondLst>
                        <p:cond delay="indefinite"/>
                      </p:stCondLst>
                      <p:childTnLst>
                        <p:par>
                          <p:cTn id="171" fill="hold">
                            <p:stCondLst>
                              <p:cond delay="0"/>
                            </p:stCondLst>
                            <p:childTnLst>
                              <p:par>
                                <p:cTn id="172" presetID="14" presetClass="entr" presetSubtype="10" fill="hold" grpId="0" nodeType="clickEffect">
                                  <p:stCondLst>
                                    <p:cond delay="0"/>
                                  </p:stCondLst>
                                  <p:childTnLst>
                                    <p:set>
                                      <p:cBhvr>
                                        <p:cTn id="173"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74" dur="500"/>
                                        <p:tgtEl>
                                          <p:spTgt spid="4">
                                            <p:txEl>
                                              <p:pRg st="1" end="1"/>
                                            </p:txEl>
                                          </p:spTgt>
                                        </p:tgtEl>
                                      </p:cBhvr>
                                    </p:animEffect>
                                  </p:childTnLst>
                                </p:cTn>
                              </p:par>
                            </p:childTnLst>
                          </p:cTn>
                        </p:par>
                      </p:childTnLst>
                    </p:cTn>
                  </p:par>
                  <p:par>
                    <p:cTn id="175" fill="hold">
                      <p:stCondLst>
                        <p:cond delay="indefinite"/>
                      </p:stCondLst>
                      <p:childTnLst>
                        <p:par>
                          <p:cTn id="176" fill="hold">
                            <p:stCondLst>
                              <p:cond delay="0"/>
                            </p:stCondLst>
                            <p:childTnLst>
                              <p:par>
                                <p:cTn id="177" presetID="14" presetClass="entr" presetSubtype="10" fill="hold" grpId="0" nodeType="clickEffect">
                                  <p:stCondLst>
                                    <p:cond delay="0"/>
                                  </p:stCondLst>
                                  <p:childTnLst>
                                    <p:set>
                                      <p:cBhvr>
                                        <p:cTn id="178"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79" dur="500"/>
                                        <p:tgtEl>
                                          <p:spTgt spid="4">
                                            <p:txEl>
                                              <p:pRg st="2" end="2"/>
                                            </p:txEl>
                                          </p:spTgt>
                                        </p:tgtEl>
                                      </p:cBhvr>
                                    </p:animEffect>
                                  </p:childTnLst>
                                </p:cTn>
                              </p:par>
                            </p:childTnLst>
                          </p:cTn>
                        </p:par>
                      </p:childTnLst>
                    </p:cTn>
                  </p:par>
                  <p:par>
                    <p:cTn id="180" fill="hold">
                      <p:stCondLst>
                        <p:cond delay="indefinite"/>
                      </p:stCondLst>
                      <p:childTnLst>
                        <p:par>
                          <p:cTn id="181" fill="hold">
                            <p:stCondLst>
                              <p:cond delay="0"/>
                            </p:stCondLst>
                            <p:childTnLst>
                              <p:par>
                                <p:cTn id="182" presetID="14" presetClass="entr" presetSubtype="10" fill="hold" grpId="0" nodeType="clickEffect">
                                  <p:stCondLst>
                                    <p:cond delay="0"/>
                                  </p:stCondLst>
                                  <p:childTnLst>
                                    <p:set>
                                      <p:cBhvr>
                                        <p:cTn id="183" dur="1" fill="hold">
                                          <p:stCondLst>
                                            <p:cond delay="0"/>
                                          </p:stCondLst>
                                        </p:cTn>
                                        <p:tgtEl>
                                          <p:spTgt spid="4">
                                            <p:txEl>
                                              <p:pRg st="3" end="3"/>
                                            </p:txEl>
                                          </p:spTgt>
                                        </p:tgtEl>
                                        <p:attrNameLst>
                                          <p:attrName>style.visibility</p:attrName>
                                        </p:attrNameLst>
                                      </p:cBhvr>
                                      <p:to>
                                        <p:strVal val="visible"/>
                                      </p:to>
                                    </p:set>
                                    <p:animEffect transition="in" filter="randombar(horizontal)">
                                      <p:cBhvr>
                                        <p:cTn id="184" dur="500"/>
                                        <p:tgtEl>
                                          <p:spTgt spid="4">
                                            <p:txEl>
                                              <p:pRg st="3" end="3"/>
                                            </p:txEl>
                                          </p:spTgt>
                                        </p:tgtEl>
                                      </p:cBhvr>
                                    </p:animEffect>
                                  </p:childTnLst>
                                </p:cTn>
                              </p:par>
                            </p:childTnLst>
                          </p:cTn>
                        </p:par>
                      </p:childTnLst>
                    </p:cTn>
                  </p:par>
                  <p:par>
                    <p:cTn id="185" fill="hold">
                      <p:stCondLst>
                        <p:cond delay="indefinite"/>
                      </p:stCondLst>
                      <p:childTnLst>
                        <p:par>
                          <p:cTn id="186" fill="hold">
                            <p:stCondLst>
                              <p:cond delay="0"/>
                            </p:stCondLst>
                            <p:childTnLst>
                              <p:par>
                                <p:cTn id="187" presetID="14" presetClass="entr" presetSubtype="10" fill="hold" grpId="0" nodeType="clickEffect">
                                  <p:stCondLst>
                                    <p:cond delay="0"/>
                                  </p:stCondLst>
                                  <p:childTnLst>
                                    <p:set>
                                      <p:cBhvr>
                                        <p:cTn id="188" dur="1" fill="hold">
                                          <p:stCondLst>
                                            <p:cond delay="0"/>
                                          </p:stCondLst>
                                        </p:cTn>
                                        <p:tgtEl>
                                          <p:spTgt spid="4">
                                            <p:txEl>
                                              <p:pRg st="4" end="4"/>
                                            </p:txEl>
                                          </p:spTgt>
                                        </p:tgtEl>
                                        <p:attrNameLst>
                                          <p:attrName>style.visibility</p:attrName>
                                        </p:attrNameLst>
                                      </p:cBhvr>
                                      <p:to>
                                        <p:strVal val="visible"/>
                                      </p:to>
                                    </p:set>
                                    <p:animEffect transition="in" filter="randombar(horizontal)">
                                      <p:cBhvr>
                                        <p:cTn id="18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7000" b="-17000"/>
          </a:stretch>
        </a:blipFill>
        <a:effectLst/>
      </p:bgPr>
    </p:bg>
    <p:spTree>
      <p:nvGrpSpPr>
        <p:cNvPr id="1" name=""/>
        <p:cNvGrpSpPr/>
        <p:nvPr/>
      </p:nvGrpSpPr>
      <p:grpSpPr>
        <a:xfrm>
          <a:off x="0" y="0"/>
          <a:ext cx="0" cy="0"/>
          <a:chOff x="0" y="0"/>
          <a:chExt cx="0" cy="0"/>
        </a:xfrm>
      </p:grpSpPr>
      <p:pic>
        <p:nvPicPr>
          <p:cNvPr id="5" name="內容版面配置區 4"/>
          <p:cNvPicPr>
            <a:picLocks noGrp="1" noChangeAspect="1"/>
          </p:cNvPicPr>
          <p:nvPr>
            <p:ph sz="half" idx="2"/>
          </p:nvPr>
        </p:nvPicPr>
        <p:blipFill>
          <a:blip r:embed="rId3" cstate="print">
            <a:extLst>
              <a:ext uri="{28A0092B-C50C-407E-A947-70E740481C1C}">
                <a14:useLocalDpi xmlns="" xmlns:a14="http://schemas.microsoft.com/office/drawing/2010/main" val="0"/>
              </a:ext>
            </a:extLst>
          </a:blip>
          <a:stretch>
            <a:fillRect/>
          </a:stretch>
        </p:blipFill>
        <p:spPr>
          <a:xfrm rot="19477796">
            <a:off x="4218512" y="4799946"/>
            <a:ext cx="1493567" cy="2233857"/>
          </a:xfrm>
        </p:spPr>
      </p:pic>
      <p:pic>
        <p:nvPicPr>
          <p:cNvPr id="7" name="圖片 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rot="12725284">
            <a:off x="3629416" y="4425379"/>
            <a:ext cx="3213967" cy="2089079"/>
          </a:xfrm>
          <a:prstGeom prst="rect">
            <a:avLst/>
          </a:prstGeom>
        </p:spPr>
      </p:pic>
      <p:pic>
        <p:nvPicPr>
          <p:cNvPr id="15" name="圖片 1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rot="19081309">
            <a:off x="8534254" y="4454733"/>
            <a:ext cx="2113554" cy="3161141"/>
          </a:xfrm>
          <a:prstGeom prst="rect">
            <a:avLst/>
          </a:prstGeom>
        </p:spPr>
      </p:pic>
      <p:pic>
        <p:nvPicPr>
          <p:cNvPr id="18" name="圖片 1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rot="12494911">
            <a:off x="8045385" y="4490025"/>
            <a:ext cx="3493786" cy="2270961"/>
          </a:xfrm>
          <a:prstGeom prst="rect">
            <a:avLst/>
          </a:prstGeom>
        </p:spPr>
      </p:pic>
      <p:sp>
        <p:nvSpPr>
          <p:cNvPr id="2" name="標題 1"/>
          <p:cNvSpPr>
            <a:spLocks noGrp="1"/>
          </p:cNvSpPr>
          <p:nvPr>
            <p:ph type="title"/>
          </p:nvPr>
        </p:nvSpPr>
        <p:spPr>
          <a:xfrm>
            <a:off x="1514901" y="311325"/>
            <a:ext cx="9411769" cy="742272"/>
          </a:xfrm>
        </p:spPr>
        <p:txBody>
          <a:bodyPr>
            <a:normAutofit fontScale="90000"/>
          </a:bodyPr>
          <a:lstStyle/>
          <a:p>
            <a:r>
              <a:rPr lang="en-US" altLang="zh-TW" sz="4800" dirty="0" smtClean="0">
                <a:solidFill>
                  <a:schemeClr val="bg1"/>
                </a:solidFill>
                <a:latin typeface="華康采風體W3" panose="03000309000000000000" pitchFamily="65" charset="-120"/>
                <a:ea typeface="華康采風體W3" panose="03000309000000000000" pitchFamily="65" charset="-120"/>
              </a:rPr>
              <a:t>1.</a:t>
            </a:r>
            <a:r>
              <a:rPr lang="zh-TW" altLang="en-US" sz="4800" dirty="0" smtClean="0">
                <a:solidFill>
                  <a:schemeClr val="bg1"/>
                </a:solidFill>
                <a:latin typeface="華康采風體W3" panose="03000309000000000000" pitchFamily="65" charset="-120"/>
                <a:ea typeface="華康采風體W3" panose="03000309000000000000" pitchFamily="65" charset="-120"/>
              </a:rPr>
              <a:t>認識神奇的貝類  </a:t>
            </a:r>
            <a:r>
              <a:rPr lang="en-US" altLang="zh-TW" sz="3600" dirty="0" smtClean="0">
                <a:solidFill>
                  <a:schemeClr val="bg1"/>
                </a:solidFill>
                <a:latin typeface="華康采風體W3" panose="03000309000000000000" pitchFamily="65" charset="-120"/>
                <a:ea typeface="華康采風體W3" panose="03000309000000000000" pitchFamily="65" charset="-120"/>
              </a:rPr>
              <a:t>1-1.</a:t>
            </a:r>
            <a:r>
              <a:rPr lang="zh-TW" altLang="en-US" sz="3600" dirty="0" smtClean="0">
                <a:solidFill>
                  <a:schemeClr val="bg1"/>
                </a:solidFill>
                <a:latin typeface="華康采風體W3" panose="03000309000000000000" pitchFamily="65" charset="-120"/>
                <a:ea typeface="華康采風體W3" panose="03000309000000000000" pitchFamily="65" charset="-120"/>
              </a:rPr>
              <a:t>甚麼是腹足綱</a:t>
            </a:r>
            <a:r>
              <a:rPr lang="en-US" altLang="zh-TW" sz="3600" dirty="0" smtClean="0">
                <a:solidFill>
                  <a:schemeClr val="bg1"/>
                </a:solidFill>
                <a:latin typeface="華康采風體W3" panose="03000309000000000000" pitchFamily="65" charset="-120"/>
                <a:ea typeface="華康采風體W3" panose="03000309000000000000" pitchFamily="65" charset="-120"/>
              </a:rPr>
              <a:t>?</a:t>
            </a:r>
            <a:endParaRPr lang="zh-TW" altLang="en-US" sz="3600" dirty="0">
              <a:solidFill>
                <a:schemeClr val="bg1"/>
              </a:solidFill>
              <a:latin typeface="華康采風體W3" panose="03000309000000000000" pitchFamily="65" charset="-120"/>
              <a:ea typeface="華康采風體W3" panose="03000309000000000000" pitchFamily="65" charset="-120"/>
            </a:endParaRPr>
          </a:p>
        </p:txBody>
      </p:sp>
      <p:sp>
        <p:nvSpPr>
          <p:cNvPr id="3" name="內容版面配置區 2"/>
          <p:cNvSpPr>
            <a:spLocks noGrp="1"/>
          </p:cNvSpPr>
          <p:nvPr>
            <p:ph sz="half" idx="1"/>
          </p:nvPr>
        </p:nvSpPr>
        <p:spPr>
          <a:xfrm>
            <a:off x="982639" y="1173706"/>
            <a:ext cx="10290411" cy="5684293"/>
          </a:xfrm>
        </p:spPr>
        <p:txBody>
          <a:bodyPr>
            <a:normAutofit fontScale="92500"/>
          </a:bodyPr>
          <a:lstStyle/>
          <a:p>
            <a:pPr marL="0" indent="0">
              <a:buNone/>
            </a:pPr>
            <a:r>
              <a:rPr lang="zh-TW" altLang="en-US" sz="3200" dirty="0" smtClean="0">
                <a:solidFill>
                  <a:schemeClr val="bg1"/>
                </a:solidFill>
                <a:latin typeface="華康采風體W3" panose="03000309000000000000" pitchFamily="65" charset="-120"/>
                <a:ea typeface="華康采風體W3" panose="03000309000000000000" pitchFamily="65" charset="-120"/>
              </a:rPr>
              <a:t>腹足綱是螺旋貝的建築師             </a:t>
            </a:r>
            <a:endParaRPr lang="en-US" altLang="zh-TW" sz="3200" dirty="0" smtClean="0">
              <a:solidFill>
                <a:schemeClr val="bg1"/>
              </a:solidFill>
              <a:latin typeface="華康采風體W3" panose="03000309000000000000" pitchFamily="65" charset="-120"/>
              <a:ea typeface="華康采風體W3" panose="03000309000000000000" pitchFamily="65" charset="-120"/>
            </a:endParaRPr>
          </a:p>
          <a:p>
            <a:pPr marL="0" indent="0">
              <a:buNone/>
            </a:pPr>
            <a:r>
              <a:rPr lang="zh-TW" altLang="en-US" sz="3200" dirty="0" smtClean="0">
                <a:solidFill>
                  <a:schemeClr val="bg1"/>
                </a:solidFill>
                <a:latin typeface="華康采風體W3" panose="03000309000000000000" pitchFamily="65" charset="-120"/>
                <a:ea typeface="華康采風體W3" panose="03000309000000000000" pitchFamily="65" charset="-120"/>
              </a:rPr>
              <a:t>牠們會蓋堅固的房子</a:t>
            </a:r>
            <a:r>
              <a:rPr lang="en-US" altLang="zh-TW" sz="3200" dirty="0" smtClean="0">
                <a:solidFill>
                  <a:schemeClr val="bg1"/>
                </a:solidFill>
                <a:latin typeface="華康采風體W3" panose="03000309000000000000" pitchFamily="65" charset="-120"/>
                <a:ea typeface="華康采風體W3" panose="03000309000000000000" pitchFamily="65" charset="-120"/>
              </a:rPr>
              <a:t>,</a:t>
            </a:r>
            <a:r>
              <a:rPr lang="zh-TW" altLang="en-US" sz="3200" dirty="0" smtClean="0">
                <a:solidFill>
                  <a:schemeClr val="bg1"/>
                </a:solidFill>
                <a:latin typeface="華康采風體W3" panose="03000309000000000000" pitchFamily="65" charset="-120"/>
                <a:ea typeface="華康采風體W3" panose="03000309000000000000" pitchFamily="65" charset="-120"/>
              </a:rPr>
              <a:t>但是牠</a:t>
            </a:r>
            <a:endParaRPr lang="en-US" altLang="zh-TW" sz="3200" dirty="0" smtClean="0">
              <a:solidFill>
                <a:schemeClr val="bg1"/>
              </a:solidFill>
              <a:latin typeface="華康采風體W3" panose="03000309000000000000" pitchFamily="65" charset="-120"/>
              <a:ea typeface="華康采風體W3" panose="03000309000000000000" pitchFamily="65" charset="-120"/>
            </a:endParaRPr>
          </a:p>
          <a:p>
            <a:pPr marL="0" indent="0">
              <a:buNone/>
            </a:pPr>
            <a:r>
              <a:rPr lang="zh-TW" altLang="en-US" sz="3200" dirty="0" smtClean="0">
                <a:solidFill>
                  <a:schemeClr val="bg1"/>
                </a:solidFill>
                <a:latin typeface="華康采風體W3" panose="03000309000000000000" pitchFamily="65" charset="-120"/>
                <a:ea typeface="華康采風體W3" panose="03000309000000000000" pitchFamily="65" charset="-120"/>
              </a:rPr>
              <a:t>們的身體卻沒骨頭</a:t>
            </a:r>
            <a:r>
              <a:rPr lang="en-US" altLang="zh-TW" sz="3200" dirty="0" smtClean="0">
                <a:solidFill>
                  <a:schemeClr val="bg1"/>
                </a:solidFill>
                <a:latin typeface="華康采風體W3" panose="03000309000000000000" pitchFamily="65" charset="-120"/>
                <a:ea typeface="華康采風體W3" panose="03000309000000000000" pitchFamily="65" charset="-120"/>
              </a:rPr>
              <a:t>,</a:t>
            </a:r>
            <a:r>
              <a:rPr lang="zh-TW" altLang="en-US" sz="3200" dirty="0" smtClean="0">
                <a:solidFill>
                  <a:schemeClr val="bg1"/>
                </a:solidFill>
                <a:latin typeface="華康采風體W3" panose="03000309000000000000" pitchFamily="65" charset="-120"/>
                <a:ea typeface="華康采風體W3" panose="03000309000000000000" pitchFamily="65" charset="-120"/>
              </a:rPr>
              <a:t>也沒有分                            節</a:t>
            </a:r>
            <a:r>
              <a:rPr lang="en-US" altLang="zh-TW" sz="3200" dirty="0">
                <a:solidFill>
                  <a:schemeClr val="bg1"/>
                </a:solidFill>
                <a:latin typeface="華康采風體W3" panose="03000309000000000000" pitchFamily="65" charset="-120"/>
                <a:ea typeface="華康采風體W3" panose="03000309000000000000" pitchFamily="65" charset="-120"/>
              </a:rPr>
              <a:t>。</a:t>
            </a:r>
            <a:r>
              <a:rPr lang="zh-TW" altLang="en-US" sz="3200" dirty="0" smtClean="0">
                <a:solidFill>
                  <a:schemeClr val="bg1"/>
                </a:solidFill>
                <a:latin typeface="華康采風體W3" panose="03000309000000000000" pitchFamily="65" charset="-120"/>
                <a:ea typeface="華康采風體W3" panose="03000309000000000000" pitchFamily="65" charset="-120"/>
              </a:rPr>
              <a:t>頭和身體伸出殼外運動</a:t>
            </a:r>
            <a:r>
              <a:rPr lang="zh-TW" altLang="en-US" sz="3200" dirty="0">
                <a:solidFill>
                  <a:schemeClr val="bg1"/>
                </a:solidFill>
                <a:latin typeface="華康采風體W3" panose="03000309000000000000" pitchFamily="65" charset="-120"/>
                <a:ea typeface="華康采風體W3" panose="03000309000000000000" pitchFamily="65" charset="-120"/>
              </a:rPr>
              <a:t> </a:t>
            </a:r>
            <a:r>
              <a:rPr lang="zh-TW" altLang="en-US" sz="3200" dirty="0" smtClean="0">
                <a:solidFill>
                  <a:schemeClr val="bg1"/>
                </a:solidFill>
                <a:latin typeface="華康采風體W3" panose="03000309000000000000" pitchFamily="65" charset="-120"/>
                <a:ea typeface="華康采風體W3" panose="03000309000000000000" pitchFamily="65" charset="-120"/>
              </a:rPr>
              <a:t>                            ，內臟團則配合螺旋捲曲在                               螺塔內，牠們運用腹側大大</a:t>
            </a:r>
            <a:r>
              <a:rPr lang="zh-TW" altLang="en-US" sz="3200" dirty="0">
                <a:solidFill>
                  <a:schemeClr val="bg1"/>
                </a:solidFill>
                <a:latin typeface="華康采風體W3" panose="03000309000000000000" pitchFamily="65" charset="-120"/>
                <a:ea typeface="華康采風體W3" panose="03000309000000000000" pitchFamily="65" charset="-120"/>
              </a:rPr>
              <a:t> </a:t>
            </a:r>
            <a:r>
              <a:rPr lang="zh-TW" altLang="en-US" sz="3200" dirty="0" smtClean="0">
                <a:solidFill>
                  <a:schemeClr val="bg1"/>
                </a:solidFill>
                <a:latin typeface="華康采風體W3" panose="03000309000000000000" pitchFamily="65" charset="-120"/>
                <a:ea typeface="華康采風體W3" panose="03000309000000000000" pitchFamily="65" charset="-120"/>
              </a:rPr>
              <a:t>                           的「腹足」運動，所以稱</a:t>
            </a:r>
            <a:r>
              <a:rPr lang="zh-TW" altLang="en-US" sz="3200" dirty="0">
                <a:solidFill>
                  <a:schemeClr val="bg1"/>
                </a:solidFill>
                <a:latin typeface="華康采風體W3" panose="03000309000000000000" pitchFamily="65" charset="-120"/>
                <a:ea typeface="華康采風體W3" panose="03000309000000000000" pitchFamily="65" charset="-120"/>
              </a:rPr>
              <a:t> </a:t>
            </a:r>
            <a:r>
              <a:rPr lang="zh-TW" altLang="en-US" sz="3200" dirty="0" smtClean="0">
                <a:solidFill>
                  <a:schemeClr val="bg1"/>
                </a:solidFill>
                <a:latin typeface="華康采風體W3" panose="03000309000000000000" pitchFamily="65" charset="-120"/>
                <a:ea typeface="華康采風體W3" panose="03000309000000000000" pitchFamily="65" charset="-120"/>
              </a:rPr>
              <a:t>                                              為腹足綱。</a:t>
            </a:r>
            <a:endParaRPr lang="en-US" altLang="zh-TW" sz="3200" dirty="0" smtClean="0">
              <a:solidFill>
                <a:schemeClr val="bg1"/>
              </a:solidFill>
              <a:latin typeface="華康采風體W3" panose="03000309000000000000" pitchFamily="65" charset="-120"/>
              <a:ea typeface="華康采風體W3" panose="03000309000000000000" pitchFamily="65" charset="-120"/>
            </a:endParaRPr>
          </a:p>
          <a:p>
            <a:endParaRPr lang="en-US" altLang="zh-TW" sz="3200" dirty="0">
              <a:solidFill>
                <a:schemeClr val="bg1"/>
              </a:solidFill>
              <a:latin typeface="華康采風體W3" panose="03000309000000000000" pitchFamily="65" charset="-120"/>
              <a:ea typeface="華康采風體W3" panose="03000309000000000000" pitchFamily="65" charset="-120"/>
            </a:endParaRPr>
          </a:p>
          <a:p>
            <a:r>
              <a:rPr lang="zh-TW" altLang="en-US" sz="3200" dirty="0" smtClean="0">
                <a:solidFill>
                  <a:schemeClr val="bg1"/>
                </a:solidFill>
                <a:latin typeface="華康采風體W3" panose="03000309000000000000" pitchFamily="65" charset="-120"/>
                <a:ea typeface="華康采風體W3" panose="03000309000000000000" pitchFamily="65" charset="-120"/>
              </a:rPr>
              <a:t> </a:t>
            </a:r>
            <a:endParaRPr lang="en-US" altLang="zh-TW" sz="3200" dirty="0" smtClean="0">
              <a:solidFill>
                <a:schemeClr val="bg1"/>
              </a:solidFill>
              <a:latin typeface="華康采風體W3" panose="03000309000000000000" pitchFamily="65" charset="-120"/>
              <a:ea typeface="華康采風體W3" panose="03000309000000000000" pitchFamily="65" charset="-120"/>
            </a:endParaRPr>
          </a:p>
          <a:p>
            <a:r>
              <a:rPr lang="zh-TW" altLang="en-US" sz="2400" dirty="0" smtClean="0">
                <a:solidFill>
                  <a:schemeClr val="bg1"/>
                </a:solidFill>
                <a:latin typeface="華康采風體W3" panose="03000309000000000000" pitchFamily="65" charset="-120"/>
                <a:ea typeface="華康采風體W3" panose="03000309000000000000" pitchFamily="65" charset="-120"/>
              </a:rPr>
              <a:t> </a:t>
            </a:r>
            <a:endParaRPr lang="en-US" altLang="zh-TW" sz="2400" dirty="0" smtClean="0">
              <a:solidFill>
                <a:schemeClr val="bg1"/>
              </a:solidFill>
              <a:latin typeface="華康采風體W3" panose="03000309000000000000" pitchFamily="65" charset="-120"/>
              <a:ea typeface="華康采風體W3" panose="03000309000000000000" pitchFamily="65" charset="-120"/>
            </a:endParaRPr>
          </a:p>
          <a:p>
            <a:r>
              <a:rPr lang="zh-TW" altLang="en-US" sz="2400" dirty="0">
                <a:solidFill>
                  <a:schemeClr val="bg1"/>
                </a:solidFill>
                <a:latin typeface="華康采風體W3" panose="03000309000000000000" pitchFamily="65" charset="-120"/>
                <a:ea typeface="華康采風體W3" panose="03000309000000000000" pitchFamily="65" charset="-120"/>
              </a:rPr>
              <a:t> </a:t>
            </a:r>
            <a:endParaRPr lang="en-US" altLang="zh-TW" sz="2400" dirty="0" smtClean="0">
              <a:solidFill>
                <a:schemeClr val="bg1"/>
              </a:solidFill>
              <a:latin typeface="華康采風體W3" panose="03000309000000000000" pitchFamily="65" charset="-120"/>
              <a:ea typeface="華康采風體W3" panose="03000309000000000000" pitchFamily="65" charset="-120"/>
            </a:endParaRPr>
          </a:p>
        </p:txBody>
      </p:sp>
      <p:cxnSp>
        <p:nvCxnSpPr>
          <p:cNvPr id="61" name="直線接點 60"/>
          <p:cNvCxnSpPr/>
          <p:nvPr/>
        </p:nvCxnSpPr>
        <p:spPr>
          <a:xfrm>
            <a:off x="6057406" y="1448972"/>
            <a:ext cx="104242" cy="540902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圖片 13"/>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3839502" y="4901125"/>
            <a:ext cx="2248095" cy="1385301"/>
          </a:xfrm>
          <a:prstGeom prst="rect">
            <a:avLst/>
          </a:prstGeom>
        </p:spPr>
      </p:pic>
      <p:sp>
        <p:nvSpPr>
          <p:cNvPr id="30" name="橢圓 29"/>
          <p:cNvSpPr/>
          <p:nvPr/>
        </p:nvSpPr>
        <p:spPr>
          <a:xfrm>
            <a:off x="1314547" y="4901125"/>
            <a:ext cx="2492708" cy="17377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smtClean="0">
                <a:solidFill>
                  <a:schemeClr val="tx1"/>
                </a:solidFill>
                <a:latin typeface="標楷體" pitchFamily="65" charset="-120"/>
                <a:ea typeface="標楷體" pitchFamily="65" charset="-120"/>
              </a:rPr>
              <a:t>我們是唯一成功登陸的貝殼種類</a:t>
            </a:r>
            <a:endParaRPr lang="zh-TW" altLang="en-US" sz="2800" dirty="0">
              <a:solidFill>
                <a:schemeClr val="tx1"/>
              </a:solidFill>
              <a:latin typeface="標楷體" pitchFamily="65" charset="-120"/>
              <a:ea typeface="標楷體" pitchFamily="65" charset="-120"/>
            </a:endParaRPr>
          </a:p>
        </p:txBody>
      </p:sp>
      <p:pic>
        <p:nvPicPr>
          <p:cNvPr id="9" name="圖片 8"/>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6296241" y="1608670"/>
            <a:ext cx="4960491" cy="5249329"/>
          </a:xfrm>
          <a:prstGeom prst="rect">
            <a:avLst/>
          </a:prstGeom>
        </p:spPr>
      </p:pic>
    </p:spTree>
    <p:extLst>
      <p:ext uri="{BB962C8B-B14F-4D97-AF65-F5344CB8AC3E}">
        <p14:creationId xmlns="" xmlns:p14="http://schemas.microsoft.com/office/powerpoint/2010/main" val="4053216048"/>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華康雅風體W3" panose="03000309000000000000" pitchFamily="65" charset="-120"/>
                <a:ea typeface="華康雅風體W3" panose="03000309000000000000" pitchFamily="65" charset="-120"/>
              </a:rPr>
              <a:t>1-2.</a:t>
            </a:r>
            <a:r>
              <a:rPr lang="zh-TW" altLang="en-US" dirty="0" smtClean="0">
                <a:latin typeface="華康雅風體W3" panose="03000309000000000000" pitchFamily="65" charset="-120"/>
                <a:ea typeface="華康雅風體W3" panose="03000309000000000000" pitchFamily="65" charset="-120"/>
              </a:rPr>
              <a:t>準備用具</a:t>
            </a:r>
            <a:endParaRPr lang="zh-TW" altLang="en-US" dirty="0">
              <a:latin typeface="華康雅風體W3" panose="03000309000000000000" pitchFamily="65" charset="-120"/>
              <a:ea typeface="華康雅風體W3" panose="03000309000000000000" pitchFamily="65" charset="-120"/>
            </a:endParaRPr>
          </a:p>
        </p:txBody>
      </p:sp>
      <p:sp>
        <p:nvSpPr>
          <p:cNvPr id="4" name="內容版面配置區 3"/>
          <p:cNvSpPr>
            <a:spLocks noGrp="1"/>
          </p:cNvSpPr>
          <p:nvPr>
            <p:ph sz="half" idx="2"/>
          </p:nvPr>
        </p:nvSpPr>
        <p:spPr>
          <a:xfrm>
            <a:off x="839788" y="1690688"/>
            <a:ext cx="2860015" cy="4498975"/>
          </a:xfrm>
        </p:spPr>
        <p:txBody>
          <a:bodyPr>
            <a:normAutofit/>
          </a:bodyPr>
          <a:lstStyle/>
          <a:p>
            <a:r>
              <a:rPr lang="en-US" altLang="zh-TW" sz="3200" dirty="0" smtClean="0">
                <a:latin typeface="華康雅風體W3" panose="03000309000000000000" pitchFamily="65" charset="-120"/>
                <a:ea typeface="華康雅風體W3" panose="03000309000000000000" pitchFamily="65" charset="-120"/>
              </a:rPr>
              <a:t>1.</a:t>
            </a:r>
            <a:r>
              <a:rPr lang="zh-TW" altLang="en-US" sz="3200" dirty="0" smtClean="0">
                <a:latin typeface="華康雅風體W3" panose="03000309000000000000" pitchFamily="65" charset="-120"/>
                <a:ea typeface="華康雅風體W3" panose="03000309000000000000" pitchFamily="65" charset="-120"/>
              </a:rPr>
              <a:t>手套</a:t>
            </a:r>
            <a:endParaRPr lang="en-US" altLang="zh-TW" sz="3200" dirty="0" smtClean="0">
              <a:latin typeface="華康雅風體W3" panose="03000309000000000000" pitchFamily="65" charset="-120"/>
              <a:ea typeface="華康雅風體W3" panose="03000309000000000000" pitchFamily="65" charset="-120"/>
            </a:endParaRPr>
          </a:p>
          <a:p>
            <a:r>
              <a:rPr lang="en-US" altLang="zh-TW" sz="3200" dirty="0" smtClean="0">
                <a:latin typeface="華康雅風體W3" panose="03000309000000000000" pitchFamily="65" charset="-120"/>
                <a:ea typeface="華康雅風體W3" panose="03000309000000000000" pitchFamily="65" charset="-120"/>
              </a:rPr>
              <a:t>2.</a:t>
            </a:r>
            <a:r>
              <a:rPr lang="zh-TW" altLang="en-US" sz="3200" dirty="0" smtClean="0">
                <a:latin typeface="華康雅風體W3" panose="03000309000000000000" pitchFamily="65" charset="-120"/>
                <a:ea typeface="華康雅風體W3" panose="03000309000000000000" pitchFamily="65" charset="-120"/>
              </a:rPr>
              <a:t>水壺</a:t>
            </a:r>
            <a:endParaRPr lang="en-US" altLang="zh-TW" sz="3200" dirty="0" smtClean="0">
              <a:latin typeface="華康雅風體W3" panose="03000309000000000000" pitchFamily="65" charset="-120"/>
              <a:ea typeface="華康雅風體W3" panose="03000309000000000000" pitchFamily="65" charset="-120"/>
            </a:endParaRPr>
          </a:p>
          <a:p>
            <a:r>
              <a:rPr lang="en-US" altLang="zh-TW" sz="3200" dirty="0" smtClean="0">
                <a:latin typeface="華康雅風體W3" panose="03000309000000000000" pitchFamily="65" charset="-120"/>
                <a:ea typeface="華康雅風體W3" panose="03000309000000000000" pitchFamily="65" charset="-120"/>
              </a:rPr>
              <a:t>3.</a:t>
            </a:r>
            <a:r>
              <a:rPr lang="zh-TW" altLang="en-US" sz="3200" dirty="0" smtClean="0">
                <a:latin typeface="華康雅風體W3" panose="03000309000000000000" pitchFamily="65" charset="-120"/>
                <a:ea typeface="華康雅風體W3" panose="03000309000000000000" pitchFamily="65" charset="-120"/>
              </a:rPr>
              <a:t>防曬乳</a:t>
            </a:r>
            <a:r>
              <a:rPr lang="zh-TW" altLang="en-US" sz="3200" dirty="0">
                <a:latin typeface="華康雅風體W3" panose="03000309000000000000" pitchFamily="65" charset="-120"/>
                <a:ea typeface="華康雅風體W3" panose="03000309000000000000" pitchFamily="65" charset="-120"/>
              </a:rPr>
              <a:t>液</a:t>
            </a:r>
            <a:endParaRPr lang="en-US" altLang="zh-TW" sz="3200" dirty="0" smtClean="0">
              <a:latin typeface="華康雅風體W3" panose="03000309000000000000" pitchFamily="65" charset="-120"/>
              <a:ea typeface="華康雅風體W3" panose="03000309000000000000" pitchFamily="65" charset="-120"/>
            </a:endParaRPr>
          </a:p>
          <a:p>
            <a:r>
              <a:rPr lang="en-US" altLang="zh-TW" sz="3200" dirty="0" smtClean="0">
                <a:latin typeface="華康雅風體W3" panose="03000309000000000000" pitchFamily="65" charset="-120"/>
                <a:ea typeface="華康雅風體W3" panose="03000309000000000000" pitchFamily="65" charset="-120"/>
              </a:rPr>
              <a:t>4.</a:t>
            </a:r>
            <a:r>
              <a:rPr lang="zh-TW" altLang="en-US" sz="3200" dirty="0" smtClean="0">
                <a:latin typeface="華康雅風體W3" panose="03000309000000000000" pitchFamily="65" charset="-120"/>
                <a:ea typeface="華康雅風體W3" panose="03000309000000000000" pitchFamily="65" charset="-120"/>
              </a:rPr>
              <a:t>收集袋</a:t>
            </a:r>
            <a:endParaRPr lang="en-US" altLang="zh-TW" sz="3200" dirty="0" smtClean="0">
              <a:latin typeface="華康雅風體W3" panose="03000309000000000000" pitchFamily="65" charset="-120"/>
              <a:ea typeface="華康雅風體W3" panose="03000309000000000000" pitchFamily="65" charset="-120"/>
            </a:endParaRPr>
          </a:p>
          <a:p>
            <a:r>
              <a:rPr lang="en-US" altLang="zh-TW" sz="3200" dirty="0" smtClean="0">
                <a:latin typeface="華康雅風體W3" panose="03000309000000000000" pitchFamily="65" charset="-120"/>
                <a:ea typeface="華康雅風體W3" panose="03000309000000000000" pitchFamily="65" charset="-120"/>
              </a:rPr>
              <a:t>5.</a:t>
            </a:r>
            <a:r>
              <a:rPr lang="zh-TW" altLang="en-US" sz="3200" dirty="0" smtClean="0">
                <a:latin typeface="華康雅風體W3" panose="03000309000000000000" pitchFamily="65" charset="-120"/>
                <a:ea typeface="華康雅風體W3" panose="03000309000000000000" pitchFamily="65" charset="-120"/>
              </a:rPr>
              <a:t>帽子</a:t>
            </a:r>
            <a:endParaRPr lang="en-US" altLang="zh-TW" sz="3200" dirty="0" smtClean="0">
              <a:latin typeface="華康雅風體W3" panose="03000309000000000000" pitchFamily="65" charset="-120"/>
              <a:ea typeface="華康雅風體W3" panose="03000309000000000000" pitchFamily="65" charset="-120"/>
            </a:endParaRPr>
          </a:p>
          <a:p>
            <a:r>
              <a:rPr lang="en-US" altLang="zh-TW" sz="3200" dirty="0" smtClean="0">
                <a:latin typeface="華康雅風體W3" panose="03000309000000000000" pitchFamily="65" charset="-120"/>
                <a:ea typeface="華康雅風體W3" panose="03000309000000000000" pitchFamily="65" charset="-120"/>
              </a:rPr>
              <a:t>6.</a:t>
            </a:r>
            <a:r>
              <a:rPr lang="zh-TW" altLang="en-US" sz="3200" dirty="0" smtClean="0">
                <a:latin typeface="華康雅風體W3" panose="03000309000000000000" pitchFamily="65" charset="-120"/>
                <a:ea typeface="華康雅風體W3" panose="03000309000000000000" pitchFamily="65" charset="-120"/>
              </a:rPr>
              <a:t>圖鑑</a:t>
            </a:r>
            <a:endParaRPr lang="en-US" altLang="zh-TW" sz="3200" dirty="0" smtClean="0">
              <a:latin typeface="華康雅風體W3" panose="03000309000000000000" pitchFamily="65" charset="-120"/>
              <a:ea typeface="華康雅風體W3" panose="03000309000000000000" pitchFamily="65" charset="-120"/>
            </a:endParaRPr>
          </a:p>
          <a:p>
            <a:pPr marL="0" indent="0">
              <a:buNone/>
            </a:pPr>
            <a:endParaRPr lang="zh-TW" altLang="en-US" sz="3200" dirty="0">
              <a:latin typeface="華康雅風體W3" panose="03000309000000000000" pitchFamily="65" charset="-120"/>
              <a:ea typeface="華康雅風體W3" panose="03000309000000000000" pitchFamily="65" charset="-120"/>
            </a:endParaRPr>
          </a:p>
        </p:txBody>
      </p:sp>
      <p:sp>
        <p:nvSpPr>
          <p:cNvPr id="5" name="文字版面配置區 4"/>
          <p:cNvSpPr>
            <a:spLocks noGrp="1"/>
          </p:cNvSpPr>
          <p:nvPr>
            <p:ph type="body" sz="quarter" idx="3"/>
          </p:nvPr>
        </p:nvSpPr>
        <p:spPr>
          <a:xfrm>
            <a:off x="3699803" y="1430338"/>
            <a:ext cx="5183188" cy="823912"/>
          </a:xfrm>
        </p:spPr>
        <p:txBody>
          <a:bodyPr>
            <a:normAutofit/>
          </a:bodyPr>
          <a:lstStyle/>
          <a:p>
            <a:r>
              <a:rPr lang="zh-TW" altLang="en-US" sz="4000" dirty="0" smtClean="0">
                <a:latin typeface="華康雅風體W3" panose="03000309000000000000" pitchFamily="65" charset="-120"/>
                <a:ea typeface="華康雅風體W3" panose="03000309000000000000" pitchFamily="65" charset="-120"/>
              </a:rPr>
              <a:t>注意事項</a:t>
            </a:r>
            <a:r>
              <a:rPr lang="en-US" altLang="zh-TW" sz="4000" dirty="0" smtClean="0">
                <a:latin typeface="華康雅風體W3" panose="03000309000000000000" pitchFamily="65" charset="-120"/>
                <a:ea typeface="華康雅風體W3" panose="03000309000000000000" pitchFamily="65" charset="-120"/>
              </a:rPr>
              <a:t>!</a:t>
            </a:r>
            <a:endParaRPr lang="zh-TW" altLang="en-US" sz="4000" dirty="0">
              <a:latin typeface="華康雅風體W3" panose="03000309000000000000" pitchFamily="65" charset="-120"/>
              <a:ea typeface="華康雅風體W3" panose="03000309000000000000" pitchFamily="65" charset="-120"/>
            </a:endParaRPr>
          </a:p>
        </p:txBody>
      </p:sp>
      <p:sp>
        <p:nvSpPr>
          <p:cNvPr id="6" name="內容版面配置區 5"/>
          <p:cNvSpPr>
            <a:spLocks noGrp="1"/>
          </p:cNvSpPr>
          <p:nvPr>
            <p:ph sz="quarter" idx="4"/>
          </p:nvPr>
        </p:nvSpPr>
        <p:spPr>
          <a:xfrm>
            <a:off x="3505994" y="2505075"/>
            <a:ext cx="5183188" cy="3684588"/>
          </a:xfrm>
        </p:spPr>
        <p:txBody>
          <a:bodyPr>
            <a:normAutofit/>
          </a:bodyPr>
          <a:lstStyle/>
          <a:p>
            <a:r>
              <a:rPr lang="en-US" altLang="zh-TW" sz="3200" dirty="0" smtClean="0">
                <a:latin typeface="華康雅風體W3" panose="03000309000000000000" pitchFamily="65" charset="-120"/>
                <a:ea typeface="華康雅風體W3" panose="03000309000000000000" pitchFamily="65" charset="-120"/>
              </a:rPr>
              <a:t>1.</a:t>
            </a:r>
            <a:r>
              <a:rPr lang="zh-TW" altLang="en-US" sz="3200" dirty="0" smtClean="0">
                <a:latin typeface="華康雅風體W3" panose="03000309000000000000" pitchFamily="65" charset="-120"/>
                <a:ea typeface="華康雅風體W3" panose="03000309000000000000" pitchFamily="65" charset="-120"/>
              </a:rPr>
              <a:t>不要觸摸活體貝</a:t>
            </a:r>
            <a:endParaRPr lang="en-US" altLang="zh-TW" sz="3200" dirty="0" smtClean="0">
              <a:latin typeface="華康雅風體W3" panose="03000309000000000000" pitchFamily="65" charset="-120"/>
              <a:ea typeface="華康雅風體W3" panose="03000309000000000000" pitchFamily="65" charset="-120"/>
            </a:endParaRPr>
          </a:p>
          <a:p>
            <a:r>
              <a:rPr lang="en-US" altLang="zh-TW" sz="3200" dirty="0" smtClean="0">
                <a:latin typeface="華康雅風體W3" panose="03000309000000000000" pitchFamily="65" charset="-120"/>
                <a:ea typeface="華康雅風體W3" panose="03000309000000000000" pitchFamily="65" charset="-120"/>
              </a:rPr>
              <a:t>2.</a:t>
            </a:r>
            <a:r>
              <a:rPr lang="zh-TW" altLang="en-US" sz="3200" dirty="0" smtClean="0">
                <a:latin typeface="華康雅風體W3" panose="03000309000000000000" pitchFamily="65" charset="-120"/>
                <a:ea typeface="華康雅風體W3" panose="03000309000000000000" pitchFamily="65" charset="-120"/>
              </a:rPr>
              <a:t>不要亂丟垃圾</a:t>
            </a:r>
            <a:endParaRPr lang="en-US" altLang="zh-TW" sz="3200" dirty="0" smtClean="0">
              <a:latin typeface="華康雅風體W3" panose="03000309000000000000" pitchFamily="65" charset="-120"/>
              <a:ea typeface="華康雅風體W3" panose="03000309000000000000" pitchFamily="65" charset="-120"/>
            </a:endParaRPr>
          </a:p>
          <a:p>
            <a:r>
              <a:rPr lang="en-US" altLang="zh-TW" sz="3200" dirty="0" smtClean="0">
                <a:latin typeface="華康雅風體W3" panose="03000309000000000000" pitchFamily="65" charset="-120"/>
                <a:ea typeface="華康雅風體W3" panose="03000309000000000000" pitchFamily="65" charset="-120"/>
              </a:rPr>
              <a:t>3.</a:t>
            </a:r>
            <a:r>
              <a:rPr lang="zh-TW" altLang="en-US" sz="3200" dirty="0" smtClean="0">
                <a:latin typeface="華康雅風體W3" panose="03000309000000000000" pitchFamily="65" charset="-120"/>
                <a:ea typeface="華康雅風體W3" panose="03000309000000000000" pitchFamily="65" charset="-120"/>
              </a:rPr>
              <a:t>要小心尖銳的漂流物</a:t>
            </a:r>
            <a:endParaRPr lang="en-US" altLang="zh-TW" sz="3200" dirty="0" smtClean="0">
              <a:latin typeface="華康雅風體W3" panose="03000309000000000000" pitchFamily="65" charset="-120"/>
              <a:ea typeface="華康雅風體W3" panose="03000309000000000000" pitchFamily="65" charset="-120"/>
            </a:endParaRPr>
          </a:p>
          <a:p>
            <a:r>
              <a:rPr lang="en-US" altLang="zh-TW" sz="3200" dirty="0" smtClean="0">
                <a:latin typeface="華康雅風體W3" panose="03000309000000000000" pitchFamily="65" charset="-120"/>
                <a:ea typeface="華康雅風體W3" panose="03000309000000000000" pitchFamily="65" charset="-120"/>
              </a:rPr>
              <a:t>4.</a:t>
            </a:r>
            <a:r>
              <a:rPr lang="zh-TW" altLang="en-US" sz="3200" dirty="0" smtClean="0">
                <a:latin typeface="華康雅風體W3" panose="03000309000000000000" pitchFamily="65" charset="-120"/>
                <a:ea typeface="華康雅風體W3" panose="03000309000000000000" pitchFamily="65" charset="-120"/>
              </a:rPr>
              <a:t>有寄居蟹的不能帶走</a:t>
            </a:r>
            <a:endParaRPr lang="en-US" altLang="zh-TW" sz="3200" dirty="0" smtClean="0">
              <a:latin typeface="華康雅風體W3" panose="03000309000000000000" pitchFamily="65" charset="-120"/>
              <a:ea typeface="華康雅風體W3" panose="03000309000000000000" pitchFamily="65" charset="-120"/>
            </a:endParaRPr>
          </a:p>
          <a:p>
            <a:r>
              <a:rPr lang="en-US" altLang="zh-TW" sz="3200" dirty="0" smtClean="0">
                <a:latin typeface="華康雅風體W3" panose="03000309000000000000" pitchFamily="65" charset="-120"/>
                <a:ea typeface="華康雅風體W3" panose="03000309000000000000" pitchFamily="65" charset="-120"/>
              </a:rPr>
              <a:t>5.</a:t>
            </a:r>
            <a:r>
              <a:rPr lang="zh-TW" altLang="en-US" sz="3200" dirty="0" smtClean="0">
                <a:latin typeface="華康雅風體W3" panose="03000309000000000000" pitchFamily="65" charset="-120"/>
                <a:ea typeface="華康雅風體W3" panose="03000309000000000000" pitchFamily="65" charset="-120"/>
              </a:rPr>
              <a:t>要注意天氣狀況</a:t>
            </a:r>
            <a:endParaRPr lang="en-US" altLang="zh-TW" sz="3200" dirty="0">
              <a:latin typeface="華康雅風體W3" panose="03000309000000000000" pitchFamily="65" charset="-120"/>
              <a:ea typeface="華康雅風體W3" panose="03000309000000000000" pitchFamily="65" charset="-120"/>
            </a:endParaRPr>
          </a:p>
        </p:txBody>
      </p:sp>
      <p:pic>
        <p:nvPicPr>
          <p:cNvPr id="7" name="圖片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902585" y="2543324"/>
            <a:ext cx="4172359" cy="4172359"/>
          </a:xfrm>
          <a:prstGeom prst="rect">
            <a:avLst/>
          </a:prstGeom>
        </p:spPr>
      </p:pic>
      <p:sp>
        <p:nvSpPr>
          <p:cNvPr id="8" name="橢圓形圖說文字 7"/>
          <p:cNvSpPr/>
          <p:nvPr/>
        </p:nvSpPr>
        <p:spPr>
          <a:xfrm rot="424448">
            <a:off x="9555633" y="1728937"/>
            <a:ext cx="2336331" cy="1884045"/>
          </a:xfrm>
          <a:prstGeom prst="wedgeEllipseCallou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文字方塊 8"/>
          <p:cNvSpPr txBox="1"/>
          <p:nvPr/>
        </p:nvSpPr>
        <p:spPr>
          <a:xfrm>
            <a:off x="9827948" y="2027684"/>
            <a:ext cx="2299181" cy="1384995"/>
          </a:xfrm>
          <a:prstGeom prst="rect">
            <a:avLst/>
          </a:prstGeom>
          <a:noFill/>
        </p:spPr>
        <p:txBody>
          <a:bodyPr wrap="square" rtlCol="0">
            <a:spAutoFit/>
          </a:bodyPr>
          <a:lstStyle/>
          <a:p>
            <a:r>
              <a:rPr lang="zh-TW" altLang="en-US" sz="2800" dirty="0" smtClean="0">
                <a:latin typeface="華康采風體W3" panose="03000309000000000000" pitchFamily="65" charset="-120"/>
                <a:ea typeface="華康采風體W3" panose="03000309000000000000" pitchFamily="65" charset="-120"/>
              </a:rPr>
              <a:t>一定要做到以下注意事項喔</a:t>
            </a:r>
            <a:r>
              <a:rPr lang="en-US" altLang="zh-TW" sz="2800" dirty="0" smtClean="0">
                <a:latin typeface="華康采風體W3" panose="03000309000000000000" pitchFamily="65" charset="-120"/>
                <a:ea typeface="華康采風體W3" panose="03000309000000000000" pitchFamily="65" charset="-120"/>
              </a:rPr>
              <a:t>~</a:t>
            </a:r>
            <a:endParaRPr lang="zh-TW" altLang="en-US" sz="2800" dirty="0">
              <a:latin typeface="華康采風體W3" panose="03000309000000000000" pitchFamily="65" charset="-120"/>
              <a:ea typeface="華康采風體W3" panose="03000309000000000000" pitchFamily="65" charset="-120"/>
            </a:endParaRPr>
          </a:p>
        </p:txBody>
      </p:sp>
    </p:spTree>
    <p:extLst>
      <p:ext uri="{BB962C8B-B14F-4D97-AF65-F5344CB8AC3E}">
        <p14:creationId xmlns="" xmlns:p14="http://schemas.microsoft.com/office/powerpoint/2010/main" val="3418897672"/>
      </p:ext>
    </p:extLst>
  </p:cSld>
  <p:clrMapOvr>
    <a:masterClrMapping/>
  </p:clrMapOvr>
  <mc:AlternateContent xmlns:mc="http://schemas.openxmlformats.org/markup-compatibility/2006">
    <mc:Choice xmlns=""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down)">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wipe(down)">
                                      <p:cBhvr>
                                        <p:cTn id="37" dur="580">
                                          <p:stCondLst>
                                            <p:cond delay="0"/>
                                          </p:stCondLst>
                                        </p:cTn>
                                        <p:tgtEl>
                                          <p:spTgt spid="6">
                                            <p:txEl>
                                              <p:pRg st="0" end="0"/>
                                            </p:txEl>
                                          </p:spTgt>
                                        </p:tgtEl>
                                      </p:cBhvr>
                                    </p:animEffect>
                                    <p:anim calcmode="lin" valueType="num">
                                      <p:cBhvr>
                                        <p:cTn id="38"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43" dur="26">
                                          <p:stCondLst>
                                            <p:cond delay="650"/>
                                          </p:stCondLst>
                                        </p:cTn>
                                        <p:tgtEl>
                                          <p:spTgt spid="6">
                                            <p:txEl>
                                              <p:pRg st="0" end="0"/>
                                            </p:txEl>
                                          </p:spTgt>
                                        </p:tgtEl>
                                      </p:cBhvr>
                                      <p:to x="100000" y="60000"/>
                                    </p:animScale>
                                    <p:animScale>
                                      <p:cBhvr>
                                        <p:cTn id="44" dur="166" decel="50000">
                                          <p:stCondLst>
                                            <p:cond delay="676"/>
                                          </p:stCondLst>
                                        </p:cTn>
                                        <p:tgtEl>
                                          <p:spTgt spid="6">
                                            <p:txEl>
                                              <p:pRg st="0" end="0"/>
                                            </p:txEl>
                                          </p:spTgt>
                                        </p:tgtEl>
                                      </p:cBhvr>
                                      <p:to x="100000" y="100000"/>
                                    </p:animScale>
                                    <p:animScale>
                                      <p:cBhvr>
                                        <p:cTn id="45" dur="26">
                                          <p:stCondLst>
                                            <p:cond delay="1312"/>
                                          </p:stCondLst>
                                        </p:cTn>
                                        <p:tgtEl>
                                          <p:spTgt spid="6">
                                            <p:txEl>
                                              <p:pRg st="0" end="0"/>
                                            </p:txEl>
                                          </p:spTgt>
                                        </p:tgtEl>
                                      </p:cBhvr>
                                      <p:to x="100000" y="80000"/>
                                    </p:animScale>
                                    <p:animScale>
                                      <p:cBhvr>
                                        <p:cTn id="46" dur="166" decel="50000">
                                          <p:stCondLst>
                                            <p:cond delay="1338"/>
                                          </p:stCondLst>
                                        </p:cTn>
                                        <p:tgtEl>
                                          <p:spTgt spid="6">
                                            <p:txEl>
                                              <p:pRg st="0" end="0"/>
                                            </p:txEl>
                                          </p:spTgt>
                                        </p:tgtEl>
                                      </p:cBhvr>
                                      <p:to x="100000" y="100000"/>
                                    </p:animScale>
                                    <p:animScale>
                                      <p:cBhvr>
                                        <p:cTn id="47" dur="26">
                                          <p:stCondLst>
                                            <p:cond delay="1642"/>
                                          </p:stCondLst>
                                        </p:cTn>
                                        <p:tgtEl>
                                          <p:spTgt spid="6">
                                            <p:txEl>
                                              <p:pRg st="0" end="0"/>
                                            </p:txEl>
                                          </p:spTgt>
                                        </p:tgtEl>
                                      </p:cBhvr>
                                      <p:to x="100000" y="90000"/>
                                    </p:animScale>
                                    <p:animScale>
                                      <p:cBhvr>
                                        <p:cTn id="48" dur="166" decel="50000">
                                          <p:stCondLst>
                                            <p:cond delay="1668"/>
                                          </p:stCondLst>
                                        </p:cTn>
                                        <p:tgtEl>
                                          <p:spTgt spid="6">
                                            <p:txEl>
                                              <p:pRg st="0" end="0"/>
                                            </p:txEl>
                                          </p:spTgt>
                                        </p:tgtEl>
                                      </p:cBhvr>
                                      <p:to x="100000" y="100000"/>
                                    </p:animScale>
                                    <p:animScale>
                                      <p:cBhvr>
                                        <p:cTn id="49" dur="26">
                                          <p:stCondLst>
                                            <p:cond delay="1808"/>
                                          </p:stCondLst>
                                        </p:cTn>
                                        <p:tgtEl>
                                          <p:spTgt spid="6">
                                            <p:txEl>
                                              <p:pRg st="0" end="0"/>
                                            </p:txEl>
                                          </p:spTgt>
                                        </p:tgtEl>
                                      </p:cBhvr>
                                      <p:to x="100000" y="95000"/>
                                    </p:animScale>
                                    <p:animScale>
                                      <p:cBhvr>
                                        <p:cTn id="50" dur="166" decel="50000">
                                          <p:stCondLst>
                                            <p:cond delay="1834"/>
                                          </p:stCondLst>
                                        </p:cTn>
                                        <p:tgtEl>
                                          <p:spTgt spid="6">
                                            <p:txEl>
                                              <p:pRg st="0" end="0"/>
                                            </p:txEl>
                                          </p:spTgt>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grpId="0" nodeType="clickEffect">
                                  <p:stCondLst>
                                    <p:cond delay="0"/>
                                  </p:stCondLst>
                                  <p:childTnLst>
                                    <p:set>
                                      <p:cBhvr>
                                        <p:cTn id="54" dur="1" fill="hold">
                                          <p:stCondLst>
                                            <p:cond delay="0"/>
                                          </p:stCondLst>
                                        </p:cTn>
                                        <p:tgtEl>
                                          <p:spTgt spid="6">
                                            <p:txEl>
                                              <p:pRg st="1" end="1"/>
                                            </p:txEl>
                                          </p:spTgt>
                                        </p:tgtEl>
                                        <p:attrNameLst>
                                          <p:attrName>style.visibility</p:attrName>
                                        </p:attrNameLst>
                                      </p:cBhvr>
                                      <p:to>
                                        <p:strVal val="visible"/>
                                      </p:to>
                                    </p:set>
                                    <p:animEffect transition="in" filter="wipe(down)">
                                      <p:cBhvr>
                                        <p:cTn id="55" dur="580">
                                          <p:stCondLst>
                                            <p:cond delay="0"/>
                                          </p:stCondLst>
                                        </p:cTn>
                                        <p:tgtEl>
                                          <p:spTgt spid="6">
                                            <p:txEl>
                                              <p:pRg st="1" end="1"/>
                                            </p:txEl>
                                          </p:spTgt>
                                        </p:tgtEl>
                                      </p:cBhvr>
                                    </p:animEffect>
                                    <p:anim calcmode="lin" valueType="num">
                                      <p:cBhvr>
                                        <p:cTn id="56" dur="1822" tmFilter="0,0; 0.14,0.36; 0.43,0.73; 0.71,0.91; 1.0,1.0">
                                          <p:stCondLst>
                                            <p:cond delay="0"/>
                                          </p:stCondLst>
                                        </p:cTn>
                                        <p:tgtEl>
                                          <p:spTgt spid="6">
                                            <p:txEl>
                                              <p:pRg st="1" end="1"/>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6">
                                            <p:txEl>
                                              <p:pRg st="1" end="1"/>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6">
                                            <p:txEl>
                                              <p:pRg st="1" end="1"/>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6">
                                            <p:txEl>
                                              <p:pRg st="1" end="1"/>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6">
                                            <p:txEl>
                                              <p:pRg st="1" end="1"/>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6">
                                            <p:txEl>
                                              <p:pRg st="1" end="1"/>
                                            </p:txEl>
                                          </p:spTgt>
                                        </p:tgtEl>
                                      </p:cBhvr>
                                      <p:to x="100000" y="60000"/>
                                    </p:animScale>
                                    <p:animScale>
                                      <p:cBhvr>
                                        <p:cTn id="62" dur="166" decel="50000">
                                          <p:stCondLst>
                                            <p:cond delay="676"/>
                                          </p:stCondLst>
                                        </p:cTn>
                                        <p:tgtEl>
                                          <p:spTgt spid="6">
                                            <p:txEl>
                                              <p:pRg st="1" end="1"/>
                                            </p:txEl>
                                          </p:spTgt>
                                        </p:tgtEl>
                                      </p:cBhvr>
                                      <p:to x="100000" y="100000"/>
                                    </p:animScale>
                                    <p:animScale>
                                      <p:cBhvr>
                                        <p:cTn id="63" dur="26">
                                          <p:stCondLst>
                                            <p:cond delay="1312"/>
                                          </p:stCondLst>
                                        </p:cTn>
                                        <p:tgtEl>
                                          <p:spTgt spid="6">
                                            <p:txEl>
                                              <p:pRg st="1" end="1"/>
                                            </p:txEl>
                                          </p:spTgt>
                                        </p:tgtEl>
                                      </p:cBhvr>
                                      <p:to x="100000" y="80000"/>
                                    </p:animScale>
                                    <p:animScale>
                                      <p:cBhvr>
                                        <p:cTn id="64" dur="166" decel="50000">
                                          <p:stCondLst>
                                            <p:cond delay="1338"/>
                                          </p:stCondLst>
                                        </p:cTn>
                                        <p:tgtEl>
                                          <p:spTgt spid="6">
                                            <p:txEl>
                                              <p:pRg st="1" end="1"/>
                                            </p:txEl>
                                          </p:spTgt>
                                        </p:tgtEl>
                                      </p:cBhvr>
                                      <p:to x="100000" y="100000"/>
                                    </p:animScale>
                                    <p:animScale>
                                      <p:cBhvr>
                                        <p:cTn id="65" dur="26">
                                          <p:stCondLst>
                                            <p:cond delay="1642"/>
                                          </p:stCondLst>
                                        </p:cTn>
                                        <p:tgtEl>
                                          <p:spTgt spid="6">
                                            <p:txEl>
                                              <p:pRg st="1" end="1"/>
                                            </p:txEl>
                                          </p:spTgt>
                                        </p:tgtEl>
                                      </p:cBhvr>
                                      <p:to x="100000" y="90000"/>
                                    </p:animScale>
                                    <p:animScale>
                                      <p:cBhvr>
                                        <p:cTn id="66" dur="166" decel="50000">
                                          <p:stCondLst>
                                            <p:cond delay="1668"/>
                                          </p:stCondLst>
                                        </p:cTn>
                                        <p:tgtEl>
                                          <p:spTgt spid="6">
                                            <p:txEl>
                                              <p:pRg st="1" end="1"/>
                                            </p:txEl>
                                          </p:spTgt>
                                        </p:tgtEl>
                                      </p:cBhvr>
                                      <p:to x="100000" y="100000"/>
                                    </p:animScale>
                                    <p:animScale>
                                      <p:cBhvr>
                                        <p:cTn id="67" dur="26">
                                          <p:stCondLst>
                                            <p:cond delay="1808"/>
                                          </p:stCondLst>
                                        </p:cTn>
                                        <p:tgtEl>
                                          <p:spTgt spid="6">
                                            <p:txEl>
                                              <p:pRg st="1" end="1"/>
                                            </p:txEl>
                                          </p:spTgt>
                                        </p:tgtEl>
                                      </p:cBhvr>
                                      <p:to x="100000" y="95000"/>
                                    </p:animScale>
                                    <p:animScale>
                                      <p:cBhvr>
                                        <p:cTn id="68" dur="166" decel="50000">
                                          <p:stCondLst>
                                            <p:cond delay="1834"/>
                                          </p:stCondLst>
                                        </p:cTn>
                                        <p:tgtEl>
                                          <p:spTgt spid="6">
                                            <p:txEl>
                                              <p:pRg st="1" end="1"/>
                                            </p:txEl>
                                          </p:spTgt>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26" presetClass="entr" presetSubtype="0" fill="hold" grpId="0" nodeType="clickEffect">
                                  <p:stCondLst>
                                    <p:cond delay="0"/>
                                  </p:stCondLst>
                                  <p:childTnLst>
                                    <p:set>
                                      <p:cBhvr>
                                        <p:cTn id="72" dur="1" fill="hold">
                                          <p:stCondLst>
                                            <p:cond delay="0"/>
                                          </p:stCondLst>
                                        </p:cTn>
                                        <p:tgtEl>
                                          <p:spTgt spid="6">
                                            <p:txEl>
                                              <p:pRg st="2" end="2"/>
                                            </p:txEl>
                                          </p:spTgt>
                                        </p:tgtEl>
                                        <p:attrNameLst>
                                          <p:attrName>style.visibility</p:attrName>
                                        </p:attrNameLst>
                                      </p:cBhvr>
                                      <p:to>
                                        <p:strVal val="visible"/>
                                      </p:to>
                                    </p:set>
                                    <p:animEffect transition="in" filter="wipe(down)">
                                      <p:cBhvr>
                                        <p:cTn id="73" dur="580">
                                          <p:stCondLst>
                                            <p:cond delay="0"/>
                                          </p:stCondLst>
                                        </p:cTn>
                                        <p:tgtEl>
                                          <p:spTgt spid="6">
                                            <p:txEl>
                                              <p:pRg st="2" end="2"/>
                                            </p:txEl>
                                          </p:spTgt>
                                        </p:tgtEl>
                                      </p:cBhvr>
                                    </p:animEffect>
                                    <p:anim calcmode="lin" valueType="num">
                                      <p:cBhvr>
                                        <p:cTn id="74" dur="1822" tmFilter="0,0; 0.14,0.36; 0.43,0.73; 0.71,0.91; 1.0,1.0">
                                          <p:stCondLst>
                                            <p:cond delay="0"/>
                                          </p:stCondLst>
                                        </p:cTn>
                                        <p:tgtEl>
                                          <p:spTgt spid="6">
                                            <p:txEl>
                                              <p:pRg st="2" end="2"/>
                                            </p:txEl>
                                          </p:spTgt>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6">
                                            <p:txEl>
                                              <p:pRg st="2" end="2"/>
                                            </p:txEl>
                                          </p:spTgt>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6">
                                            <p:txEl>
                                              <p:pRg st="2" end="2"/>
                                            </p:txEl>
                                          </p:spTgt>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6">
                                            <p:txEl>
                                              <p:pRg st="2" end="2"/>
                                            </p:txEl>
                                          </p:spTgt>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6">
                                            <p:txEl>
                                              <p:pRg st="2" end="2"/>
                                            </p:txEl>
                                          </p:spTgt>
                                        </p:tgtEl>
                                        <p:attrNameLst>
                                          <p:attrName>ppt_y</p:attrName>
                                        </p:attrNameLst>
                                      </p:cBhvr>
                                      <p:tavLst>
                                        <p:tav tm="0" fmla="#ppt_y-sin(pi*$)/81">
                                          <p:val>
                                            <p:fltVal val="0"/>
                                          </p:val>
                                        </p:tav>
                                        <p:tav tm="100000">
                                          <p:val>
                                            <p:fltVal val="1"/>
                                          </p:val>
                                        </p:tav>
                                      </p:tavLst>
                                    </p:anim>
                                    <p:animScale>
                                      <p:cBhvr>
                                        <p:cTn id="79" dur="26">
                                          <p:stCondLst>
                                            <p:cond delay="650"/>
                                          </p:stCondLst>
                                        </p:cTn>
                                        <p:tgtEl>
                                          <p:spTgt spid="6">
                                            <p:txEl>
                                              <p:pRg st="2" end="2"/>
                                            </p:txEl>
                                          </p:spTgt>
                                        </p:tgtEl>
                                      </p:cBhvr>
                                      <p:to x="100000" y="60000"/>
                                    </p:animScale>
                                    <p:animScale>
                                      <p:cBhvr>
                                        <p:cTn id="80" dur="166" decel="50000">
                                          <p:stCondLst>
                                            <p:cond delay="676"/>
                                          </p:stCondLst>
                                        </p:cTn>
                                        <p:tgtEl>
                                          <p:spTgt spid="6">
                                            <p:txEl>
                                              <p:pRg st="2" end="2"/>
                                            </p:txEl>
                                          </p:spTgt>
                                        </p:tgtEl>
                                      </p:cBhvr>
                                      <p:to x="100000" y="100000"/>
                                    </p:animScale>
                                    <p:animScale>
                                      <p:cBhvr>
                                        <p:cTn id="81" dur="26">
                                          <p:stCondLst>
                                            <p:cond delay="1312"/>
                                          </p:stCondLst>
                                        </p:cTn>
                                        <p:tgtEl>
                                          <p:spTgt spid="6">
                                            <p:txEl>
                                              <p:pRg st="2" end="2"/>
                                            </p:txEl>
                                          </p:spTgt>
                                        </p:tgtEl>
                                      </p:cBhvr>
                                      <p:to x="100000" y="80000"/>
                                    </p:animScale>
                                    <p:animScale>
                                      <p:cBhvr>
                                        <p:cTn id="82" dur="166" decel="50000">
                                          <p:stCondLst>
                                            <p:cond delay="1338"/>
                                          </p:stCondLst>
                                        </p:cTn>
                                        <p:tgtEl>
                                          <p:spTgt spid="6">
                                            <p:txEl>
                                              <p:pRg st="2" end="2"/>
                                            </p:txEl>
                                          </p:spTgt>
                                        </p:tgtEl>
                                      </p:cBhvr>
                                      <p:to x="100000" y="100000"/>
                                    </p:animScale>
                                    <p:animScale>
                                      <p:cBhvr>
                                        <p:cTn id="83" dur="26">
                                          <p:stCondLst>
                                            <p:cond delay="1642"/>
                                          </p:stCondLst>
                                        </p:cTn>
                                        <p:tgtEl>
                                          <p:spTgt spid="6">
                                            <p:txEl>
                                              <p:pRg st="2" end="2"/>
                                            </p:txEl>
                                          </p:spTgt>
                                        </p:tgtEl>
                                      </p:cBhvr>
                                      <p:to x="100000" y="90000"/>
                                    </p:animScale>
                                    <p:animScale>
                                      <p:cBhvr>
                                        <p:cTn id="84" dur="166" decel="50000">
                                          <p:stCondLst>
                                            <p:cond delay="1668"/>
                                          </p:stCondLst>
                                        </p:cTn>
                                        <p:tgtEl>
                                          <p:spTgt spid="6">
                                            <p:txEl>
                                              <p:pRg st="2" end="2"/>
                                            </p:txEl>
                                          </p:spTgt>
                                        </p:tgtEl>
                                      </p:cBhvr>
                                      <p:to x="100000" y="100000"/>
                                    </p:animScale>
                                    <p:animScale>
                                      <p:cBhvr>
                                        <p:cTn id="85" dur="26">
                                          <p:stCondLst>
                                            <p:cond delay="1808"/>
                                          </p:stCondLst>
                                        </p:cTn>
                                        <p:tgtEl>
                                          <p:spTgt spid="6">
                                            <p:txEl>
                                              <p:pRg st="2" end="2"/>
                                            </p:txEl>
                                          </p:spTgt>
                                        </p:tgtEl>
                                      </p:cBhvr>
                                      <p:to x="100000" y="95000"/>
                                    </p:animScale>
                                    <p:animScale>
                                      <p:cBhvr>
                                        <p:cTn id="86" dur="166" decel="50000">
                                          <p:stCondLst>
                                            <p:cond delay="1834"/>
                                          </p:stCondLst>
                                        </p:cTn>
                                        <p:tgtEl>
                                          <p:spTgt spid="6">
                                            <p:txEl>
                                              <p:pRg st="2" end="2"/>
                                            </p:txEl>
                                          </p:spTgt>
                                        </p:tgtEl>
                                      </p:cBhvr>
                                      <p:to x="100000" y="100000"/>
                                    </p:animScale>
                                  </p:childTnLst>
                                </p:cTn>
                              </p:par>
                            </p:childTnLst>
                          </p:cTn>
                        </p:par>
                      </p:childTnLst>
                    </p:cTn>
                  </p:par>
                  <p:par>
                    <p:cTn id="87" fill="hold">
                      <p:stCondLst>
                        <p:cond delay="indefinite"/>
                      </p:stCondLst>
                      <p:childTnLst>
                        <p:par>
                          <p:cTn id="88" fill="hold">
                            <p:stCondLst>
                              <p:cond delay="0"/>
                            </p:stCondLst>
                            <p:childTnLst>
                              <p:par>
                                <p:cTn id="89" presetID="26" presetClass="entr" presetSubtype="0" fill="hold" grpId="0" nodeType="clickEffect">
                                  <p:stCondLst>
                                    <p:cond delay="0"/>
                                  </p:stCondLst>
                                  <p:childTnLst>
                                    <p:set>
                                      <p:cBhvr>
                                        <p:cTn id="90" dur="1" fill="hold">
                                          <p:stCondLst>
                                            <p:cond delay="0"/>
                                          </p:stCondLst>
                                        </p:cTn>
                                        <p:tgtEl>
                                          <p:spTgt spid="6">
                                            <p:txEl>
                                              <p:pRg st="3" end="3"/>
                                            </p:txEl>
                                          </p:spTgt>
                                        </p:tgtEl>
                                        <p:attrNameLst>
                                          <p:attrName>style.visibility</p:attrName>
                                        </p:attrNameLst>
                                      </p:cBhvr>
                                      <p:to>
                                        <p:strVal val="visible"/>
                                      </p:to>
                                    </p:set>
                                    <p:animEffect transition="in" filter="wipe(down)">
                                      <p:cBhvr>
                                        <p:cTn id="91" dur="580">
                                          <p:stCondLst>
                                            <p:cond delay="0"/>
                                          </p:stCondLst>
                                        </p:cTn>
                                        <p:tgtEl>
                                          <p:spTgt spid="6">
                                            <p:txEl>
                                              <p:pRg st="3" end="3"/>
                                            </p:txEl>
                                          </p:spTgt>
                                        </p:tgtEl>
                                      </p:cBhvr>
                                    </p:animEffect>
                                    <p:anim calcmode="lin" valueType="num">
                                      <p:cBhvr>
                                        <p:cTn id="92" dur="1822" tmFilter="0,0; 0.14,0.36; 0.43,0.73; 0.71,0.91; 1.0,1.0">
                                          <p:stCondLst>
                                            <p:cond delay="0"/>
                                          </p:stCondLst>
                                        </p:cTn>
                                        <p:tgtEl>
                                          <p:spTgt spid="6">
                                            <p:txEl>
                                              <p:pRg st="3" end="3"/>
                                            </p:txEl>
                                          </p:spTgt>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6">
                                            <p:txEl>
                                              <p:pRg st="3" end="3"/>
                                            </p:txEl>
                                          </p:spTgt>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6">
                                            <p:txEl>
                                              <p:pRg st="3" end="3"/>
                                            </p:txEl>
                                          </p:spTgt>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6">
                                            <p:txEl>
                                              <p:pRg st="3" end="3"/>
                                            </p:txEl>
                                          </p:spTgt>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6">
                                            <p:txEl>
                                              <p:pRg st="3" end="3"/>
                                            </p:txEl>
                                          </p:spTgt>
                                        </p:tgtEl>
                                        <p:attrNameLst>
                                          <p:attrName>ppt_y</p:attrName>
                                        </p:attrNameLst>
                                      </p:cBhvr>
                                      <p:tavLst>
                                        <p:tav tm="0" fmla="#ppt_y-sin(pi*$)/81">
                                          <p:val>
                                            <p:fltVal val="0"/>
                                          </p:val>
                                        </p:tav>
                                        <p:tav tm="100000">
                                          <p:val>
                                            <p:fltVal val="1"/>
                                          </p:val>
                                        </p:tav>
                                      </p:tavLst>
                                    </p:anim>
                                    <p:animScale>
                                      <p:cBhvr>
                                        <p:cTn id="97" dur="26">
                                          <p:stCondLst>
                                            <p:cond delay="650"/>
                                          </p:stCondLst>
                                        </p:cTn>
                                        <p:tgtEl>
                                          <p:spTgt spid="6">
                                            <p:txEl>
                                              <p:pRg st="3" end="3"/>
                                            </p:txEl>
                                          </p:spTgt>
                                        </p:tgtEl>
                                      </p:cBhvr>
                                      <p:to x="100000" y="60000"/>
                                    </p:animScale>
                                    <p:animScale>
                                      <p:cBhvr>
                                        <p:cTn id="98" dur="166" decel="50000">
                                          <p:stCondLst>
                                            <p:cond delay="676"/>
                                          </p:stCondLst>
                                        </p:cTn>
                                        <p:tgtEl>
                                          <p:spTgt spid="6">
                                            <p:txEl>
                                              <p:pRg st="3" end="3"/>
                                            </p:txEl>
                                          </p:spTgt>
                                        </p:tgtEl>
                                      </p:cBhvr>
                                      <p:to x="100000" y="100000"/>
                                    </p:animScale>
                                    <p:animScale>
                                      <p:cBhvr>
                                        <p:cTn id="99" dur="26">
                                          <p:stCondLst>
                                            <p:cond delay="1312"/>
                                          </p:stCondLst>
                                        </p:cTn>
                                        <p:tgtEl>
                                          <p:spTgt spid="6">
                                            <p:txEl>
                                              <p:pRg st="3" end="3"/>
                                            </p:txEl>
                                          </p:spTgt>
                                        </p:tgtEl>
                                      </p:cBhvr>
                                      <p:to x="100000" y="80000"/>
                                    </p:animScale>
                                    <p:animScale>
                                      <p:cBhvr>
                                        <p:cTn id="100" dur="166" decel="50000">
                                          <p:stCondLst>
                                            <p:cond delay="1338"/>
                                          </p:stCondLst>
                                        </p:cTn>
                                        <p:tgtEl>
                                          <p:spTgt spid="6">
                                            <p:txEl>
                                              <p:pRg st="3" end="3"/>
                                            </p:txEl>
                                          </p:spTgt>
                                        </p:tgtEl>
                                      </p:cBhvr>
                                      <p:to x="100000" y="100000"/>
                                    </p:animScale>
                                    <p:animScale>
                                      <p:cBhvr>
                                        <p:cTn id="101" dur="26">
                                          <p:stCondLst>
                                            <p:cond delay="1642"/>
                                          </p:stCondLst>
                                        </p:cTn>
                                        <p:tgtEl>
                                          <p:spTgt spid="6">
                                            <p:txEl>
                                              <p:pRg st="3" end="3"/>
                                            </p:txEl>
                                          </p:spTgt>
                                        </p:tgtEl>
                                      </p:cBhvr>
                                      <p:to x="100000" y="90000"/>
                                    </p:animScale>
                                    <p:animScale>
                                      <p:cBhvr>
                                        <p:cTn id="102" dur="166" decel="50000">
                                          <p:stCondLst>
                                            <p:cond delay="1668"/>
                                          </p:stCondLst>
                                        </p:cTn>
                                        <p:tgtEl>
                                          <p:spTgt spid="6">
                                            <p:txEl>
                                              <p:pRg st="3" end="3"/>
                                            </p:txEl>
                                          </p:spTgt>
                                        </p:tgtEl>
                                      </p:cBhvr>
                                      <p:to x="100000" y="100000"/>
                                    </p:animScale>
                                    <p:animScale>
                                      <p:cBhvr>
                                        <p:cTn id="103" dur="26">
                                          <p:stCondLst>
                                            <p:cond delay="1808"/>
                                          </p:stCondLst>
                                        </p:cTn>
                                        <p:tgtEl>
                                          <p:spTgt spid="6">
                                            <p:txEl>
                                              <p:pRg st="3" end="3"/>
                                            </p:txEl>
                                          </p:spTgt>
                                        </p:tgtEl>
                                      </p:cBhvr>
                                      <p:to x="100000" y="95000"/>
                                    </p:animScale>
                                    <p:animScale>
                                      <p:cBhvr>
                                        <p:cTn id="104" dur="166" decel="50000">
                                          <p:stCondLst>
                                            <p:cond delay="1834"/>
                                          </p:stCondLst>
                                        </p:cTn>
                                        <p:tgtEl>
                                          <p:spTgt spid="6">
                                            <p:txEl>
                                              <p:pRg st="3" end="3"/>
                                            </p:txEl>
                                          </p:spTgt>
                                        </p:tgtEl>
                                      </p:cBhvr>
                                      <p:to x="100000" y="100000"/>
                                    </p:animScale>
                                  </p:childTnLst>
                                </p:cTn>
                              </p:par>
                            </p:childTnLst>
                          </p:cTn>
                        </p:par>
                      </p:childTnLst>
                    </p:cTn>
                  </p:par>
                  <p:par>
                    <p:cTn id="105" fill="hold">
                      <p:stCondLst>
                        <p:cond delay="indefinite"/>
                      </p:stCondLst>
                      <p:childTnLst>
                        <p:par>
                          <p:cTn id="106" fill="hold">
                            <p:stCondLst>
                              <p:cond delay="0"/>
                            </p:stCondLst>
                            <p:childTnLst>
                              <p:par>
                                <p:cTn id="107" presetID="26" presetClass="entr" presetSubtype="0" fill="hold" grpId="0" nodeType="clickEffect">
                                  <p:stCondLst>
                                    <p:cond delay="0"/>
                                  </p:stCondLst>
                                  <p:childTnLst>
                                    <p:set>
                                      <p:cBhvr>
                                        <p:cTn id="108" dur="1" fill="hold">
                                          <p:stCondLst>
                                            <p:cond delay="0"/>
                                          </p:stCondLst>
                                        </p:cTn>
                                        <p:tgtEl>
                                          <p:spTgt spid="6">
                                            <p:txEl>
                                              <p:pRg st="4" end="4"/>
                                            </p:txEl>
                                          </p:spTgt>
                                        </p:tgtEl>
                                        <p:attrNameLst>
                                          <p:attrName>style.visibility</p:attrName>
                                        </p:attrNameLst>
                                      </p:cBhvr>
                                      <p:to>
                                        <p:strVal val="visible"/>
                                      </p:to>
                                    </p:set>
                                    <p:animEffect transition="in" filter="wipe(down)">
                                      <p:cBhvr>
                                        <p:cTn id="109" dur="580">
                                          <p:stCondLst>
                                            <p:cond delay="0"/>
                                          </p:stCondLst>
                                        </p:cTn>
                                        <p:tgtEl>
                                          <p:spTgt spid="6">
                                            <p:txEl>
                                              <p:pRg st="4" end="4"/>
                                            </p:txEl>
                                          </p:spTgt>
                                        </p:tgtEl>
                                      </p:cBhvr>
                                    </p:animEffect>
                                    <p:anim calcmode="lin" valueType="num">
                                      <p:cBhvr>
                                        <p:cTn id="110" dur="1822" tmFilter="0,0; 0.14,0.36; 0.43,0.73; 0.71,0.91; 1.0,1.0">
                                          <p:stCondLst>
                                            <p:cond delay="0"/>
                                          </p:stCondLst>
                                        </p:cTn>
                                        <p:tgtEl>
                                          <p:spTgt spid="6">
                                            <p:txEl>
                                              <p:pRg st="4" end="4"/>
                                            </p:txEl>
                                          </p:spTgt>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6">
                                            <p:txEl>
                                              <p:pRg st="4" end="4"/>
                                            </p:txEl>
                                          </p:spTgt>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6">
                                            <p:txEl>
                                              <p:pRg st="4" end="4"/>
                                            </p:txEl>
                                          </p:spTgt>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6">
                                            <p:txEl>
                                              <p:pRg st="4" end="4"/>
                                            </p:txEl>
                                          </p:spTgt>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6">
                                            <p:txEl>
                                              <p:pRg st="4" end="4"/>
                                            </p:txEl>
                                          </p:spTgt>
                                        </p:tgtEl>
                                        <p:attrNameLst>
                                          <p:attrName>ppt_y</p:attrName>
                                        </p:attrNameLst>
                                      </p:cBhvr>
                                      <p:tavLst>
                                        <p:tav tm="0" fmla="#ppt_y-sin(pi*$)/81">
                                          <p:val>
                                            <p:fltVal val="0"/>
                                          </p:val>
                                        </p:tav>
                                        <p:tav tm="100000">
                                          <p:val>
                                            <p:fltVal val="1"/>
                                          </p:val>
                                        </p:tav>
                                      </p:tavLst>
                                    </p:anim>
                                    <p:animScale>
                                      <p:cBhvr>
                                        <p:cTn id="115" dur="26">
                                          <p:stCondLst>
                                            <p:cond delay="650"/>
                                          </p:stCondLst>
                                        </p:cTn>
                                        <p:tgtEl>
                                          <p:spTgt spid="6">
                                            <p:txEl>
                                              <p:pRg st="4" end="4"/>
                                            </p:txEl>
                                          </p:spTgt>
                                        </p:tgtEl>
                                      </p:cBhvr>
                                      <p:to x="100000" y="60000"/>
                                    </p:animScale>
                                    <p:animScale>
                                      <p:cBhvr>
                                        <p:cTn id="116" dur="166" decel="50000">
                                          <p:stCondLst>
                                            <p:cond delay="676"/>
                                          </p:stCondLst>
                                        </p:cTn>
                                        <p:tgtEl>
                                          <p:spTgt spid="6">
                                            <p:txEl>
                                              <p:pRg st="4" end="4"/>
                                            </p:txEl>
                                          </p:spTgt>
                                        </p:tgtEl>
                                      </p:cBhvr>
                                      <p:to x="100000" y="100000"/>
                                    </p:animScale>
                                    <p:animScale>
                                      <p:cBhvr>
                                        <p:cTn id="117" dur="26">
                                          <p:stCondLst>
                                            <p:cond delay="1312"/>
                                          </p:stCondLst>
                                        </p:cTn>
                                        <p:tgtEl>
                                          <p:spTgt spid="6">
                                            <p:txEl>
                                              <p:pRg st="4" end="4"/>
                                            </p:txEl>
                                          </p:spTgt>
                                        </p:tgtEl>
                                      </p:cBhvr>
                                      <p:to x="100000" y="80000"/>
                                    </p:animScale>
                                    <p:animScale>
                                      <p:cBhvr>
                                        <p:cTn id="118" dur="166" decel="50000">
                                          <p:stCondLst>
                                            <p:cond delay="1338"/>
                                          </p:stCondLst>
                                        </p:cTn>
                                        <p:tgtEl>
                                          <p:spTgt spid="6">
                                            <p:txEl>
                                              <p:pRg st="4" end="4"/>
                                            </p:txEl>
                                          </p:spTgt>
                                        </p:tgtEl>
                                      </p:cBhvr>
                                      <p:to x="100000" y="100000"/>
                                    </p:animScale>
                                    <p:animScale>
                                      <p:cBhvr>
                                        <p:cTn id="119" dur="26">
                                          <p:stCondLst>
                                            <p:cond delay="1642"/>
                                          </p:stCondLst>
                                        </p:cTn>
                                        <p:tgtEl>
                                          <p:spTgt spid="6">
                                            <p:txEl>
                                              <p:pRg st="4" end="4"/>
                                            </p:txEl>
                                          </p:spTgt>
                                        </p:tgtEl>
                                      </p:cBhvr>
                                      <p:to x="100000" y="90000"/>
                                    </p:animScale>
                                    <p:animScale>
                                      <p:cBhvr>
                                        <p:cTn id="120" dur="166" decel="50000">
                                          <p:stCondLst>
                                            <p:cond delay="1668"/>
                                          </p:stCondLst>
                                        </p:cTn>
                                        <p:tgtEl>
                                          <p:spTgt spid="6">
                                            <p:txEl>
                                              <p:pRg st="4" end="4"/>
                                            </p:txEl>
                                          </p:spTgt>
                                        </p:tgtEl>
                                      </p:cBhvr>
                                      <p:to x="100000" y="100000"/>
                                    </p:animScale>
                                    <p:animScale>
                                      <p:cBhvr>
                                        <p:cTn id="121" dur="26">
                                          <p:stCondLst>
                                            <p:cond delay="1808"/>
                                          </p:stCondLst>
                                        </p:cTn>
                                        <p:tgtEl>
                                          <p:spTgt spid="6">
                                            <p:txEl>
                                              <p:pRg st="4" end="4"/>
                                            </p:txEl>
                                          </p:spTgt>
                                        </p:tgtEl>
                                      </p:cBhvr>
                                      <p:to x="100000" y="95000"/>
                                    </p:animScale>
                                    <p:animScale>
                                      <p:cBhvr>
                                        <p:cTn id="122" dur="166" decel="50000">
                                          <p:stCondLst>
                                            <p:cond delay="1834"/>
                                          </p:stCondLst>
                                        </p:cTn>
                                        <p:tgtEl>
                                          <p:spTgt spid="6">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39000" b="-39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noFill/>
        </p:spPr>
        <p:txBody>
          <a:bodyPr/>
          <a:lstStyle/>
          <a:p>
            <a:r>
              <a:rPr lang="en-US" altLang="zh-TW" dirty="0" smtClean="0">
                <a:latin typeface="華康雅風體W3" panose="03000309000000000000" pitchFamily="65" charset="-120"/>
                <a:ea typeface="華康雅風體W3" panose="03000309000000000000" pitchFamily="65" charset="-120"/>
              </a:rPr>
              <a:t>1-3.</a:t>
            </a:r>
            <a:r>
              <a:rPr lang="zh-TW" altLang="en-US" dirty="0" smtClean="0">
                <a:latin typeface="華康雅風體W3" panose="03000309000000000000" pitchFamily="65" charset="-120"/>
                <a:ea typeface="華康雅風體W3" panose="03000309000000000000" pitchFamily="65" charset="-120"/>
              </a:rPr>
              <a:t>貝殼種類圖表</a:t>
            </a:r>
            <a:endParaRPr lang="zh-TW" altLang="en-US" dirty="0">
              <a:latin typeface="華康雅風體W3" panose="03000309000000000000" pitchFamily="65" charset="-120"/>
              <a:ea typeface="華康雅風體W3" panose="03000309000000000000" pitchFamily="65" charset="-120"/>
            </a:endParaRPr>
          </a:p>
        </p:txBody>
      </p:sp>
      <p:sp>
        <p:nvSpPr>
          <p:cNvPr id="3" name="內容版面配置區 2"/>
          <p:cNvSpPr>
            <a:spLocks noGrp="1"/>
          </p:cNvSpPr>
          <p:nvPr>
            <p:ph idx="1"/>
          </p:nvPr>
        </p:nvSpPr>
        <p:spPr/>
        <p:txBody>
          <a:bodyPr>
            <a:normAutofit/>
          </a:bodyPr>
          <a:lstStyle/>
          <a:p>
            <a:r>
              <a:rPr lang="zh-TW" altLang="en-US" sz="3200" dirty="0" smtClean="0"/>
              <a:t>          </a:t>
            </a:r>
            <a:r>
              <a:rPr lang="zh-TW" altLang="en-US" sz="3200" dirty="0" smtClean="0">
                <a:latin typeface="華康雅風體W3" panose="03000309000000000000" pitchFamily="65" charset="-120"/>
                <a:ea typeface="華康雅風體W3" panose="03000309000000000000" pitchFamily="65" charset="-120"/>
              </a:rPr>
              <a:t>軟體動物門                   貝殼亞門</a:t>
            </a:r>
            <a:endParaRPr lang="en-US" altLang="zh-TW" sz="3200" dirty="0" smtClean="0">
              <a:latin typeface="華康雅風體W3" panose="03000309000000000000" pitchFamily="65" charset="-120"/>
              <a:ea typeface="華康雅風體W3" panose="03000309000000000000" pitchFamily="65" charset="-120"/>
            </a:endParaRPr>
          </a:p>
          <a:p>
            <a:r>
              <a:rPr lang="zh-TW" altLang="en-US" sz="3200" dirty="0" smtClean="0">
                <a:latin typeface="華康雅風體W3" panose="03000309000000000000" pitchFamily="65" charset="-120"/>
                <a:ea typeface="華康雅風體W3" panose="03000309000000000000" pitchFamily="65" charset="-120"/>
              </a:rPr>
              <a:t>      針刺雅門</a:t>
            </a:r>
            <a:endParaRPr lang="en-US" altLang="zh-TW" sz="3200" dirty="0" smtClean="0">
              <a:latin typeface="華康雅風體W3" panose="03000309000000000000" pitchFamily="65" charset="-120"/>
              <a:ea typeface="華康雅風體W3" panose="03000309000000000000" pitchFamily="65" charset="-120"/>
            </a:endParaRPr>
          </a:p>
          <a:p>
            <a:endParaRPr lang="zh-TW" altLang="en-US" sz="3200" dirty="0"/>
          </a:p>
        </p:txBody>
      </p:sp>
      <p:cxnSp>
        <p:nvCxnSpPr>
          <p:cNvPr id="5" name="直線接點 4"/>
          <p:cNvCxnSpPr/>
          <p:nvPr/>
        </p:nvCxnSpPr>
        <p:spPr>
          <a:xfrm flipV="1">
            <a:off x="1197255" y="2805378"/>
            <a:ext cx="3699803" cy="703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直線接點 6"/>
          <p:cNvCxnSpPr/>
          <p:nvPr/>
        </p:nvCxnSpPr>
        <p:spPr>
          <a:xfrm flipH="1">
            <a:off x="1217600" y="2902471"/>
            <a:ext cx="14068" cy="66118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flipH="1">
            <a:off x="4867449" y="2818619"/>
            <a:ext cx="7033" cy="66118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flipH="1">
            <a:off x="3062287" y="2851232"/>
            <a:ext cx="2" cy="6260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圖片 1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18868" y="3729793"/>
            <a:ext cx="1832371" cy="530063"/>
          </a:xfrm>
          <a:prstGeom prst="rect">
            <a:avLst/>
          </a:prstGeom>
        </p:spPr>
      </p:pic>
      <p:pic>
        <p:nvPicPr>
          <p:cNvPr id="17" name="圖片 16"/>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2243224" y="3658907"/>
            <a:ext cx="1831946" cy="595150"/>
          </a:xfrm>
          <a:prstGeom prst="rect">
            <a:avLst/>
          </a:prstGeom>
        </p:spPr>
      </p:pic>
      <p:pic>
        <p:nvPicPr>
          <p:cNvPr id="18" name="圖片 17"/>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4158614" y="3614738"/>
            <a:ext cx="1339527" cy="1091714"/>
          </a:xfrm>
          <a:prstGeom prst="rect">
            <a:avLst/>
          </a:prstGeom>
        </p:spPr>
      </p:pic>
      <p:sp>
        <p:nvSpPr>
          <p:cNvPr id="19" name="文字方塊 18"/>
          <p:cNvSpPr txBox="1"/>
          <p:nvPr/>
        </p:nvSpPr>
        <p:spPr>
          <a:xfrm>
            <a:off x="637736" y="4123095"/>
            <a:ext cx="11554264" cy="1631216"/>
          </a:xfrm>
          <a:prstGeom prst="rect">
            <a:avLst/>
          </a:prstGeom>
          <a:noFill/>
        </p:spPr>
        <p:txBody>
          <a:bodyPr wrap="square" rtlCol="0">
            <a:spAutoFit/>
          </a:bodyPr>
          <a:lstStyle/>
          <a:p>
            <a:r>
              <a:rPr lang="zh-TW" altLang="en-US" sz="3600" dirty="0" smtClean="0">
                <a:latin typeface="華康雅風體W3" panose="03000309000000000000" pitchFamily="65" charset="-120"/>
                <a:ea typeface="華康雅風體W3" panose="03000309000000000000" pitchFamily="65" charset="-120"/>
              </a:rPr>
              <a:t>尾腔</a:t>
            </a:r>
            <a:r>
              <a:rPr lang="zh-TW" altLang="en-US" sz="3200" dirty="0" smtClean="0">
                <a:latin typeface="華康雅風體W3" panose="03000309000000000000" pitchFamily="65" charset="-120"/>
                <a:ea typeface="華康雅風體W3" panose="03000309000000000000" pitchFamily="65" charset="-120"/>
              </a:rPr>
              <a:t>綱   溝腹綱          </a:t>
            </a:r>
            <a:endParaRPr lang="en-US" altLang="zh-TW" sz="3200" dirty="0" smtClean="0">
              <a:latin typeface="華康雅風體W3" panose="03000309000000000000" pitchFamily="65" charset="-120"/>
              <a:ea typeface="華康雅風體W3" panose="03000309000000000000" pitchFamily="65" charset="-120"/>
            </a:endParaRPr>
          </a:p>
          <a:p>
            <a:r>
              <a:rPr lang="zh-TW" altLang="en-US" sz="3200" dirty="0" smtClean="0">
                <a:latin typeface="華康雅風體W3" panose="03000309000000000000" pitchFamily="65" charset="-120"/>
                <a:ea typeface="華康雅風體W3" panose="03000309000000000000" pitchFamily="65" charset="-120"/>
              </a:rPr>
              <a:t>                 多版綱 頭足綱 雙殼綱  掘足綱 腹足綱 單</a:t>
            </a:r>
            <a:endParaRPr lang="en-US" altLang="zh-TW" sz="3200" dirty="0" smtClean="0">
              <a:latin typeface="華康雅風體W3" panose="03000309000000000000" pitchFamily="65" charset="-120"/>
              <a:ea typeface="華康雅風體W3" panose="03000309000000000000" pitchFamily="65" charset="-120"/>
            </a:endParaRPr>
          </a:p>
          <a:p>
            <a:r>
              <a:rPr lang="zh-TW" altLang="en-US" sz="3200" dirty="0" smtClean="0">
                <a:latin typeface="華康雅風體W3" panose="03000309000000000000" pitchFamily="65" charset="-120"/>
                <a:ea typeface="華康雅風體W3" panose="03000309000000000000" pitchFamily="65" charset="-120"/>
              </a:rPr>
              <a:t>                                                   版綱</a:t>
            </a:r>
            <a:endParaRPr lang="zh-TW" altLang="en-US" sz="3200" dirty="0">
              <a:latin typeface="華康雅風體W3" panose="03000309000000000000" pitchFamily="65" charset="-120"/>
              <a:ea typeface="華康雅風體W3" panose="03000309000000000000" pitchFamily="65" charset="-120"/>
            </a:endParaRPr>
          </a:p>
        </p:txBody>
      </p:sp>
      <p:cxnSp>
        <p:nvCxnSpPr>
          <p:cNvPr id="21" name="直線接點 20"/>
          <p:cNvCxnSpPr/>
          <p:nvPr/>
        </p:nvCxnSpPr>
        <p:spPr>
          <a:xfrm flipV="1">
            <a:off x="6003900" y="2730537"/>
            <a:ext cx="6059080" cy="730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flipH="1">
            <a:off x="6035370" y="2798994"/>
            <a:ext cx="14068" cy="66118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接點 23"/>
          <p:cNvCxnSpPr/>
          <p:nvPr/>
        </p:nvCxnSpPr>
        <p:spPr>
          <a:xfrm flipH="1">
            <a:off x="7568183" y="2794234"/>
            <a:ext cx="14068" cy="66118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接點 24"/>
          <p:cNvCxnSpPr/>
          <p:nvPr/>
        </p:nvCxnSpPr>
        <p:spPr>
          <a:xfrm flipH="1">
            <a:off x="9278002" y="2764766"/>
            <a:ext cx="14068" cy="66118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flipH="1">
            <a:off x="10611275" y="2764766"/>
            <a:ext cx="14068" cy="66118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接點 26"/>
          <p:cNvCxnSpPr/>
          <p:nvPr/>
        </p:nvCxnSpPr>
        <p:spPr>
          <a:xfrm flipH="1">
            <a:off x="12048912" y="2730537"/>
            <a:ext cx="14068" cy="66118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圖片 3"/>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5592934" y="3604551"/>
            <a:ext cx="1089605" cy="1037719"/>
          </a:xfrm>
          <a:prstGeom prst="rect">
            <a:avLst/>
          </a:prstGeom>
        </p:spPr>
      </p:pic>
      <p:pic>
        <p:nvPicPr>
          <p:cNvPr id="6" name="圖片 5"/>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6993033" y="3545961"/>
            <a:ext cx="1150300" cy="1082652"/>
          </a:xfrm>
          <a:prstGeom prst="rect">
            <a:avLst/>
          </a:prstGeom>
        </p:spPr>
      </p:pic>
      <p:pic>
        <p:nvPicPr>
          <p:cNvPr id="11" name="圖片 10"/>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8709227" y="3614738"/>
            <a:ext cx="1170276" cy="877707"/>
          </a:xfrm>
          <a:prstGeom prst="rect">
            <a:avLst/>
          </a:prstGeom>
        </p:spPr>
      </p:pic>
      <p:pic>
        <p:nvPicPr>
          <p:cNvPr id="14" name="圖片 13"/>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10271881" y="3642714"/>
            <a:ext cx="749094" cy="1000079"/>
          </a:xfrm>
          <a:prstGeom prst="rect">
            <a:avLst/>
          </a:prstGeom>
        </p:spPr>
      </p:pic>
      <p:pic>
        <p:nvPicPr>
          <p:cNvPr id="15" name="圖片 14"/>
          <p:cNvPicPr>
            <a:picLocks noChangeAspect="1"/>
          </p:cNvPicPr>
          <p:nvPr/>
        </p:nvPicPr>
        <p:blipFill>
          <a:blip r:embed="rId11" cstate="print">
            <a:extLst>
              <a:ext uri="{28A0092B-C50C-407E-A947-70E740481C1C}">
                <a14:useLocalDpi xmlns="" xmlns:a14="http://schemas.microsoft.com/office/drawing/2010/main" val="0"/>
              </a:ext>
            </a:extLst>
          </a:blip>
          <a:stretch>
            <a:fillRect/>
          </a:stretch>
        </p:blipFill>
        <p:spPr>
          <a:xfrm>
            <a:off x="11342614" y="3516049"/>
            <a:ext cx="780121" cy="1161640"/>
          </a:xfrm>
          <a:prstGeom prst="rect">
            <a:avLst/>
          </a:prstGeom>
        </p:spPr>
      </p:pic>
    </p:spTree>
    <p:extLst>
      <p:ext uri="{BB962C8B-B14F-4D97-AF65-F5344CB8AC3E}">
        <p14:creationId xmlns="" xmlns:p14="http://schemas.microsoft.com/office/powerpoint/2010/main" val="84668131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7000" b="-17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3600" dirty="0" smtClean="0">
                <a:latin typeface="華康雅風體W3" panose="03000309000000000000" pitchFamily="65" charset="-120"/>
                <a:ea typeface="華康雅風體W3" panose="03000309000000000000" pitchFamily="65" charset="-120"/>
              </a:rPr>
              <a:t>1-4</a:t>
            </a:r>
            <a:r>
              <a:rPr lang="zh-TW" altLang="en-US" sz="3600" dirty="0" smtClean="0">
                <a:latin typeface="華康雅風體W3" panose="03000309000000000000" pitchFamily="65" charset="-120"/>
                <a:ea typeface="華康雅風體W3" panose="03000309000000000000" pitchFamily="65" charset="-120"/>
              </a:rPr>
              <a:t>貝殼的一生</a:t>
            </a:r>
            <a:endParaRPr lang="zh-TW" altLang="en-US" sz="3600" dirty="0">
              <a:latin typeface="華康雅風體W3" panose="03000309000000000000" pitchFamily="65" charset="-120"/>
              <a:ea typeface="華康雅風體W3" panose="03000309000000000000" pitchFamily="65" charset="-120"/>
            </a:endParaRPr>
          </a:p>
        </p:txBody>
      </p:sp>
      <p:sp>
        <p:nvSpPr>
          <p:cNvPr id="3" name="內容版面配置區 2"/>
          <p:cNvSpPr>
            <a:spLocks noGrp="1"/>
          </p:cNvSpPr>
          <p:nvPr>
            <p:ph idx="1"/>
          </p:nvPr>
        </p:nvSpPr>
        <p:spPr/>
        <p:txBody>
          <a:bodyPr/>
          <a:lstStyle/>
          <a:p>
            <a:r>
              <a:rPr lang="zh-TW" altLang="en-US" dirty="0" smtClean="0"/>
              <a:t>                                                                    </a:t>
            </a:r>
            <a:endParaRPr lang="en-US" altLang="zh-TW" sz="3200" dirty="0" smtClean="0">
              <a:latin typeface="華康雅風體W3" panose="03000309000000000000" pitchFamily="65" charset="-120"/>
              <a:ea typeface="華康雅風體W3" panose="03000309000000000000" pitchFamily="65" charset="-120"/>
            </a:endParaRPr>
          </a:p>
          <a:p>
            <a:r>
              <a:rPr lang="zh-TW" altLang="en-US" sz="3200" dirty="0" smtClean="0">
                <a:latin typeface="華康雅風體W3" panose="03000309000000000000" pitchFamily="65" charset="-120"/>
                <a:ea typeface="華康雅風體W3" panose="03000309000000000000" pitchFamily="65" charset="-120"/>
              </a:rPr>
              <a:t>                            通常擔輪幼蟲即面盤幼蟲     斯                   蟲為自由的浮游期，但</a:t>
            </a:r>
            <a:endParaRPr lang="en-US" altLang="zh-TW" sz="3200" dirty="0" smtClean="0">
              <a:latin typeface="華康雅風體W3" panose="03000309000000000000" pitchFamily="65" charset="-120"/>
              <a:ea typeface="華康雅風體W3" panose="03000309000000000000" pitchFamily="65" charset="-120"/>
            </a:endParaRPr>
          </a:p>
          <a:p>
            <a:r>
              <a:rPr lang="zh-TW" altLang="en-US" sz="3200" dirty="0" smtClean="0">
                <a:latin typeface="華康雅風體W3" panose="03000309000000000000" pitchFamily="65" charset="-120"/>
                <a:ea typeface="華康雅風體W3" panose="03000309000000000000" pitchFamily="65" charset="-120"/>
              </a:rPr>
              <a:t>                            有些種類的擔輪幼蟲及</a:t>
            </a:r>
            <a:endParaRPr lang="en-US" altLang="zh-TW" sz="3200" dirty="0" smtClean="0">
              <a:latin typeface="華康雅風體W3" panose="03000309000000000000" pitchFamily="65" charset="-120"/>
              <a:ea typeface="華康雅風體W3" panose="03000309000000000000" pitchFamily="65" charset="-120"/>
            </a:endParaRPr>
          </a:p>
          <a:p>
            <a:r>
              <a:rPr lang="zh-TW" altLang="en-US" sz="3200" dirty="0" smtClean="0">
                <a:latin typeface="華康雅風體W3" panose="03000309000000000000" pitchFamily="65" charset="-120"/>
                <a:ea typeface="華康雅風體W3" panose="03000309000000000000" pitchFamily="65" charset="-120"/>
              </a:rPr>
              <a:t>                            面盤幼蟲期在卵中度過，</a:t>
            </a:r>
            <a:endParaRPr lang="en-US" altLang="zh-TW" sz="3200" dirty="0" smtClean="0">
              <a:latin typeface="華康雅風體W3" panose="03000309000000000000" pitchFamily="65" charset="-120"/>
              <a:ea typeface="華康雅風體W3" panose="03000309000000000000" pitchFamily="65" charset="-120"/>
            </a:endParaRPr>
          </a:p>
          <a:p>
            <a:pPr marL="0" indent="0">
              <a:buNone/>
            </a:pPr>
            <a:r>
              <a:rPr lang="zh-TW" altLang="en-US" sz="3200" dirty="0" smtClean="0">
                <a:latin typeface="華康雅風體W3" panose="03000309000000000000" pitchFamily="65" charset="-120"/>
                <a:ea typeface="華康雅風體W3" panose="03000309000000000000" pitchFamily="65" charset="-120"/>
              </a:rPr>
              <a:t>                             一孵出來便是有殼幼生。                                                                                                                                              </a:t>
            </a:r>
            <a:endParaRPr lang="zh-TW" altLang="en-US" sz="3200" dirty="0">
              <a:latin typeface="華康雅風體W3" panose="03000309000000000000" pitchFamily="65" charset="-120"/>
              <a:ea typeface="華康雅風體W3" panose="03000309000000000000" pitchFamily="65" charset="-120"/>
            </a:endParaRPr>
          </a:p>
        </p:txBody>
      </p:sp>
      <p:pic>
        <p:nvPicPr>
          <p:cNvPr id="5" name="圖片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09600" y="2151478"/>
            <a:ext cx="6003778" cy="3377125"/>
          </a:xfrm>
          <a:prstGeom prst="rect">
            <a:avLst/>
          </a:prstGeom>
          <a:ln>
            <a:noFill/>
          </a:ln>
          <a:effectLst>
            <a:softEdge rad="112500"/>
          </a:effectLst>
        </p:spPr>
      </p:pic>
    </p:spTree>
    <p:extLst>
      <p:ext uri="{BB962C8B-B14F-4D97-AF65-F5344CB8AC3E}">
        <p14:creationId xmlns="" xmlns:p14="http://schemas.microsoft.com/office/powerpoint/2010/main" val="22541246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7000" b="-17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914400" y="392421"/>
            <a:ext cx="10515600" cy="1325563"/>
          </a:xfrm>
          <a:noFill/>
        </p:spPr>
        <p:txBody>
          <a:bodyPr/>
          <a:lstStyle/>
          <a:p>
            <a:r>
              <a:rPr lang="en-US" altLang="zh-TW" dirty="0" smtClean="0">
                <a:latin typeface="標楷體" pitchFamily="65" charset="-120"/>
                <a:ea typeface="標楷體" pitchFamily="65" charset="-120"/>
              </a:rPr>
              <a:t>2.</a:t>
            </a:r>
            <a:r>
              <a:rPr lang="zh-TW" altLang="en-US" dirty="0" smtClean="0">
                <a:latin typeface="標楷體" pitchFamily="65" charset="-120"/>
                <a:ea typeface="標楷體" pitchFamily="65" charset="-120"/>
              </a:rPr>
              <a:t>認識貝殼的棲地   </a:t>
            </a:r>
            <a:r>
              <a:rPr lang="en-US" altLang="zh-TW" sz="3600" dirty="0" smtClean="0">
                <a:latin typeface="標楷體" pitchFamily="65" charset="-120"/>
                <a:ea typeface="標楷體" pitchFamily="65" charset="-120"/>
              </a:rPr>
              <a:t>2-1.</a:t>
            </a:r>
            <a:r>
              <a:rPr lang="zh-TW" altLang="en-US" sz="3600" dirty="0" smtClean="0">
                <a:latin typeface="標楷體" pitchFamily="65" charset="-120"/>
                <a:ea typeface="標楷體" pitchFamily="65" charset="-120"/>
              </a:rPr>
              <a:t>如何尋找貝殼</a:t>
            </a:r>
            <a:r>
              <a:rPr lang="en-US" altLang="zh-TW" sz="3600" dirty="0" smtClean="0">
                <a:latin typeface="標楷體" pitchFamily="65" charset="-120"/>
                <a:ea typeface="標楷體" pitchFamily="65" charset="-120"/>
              </a:rPr>
              <a:t>?</a:t>
            </a:r>
            <a:endParaRPr lang="zh-TW" altLang="en-US" sz="3600" dirty="0">
              <a:latin typeface="標楷體" pitchFamily="65" charset="-120"/>
              <a:ea typeface="標楷體" pitchFamily="65" charset="-120"/>
            </a:endParaRPr>
          </a:p>
        </p:txBody>
      </p:sp>
      <p:pic>
        <p:nvPicPr>
          <p:cNvPr id="5" name="內容版面配置區 4"/>
          <p:cNvPicPr>
            <a:picLocks noGrp="1" noChangeAspect="1"/>
          </p:cNvPicPr>
          <p:nvPr>
            <p:ph sz="half" idx="1"/>
          </p:nvPr>
        </p:nvPicPr>
        <p:blipFill>
          <a:blip r:embed="rId3" cstate="print">
            <a:extLst>
              <a:ext uri="{28A0092B-C50C-407E-A947-70E740481C1C}">
                <a14:useLocalDpi xmlns="" xmlns:a14="http://schemas.microsoft.com/office/drawing/2010/main" val="0"/>
              </a:ext>
            </a:extLst>
          </a:blip>
          <a:stretch>
            <a:fillRect/>
          </a:stretch>
        </p:blipFill>
        <p:spPr>
          <a:xfrm>
            <a:off x="791571" y="1934807"/>
            <a:ext cx="4932529" cy="4458979"/>
          </a:xfrm>
        </p:spPr>
      </p:pic>
      <p:sp>
        <p:nvSpPr>
          <p:cNvPr id="4" name="內容版面配置區 3"/>
          <p:cNvSpPr>
            <a:spLocks noGrp="1"/>
          </p:cNvSpPr>
          <p:nvPr>
            <p:ph sz="half" idx="2"/>
          </p:nvPr>
        </p:nvSpPr>
        <p:spPr>
          <a:xfrm>
            <a:off x="6172200" y="1825625"/>
            <a:ext cx="5131676" cy="4351338"/>
          </a:xfrm>
        </p:spPr>
        <p:txBody>
          <a:bodyPr>
            <a:normAutofit/>
          </a:bodyPr>
          <a:lstStyle/>
          <a:p>
            <a:r>
              <a:rPr lang="zh-TW" altLang="en-US" sz="3200" dirty="0" smtClean="0">
                <a:latin typeface="標楷體" pitchFamily="65" charset="-120"/>
                <a:ea typeface="標楷體" pitchFamily="65" charset="-120"/>
              </a:rPr>
              <a:t>大部分的貝類都可以在潮間帶發現</a:t>
            </a:r>
            <a:r>
              <a:rPr lang="zh-TW" altLang="en-US" sz="3600" dirty="0" smtClean="0">
                <a:latin typeface="標楷體" pitchFamily="65" charset="-120"/>
                <a:ea typeface="標楷體" pitchFamily="65" charset="-120"/>
              </a:rPr>
              <a:t>，</a:t>
            </a:r>
            <a:r>
              <a:rPr lang="zh-TW" altLang="en-US" sz="3200" dirty="0" smtClean="0">
                <a:latin typeface="標楷體" pitchFamily="65" charset="-120"/>
                <a:ea typeface="標楷體" pitchFamily="65" charset="-120"/>
              </a:rPr>
              <a:t>要找到貝類要先找到海</a:t>
            </a:r>
            <a:r>
              <a:rPr lang="zh-TW" altLang="en-US" sz="3200" dirty="0" smtClean="0">
                <a:latin typeface="標楷體" pitchFamily="65" charset="-120"/>
                <a:ea typeface="標楷體" pitchFamily="65" charset="-120"/>
              </a:rPr>
              <a:t>線，</a:t>
            </a:r>
            <a:r>
              <a:rPr lang="zh-TW" altLang="en-US" sz="3200" dirty="0" smtClean="0">
                <a:latin typeface="標楷體" pitchFamily="65" charset="-120"/>
                <a:ea typeface="標楷體" pitchFamily="65" charset="-120"/>
              </a:rPr>
              <a:t>為甚麼要找海線</a:t>
            </a:r>
            <a:r>
              <a:rPr lang="zh-TW" altLang="en-US" sz="3200" dirty="0" smtClean="0">
                <a:latin typeface="標楷體" pitchFamily="65" charset="-120"/>
                <a:ea typeface="標楷體" pitchFamily="65" charset="-120"/>
              </a:rPr>
              <a:t>呢</a:t>
            </a:r>
            <a:r>
              <a:rPr lang="en-US" altLang="zh-TW" sz="3200" dirty="0" smtClean="0">
                <a:latin typeface="標楷體" pitchFamily="65" charset="-120"/>
                <a:ea typeface="標楷體" pitchFamily="65" charset="-120"/>
              </a:rPr>
              <a:t>?</a:t>
            </a:r>
            <a:endParaRPr lang="en-US" altLang="zh-TW" sz="3200" dirty="0" smtClean="0">
              <a:latin typeface="標楷體" pitchFamily="65" charset="-120"/>
              <a:ea typeface="標楷體" pitchFamily="65" charset="-120"/>
            </a:endParaRPr>
          </a:p>
          <a:p>
            <a:r>
              <a:rPr lang="zh-TW" altLang="en-US" sz="3200" dirty="0" smtClean="0">
                <a:latin typeface="標楷體" pitchFamily="65" charset="-120"/>
                <a:ea typeface="標楷體" pitchFamily="65" charset="-120"/>
              </a:rPr>
              <a:t>因為海浪拍打時貝殼會因為海流而被拍打上岸，所以在海線周圍較容易找到貝殼。</a:t>
            </a:r>
            <a:endParaRPr lang="zh-TW" altLang="en-US" sz="3200" dirty="0">
              <a:latin typeface="標楷體" pitchFamily="65" charset="-120"/>
              <a:ea typeface="標楷體" pitchFamily="65" charset="-120"/>
            </a:endParaRPr>
          </a:p>
        </p:txBody>
      </p:sp>
    </p:spTree>
    <p:extLst>
      <p:ext uri="{BB962C8B-B14F-4D97-AF65-F5344CB8AC3E}">
        <p14:creationId xmlns="" xmlns:p14="http://schemas.microsoft.com/office/powerpoint/2010/main" val="107220653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heel(1)">
                                      <p:cBhvr>
                                        <p:cTn id="2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000" dirty="0" smtClean="0">
                <a:latin typeface="華康寶風體W4" panose="03000409000000000000" pitchFamily="65" charset="-120"/>
                <a:ea typeface="華康寶風體W4" panose="03000409000000000000" pitchFamily="65" charset="-120"/>
              </a:rPr>
              <a:t>2-2.</a:t>
            </a:r>
            <a:r>
              <a:rPr lang="zh-TW" altLang="en-US" sz="4000" dirty="0" smtClean="0">
                <a:latin typeface="華康寶風體W4" panose="03000409000000000000" pitchFamily="65" charset="-120"/>
                <a:ea typeface="華康寶風體W4" panose="03000409000000000000" pitchFamily="65" charset="-120"/>
              </a:rPr>
              <a:t>常見的貝類</a:t>
            </a:r>
            <a:endParaRPr lang="zh-TW" altLang="en-US" sz="4000" dirty="0">
              <a:latin typeface="華康寶風體W4" panose="03000409000000000000" pitchFamily="65" charset="-120"/>
              <a:ea typeface="華康寶風體W4" panose="03000409000000000000" pitchFamily="65" charset="-120"/>
            </a:endParaRPr>
          </a:p>
        </p:txBody>
      </p:sp>
      <p:sp>
        <p:nvSpPr>
          <p:cNvPr id="3" name="內容版面配置區 2"/>
          <p:cNvSpPr>
            <a:spLocks noGrp="1"/>
          </p:cNvSpPr>
          <p:nvPr>
            <p:ph idx="1"/>
          </p:nvPr>
        </p:nvSpPr>
        <p:spPr>
          <a:xfrm>
            <a:off x="838200" y="1434905"/>
            <a:ext cx="10515600" cy="5303520"/>
          </a:xfrm>
        </p:spPr>
        <p:txBody>
          <a:bodyPr>
            <a:normAutofit/>
          </a:bodyPr>
          <a:lstStyle/>
          <a:p>
            <a:r>
              <a:rPr lang="zh-TW" altLang="en-US" sz="3600" dirty="0" smtClean="0">
                <a:latin typeface="華康秀風體W3" panose="03000309000000000000" pitchFamily="65" charset="-120"/>
                <a:ea typeface="華康秀風體W3" panose="03000309000000000000" pitchFamily="65" charset="-120"/>
              </a:rPr>
              <a:t>岩螺類</a:t>
            </a:r>
            <a:endParaRPr lang="en-US" altLang="zh-TW" sz="3600" dirty="0" smtClean="0">
              <a:latin typeface="華康秀風體W3" panose="03000309000000000000" pitchFamily="65" charset="-120"/>
              <a:ea typeface="華康秀風體W3" panose="03000309000000000000" pitchFamily="65" charset="-120"/>
            </a:endParaRPr>
          </a:p>
          <a:p>
            <a:endParaRPr lang="en-US" altLang="zh-TW" sz="3600" dirty="0">
              <a:latin typeface="華康秀風體W3" panose="03000309000000000000" pitchFamily="65" charset="-120"/>
              <a:ea typeface="華康秀風體W3" panose="03000309000000000000" pitchFamily="65" charset="-120"/>
            </a:endParaRPr>
          </a:p>
          <a:p>
            <a:endParaRPr lang="en-US" altLang="zh-TW" sz="3600" dirty="0" smtClean="0">
              <a:latin typeface="華康秀風體W3" panose="03000309000000000000" pitchFamily="65" charset="-120"/>
              <a:ea typeface="華康秀風體W3" panose="03000309000000000000" pitchFamily="65" charset="-120"/>
            </a:endParaRPr>
          </a:p>
          <a:p>
            <a:endParaRPr lang="en-US" altLang="zh-TW" sz="3200" dirty="0" smtClean="0">
              <a:latin typeface="華康秀風體W3" panose="03000309000000000000" pitchFamily="65" charset="-120"/>
              <a:ea typeface="華康秀風體W3" panose="03000309000000000000" pitchFamily="65" charset="-120"/>
            </a:endParaRPr>
          </a:p>
          <a:p>
            <a:r>
              <a:rPr lang="zh-TW" altLang="en-US" sz="3200" dirty="0" smtClean="0">
                <a:latin typeface="華康秀風體W3" panose="03000309000000000000" pitchFamily="65" charset="-120"/>
                <a:ea typeface="華康秀風體W3" panose="03000309000000000000" pitchFamily="65" charset="-120"/>
              </a:rPr>
              <a:t>  紫口岩螺          白齒岩螺            黃齒岩螺</a:t>
            </a:r>
            <a:endParaRPr lang="en-US" altLang="zh-TW" sz="3200" dirty="0" smtClean="0">
              <a:latin typeface="華康秀風體W3" panose="03000309000000000000" pitchFamily="65" charset="-120"/>
              <a:ea typeface="華康秀風體W3" panose="03000309000000000000" pitchFamily="65" charset="-120"/>
            </a:endParaRPr>
          </a:p>
          <a:p>
            <a:endParaRPr lang="en-US" altLang="zh-TW" sz="3200" dirty="0">
              <a:latin typeface="華康秀風體W3" panose="03000309000000000000" pitchFamily="65" charset="-120"/>
              <a:ea typeface="華康秀風體W3" panose="03000309000000000000" pitchFamily="65" charset="-120"/>
            </a:endParaRPr>
          </a:p>
          <a:p>
            <a:endParaRPr lang="en-US" altLang="zh-TW" sz="3200" dirty="0" smtClean="0">
              <a:latin typeface="華康秀風體W3" panose="03000309000000000000" pitchFamily="65" charset="-120"/>
              <a:ea typeface="華康秀風體W3" panose="03000309000000000000" pitchFamily="65" charset="-120"/>
            </a:endParaRPr>
          </a:p>
          <a:p>
            <a:endParaRPr lang="en-US" altLang="zh-TW" sz="3200" dirty="0">
              <a:latin typeface="華康秀風體W3" panose="03000309000000000000" pitchFamily="65" charset="-120"/>
              <a:ea typeface="華康秀風體W3" panose="03000309000000000000" pitchFamily="65" charset="-120"/>
            </a:endParaRPr>
          </a:p>
          <a:p>
            <a:r>
              <a:rPr lang="zh-TW" altLang="en-US" sz="3600" dirty="0" smtClean="0">
                <a:latin typeface="華康秀風體W3" panose="03000309000000000000" pitchFamily="65" charset="-120"/>
                <a:ea typeface="華康秀風體W3" panose="03000309000000000000" pitchFamily="65" charset="-120"/>
              </a:rPr>
              <a:t>         </a:t>
            </a:r>
            <a:endParaRPr lang="en-US" altLang="zh-TW" sz="3600" dirty="0" smtClean="0">
              <a:latin typeface="華康秀風體W3" panose="03000309000000000000" pitchFamily="65" charset="-120"/>
              <a:ea typeface="華康秀風體W3" panose="03000309000000000000" pitchFamily="65" charset="-120"/>
            </a:endParaRPr>
          </a:p>
        </p:txBody>
      </p:sp>
      <p:pic>
        <p:nvPicPr>
          <p:cNvPr id="4" name="圖片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38200" y="1976255"/>
            <a:ext cx="3252762" cy="1829679"/>
          </a:xfrm>
          <a:prstGeom prst="rect">
            <a:avLst/>
          </a:prstGeom>
          <a:ln>
            <a:noFill/>
          </a:ln>
          <a:effectLst>
            <a:softEdge rad="112500"/>
          </a:effectLst>
        </p:spPr>
      </p:pic>
      <p:pic>
        <p:nvPicPr>
          <p:cNvPr id="5" name="圖片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rot="5400000">
            <a:off x="5124595" y="1167060"/>
            <a:ext cx="1942809" cy="3453882"/>
          </a:xfrm>
          <a:prstGeom prst="rect">
            <a:avLst/>
          </a:prstGeom>
          <a:ln>
            <a:noFill/>
          </a:ln>
          <a:effectLst>
            <a:softEdge rad="112500"/>
          </a:effectLst>
        </p:spPr>
      </p:pic>
      <p:pic>
        <p:nvPicPr>
          <p:cNvPr id="6" name="圖片 5"/>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8332763" y="1880981"/>
            <a:ext cx="3564271" cy="2004902"/>
          </a:xfrm>
          <a:prstGeom prst="rect">
            <a:avLst/>
          </a:prstGeom>
          <a:ln>
            <a:noFill/>
          </a:ln>
          <a:effectLst>
            <a:softEdge rad="112500"/>
          </a:effectLst>
        </p:spPr>
      </p:pic>
      <p:pic>
        <p:nvPicPr>
          <p:cNvPr id="7" name="圖片 6"/>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2464581" y="4336074"/>
            <a:ext cx="3272692" cy="1840889"/>
          </a:xfrm>
          <a:prstGeom prst="rect">
            <a:avLst/>
          </a:prstGeom>
          <a:ln>
            <a:noFill/>
          </a:ln>
          <a:effectLst>
            <a:softEdge rad="112500"/>
          </a:effectLst>
        </p:spPr>
      </p:pic>
      <p:pic>
        <p:nvPicPr>
          <p:cNvPr id="8" name="圖片 7"/>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rot="16200000">
            <a:off x="7457477" y="3608913"/>
            <a:ext cx="1916471" cy="3295208"/>
          </a:xfrm>
          <a:prstGeom prst="rect">
            <a:avLst/>
          </a:prstGeom>
          <a:ln>
            <a:noFill/>
          </a:ln>
          <a:effectLst>
            <a:softEdge rad="112500"/>
          </a:effectLst>
        </p:spPr>
      </p:pic>
    </p:spTree>
    <p:extLst>
      <p:ext uri="{BB962C8B-B14F-4D97-AF65-F5344CB8AC3E}">
        <p14:creationId xmlns="" xmlns:p14="http://schemas.microsoft.com/office/powerpoint/2010/main" val="3774474416"/>
      </p:ext>
    </p:extLst>
  </p:cSld>
  <p:clrMapOvr>
    <a:masterClrMapping/>
  </p:clrMapOvr>
  <mc:AlternateContent xmlns:mc="http://schemas.openxmlformats.org/markup-compatibility/2006">
    <mc:Choice xmlns=""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9" presetClass="entr" presetSubtype="0" decel="10000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 calcmode="lin" valueType="num">
                                      <p:cBhvr>
                                        <p:cTn id="19" dur="500" fill="hold"/>
                                        <p:tgtEl>
                                          <p:spTgt spid="6"/>
                                        </p:tgtEl>
                                        <p:attrNameLst>
                                          <p:attrName>style.rotation</p:attrName>
                                        </p:attrNameLst>
                                      </p:cBhvr>
                                      <p:tavLst>
                                        <p:tav tm="0">
                                          <p:val>
                                            <p:fltVal val="360"/>
                                          </p:val>
                                        </p:tav>
                                        <p:tav tm="100000">
                                          <p:val>
                                            <p:fltVal val="0"/>
                                          </p:val>
                                        </p:tav>
                                      </p:tavLst>
                                    </p:anim>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randombar(horizont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strips(downLeft)">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7000" b="-17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3600" dirty="0" smtClean="0">
                <a:latin typeface="華康采風體W3" panose="03000309000000000000" pitchFamily="65" charset="-120"/>
                <a:ea typeface="華康采風體W3" panose="03000309000000000000" pitchFamily="65" charset="-120"/>
              </a:rPr>
              <a:t>保螺類</a:t>
            </a:r>
            <a:endParaRPr lang="zh-TW" altLang="en-US" sz="3600" dirty="0">
              <a:latin typeface="華康采風體W3" panose="03000309000000000000" pitchFamily="65" charset="-120"/>
              <a:ea typeface="華康采風體W3" panose="03000309000000000000" pitchFamily="65" charset="-120"/>
            </a:endParaRPr>
          </a:p>
        </p:txBody>
      </p:sp>
      <p:sp>
        <p:nvSpPr>
          <p:cNvPr id="8" name="內容版面配置區 7"/>
          <p:cNvSpPr>
            <a:spLocks noGrp="1"/>
          </p:cNvSpPr>
          <p:nvPr>
            <p:ph idx="1"/>
          </p:nvPr>
        </p:nvSpPr>
        <p:spPr>
          <a:xfrm>
            <a:off x="838200" y="2388333"/>
            <a:ext cx="10515600" cy="4351338"/>
          </a:xfrm>
        </p:spPr>
        <p:txBody>
          <a:bodyPr>
            <a:normAutofit fontScale="92500" lnSpcReduction="20000"/>
          </a:bodyPr>
          <a:lstStyle/>
          <a:p>
            <a:r>
              <a:rPr lang="zh-TW" altLang="en-US" dirty="0" smtClean="0"/>
              <a:t>  </a:t>
            </a:r>
            <a:endParaRPr lang="en-US" altLang="zh-TW" dirty="0" smtClean="0"/>
          </a:p>
          <a:p>
            <a:endParaRPr lang="en-US" altLang="zh-TW" dirty="0"/>
          </a:p>
          <a:p>
            <a:endParaRPr lang="en-US" altLang="zh-TW" dirty="0" smtClean="0"/>
          </a:p>
          <a:p>
            <a:endParaRPr lang="en-US" altLang="zh-TW" dirty="0"/>
          </a:p>
          <a:p>
            <a:r>
              <a:rPr lang="zh-TW" altLang="en-US" sz="3200" dirty="0" smtClean="0">
                <a:latin typeface="華康采風體W3" panose="03000309000000000000" pitchFamily="65" charset="-120"/>
                <a:ea typeface="華康采風體W3" panose="03000309000000000000" pitchFamily="65" charset="-120"/>
              </a:rPr>
              <a:t>  黑心保螺         阿拉伯保螺         白星寶螺</a:t>
            </a:r>
            <a:endParaRPr lang="en-US" altLang="zh-TW" sz="3200" dirty="0" smtClean="0">
              <a:latin typeface="華康采風體W3" panose="03000309000000000000" pitchFamily="65" charset="-120"/>
              <a:ea typeface="華康采風體W3" panose="03000309000000000000" pitchFamily="65" charset="-120"/>
            </a:endParaRPr>
          </a:p>
          <a:p>
            <a:endParaRPr lang="en-US" altLang="zh-TW" sz="3200" dirty="0">
              <a:latin typeface="華康采風體W3" panose="03000309000000000000" pitchFamily="65" charset="-120"/>
              <a:ea typeface="華康采風體W3" panose="03000309000000000000" pitchFamily="65" charset="-120"/>
            </a:endParaRPr>
          </a:p>
          <a:p>
            <a:endParaRPr lang="en-US" altLang="zh-TW" sz="3200" dirty="0" smtClean="0">
              <a:latin typeface="華康采風體W3" panose="03000309000000000000" pitchFamily="65" charset="-120"/>
              <a:ea typeface="華康采風體W3" panose="03000309000000000000" pitchFamily="65" charset="-120"/>
            </a:endParaRPr>
          </a:p>
          <a:p>
            <a:endParaRPr lang="en-US" altLang="zh-TW" sz="3200" dirty="0">
              <a:latin typeface="華康采風體W3" panose="03000309000000000000" pitchFamily="65" charset="-120"/>
              <a:ea typeface="華康采風體W3" panose="03000309000000000000" pitchFamily="65" charset="-120"/>
            </a:endParaRPr>
          </a:p>
          <a:p>
            <a:r>
              <a:rPr lang="zh-TW" altLang="en-US" sz="3200" dirty="0" smtClean="0">
                <a:latin typeface="華康采風體W3" panose="03000309000000000000" pitchFamily="65" charset="-120"/>
                <a:ea typeface="華康采風體W3" panose="03000309000000000000" pitchFamily="65" charset="-120"/>
              </a:rPr>
              <a:t> </a:t>
            </a:r>
            <a:endParaRPr lang="en-US" altLang="zh-TW" sz="3200" dirty="0" smtClean="0">
              <a:latin typeface="華康采風體W3" panose="03000309000000000000" pitchFamily="65" charset="-120"/>
              <a:ea typeface="華康采風體W3" panose="03000309000000000000" pitchFamily="65" charset="-120"/>
            </a:endParaRPr>
          </a:p>
          <a:p>
            <a:r>
              <a:rPr lang="zh-TW" altLang="en-US" sz="3200" dirty="0" smtClean="0">
                <a:latin typeface="華康采風體W3" panose="03000309000000000000" pitchFamily="65" charset="-120"/>
                <a:ea typeface="華康采風體W3" panose="03000309000000000000" pitchFamily="65" charset="-120"/>
              </a:rPr>
              <a:t>         雪山保螺              雲叢保螺</a:t>
            </a:r>
            <a:endParaRPr lang="en-US" altLang="zh-TW" sz="3200" dirty="0" smtClean="0">
              <a:latin typeface="華康采風體W3" panose="03000309000000000000" pitchFamily="65" charset="-120"/>
              <a:ea typeface="華康采風體W3" panose="03000309000000000000" pitchFamily="65" charset="-120"/>
            </a:endParaRPr>
          </a:p>
          <a:p>
            <a:pPr marL="0" indent="0">
              <a:buNone/>
            </a:pPr>
            <a:endParaRPr lang="en-US" altLang="zh-TW" sz="3200" dirty="0">
              <a:latin typeface="華康采風體W3" panose="03000309000000000000" pitchFamily="65" charset="-120"/>
              <a:ea typeface="華康采風體W3" panose="03000309000000000000" pitchFamily="65" charset="-120"/>
            </a:endParaRPr>
          </a:p>
        </p:txBody>
      </p:sp>
      <p:pic>
        <p:nvPicPr>
          <p:cNvPr id="9" name="圖片 8"/>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40508" y="1825625"/>
            <a:ext cx="3377810" cy="1900018"/>
          </a:xfrm>
          <a:prstGeom prst="rect">
            <a:avLst/>
          </a:prstGeom>
          <a:ln>
            <a:noFill/>
          </a:ln>
          <a:effectLst>
            <a:softEdge rad="112500"/>
          </a:effectLst>
        </p:spPr>
      </p:pic>
      <p:pic>
        <p:nvPicPr>
          <p:cNvPr id="10" name="圖片 9"/>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4389120" y="1825625"/>
            <a:ext cx="3413760" cy="1920240"/>
          </a:xfrm>
          <a:prstGeom prst="rect">
            <a:avLst/>
          </a:prstGeom>
          <a:ln>
            <a:noFill/>
          </a:ln>
          <a:effectLst>
            <a:softEdge rad="112500"/>
          </a:effectLst>
        </p:spPr>
      </p:pic>
      <p:pic>
        <p:nvPicPr>
          <p:cNvPr id="11" name="圖片 10"/>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8073682" y="1825625"/>
            <a:ext cx="3377810" cy="1931170"/>
          </a:xfrm>
          <a:prstGeom prst="rect">
            <a:avLst/>
          </a:prstGeom>
          <a:ln>
            <a:noFill/>
          </a:ln>
          <a:effectLst>
            <a:softEdge rad="112500"/>
          </a:effectLst>
        </p:spPr>
      </p:pic>
      <p:pic>
        <p:nvPicPr>
          <p:cNvPr id="12" name="圖片 11"/>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2086318" y="4397815"/>
            <a:ext cx="3402817" cy="1914085"/>
          </a:xfrm>
          <a:prstGeom prst="rect">
            <a:avLst/>
          </a:prstGeom>
          <a:ln>
            <a:noFill/>
          </a:ln>
          <a:effectLst>
            <a:softEdge rad="112500"/>
          </a:effectLst>
        </p:spPr>
      </p:pic>
      <p:pic>
        <p:nvPicPr>
          <p:cNvPr id="13" name="圖片 12"/>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6081541" y="4397815"/>
            <a:ext cx="3402818" cy="1914085"/>
          </a:xfrm>
          <a:prstGeom prst="rect">
            <a:avLst/>
          </a:prstGeom>
          <a:ln>
            <a:noFill/>
          </a:ln>
          <a:effectLst>
            <a:softEdge rad="112500"/>
          </a:effectLst>
        </p:spPr>
      </p:pic>
    </p:spTree>
    <p:extLst>
      <p:ext uri="{BB962C8B-B14F-4D97-AF65-F5344CB8AC3E}">
        <p14:creationId xmlns="" xmlns:p14="http://schemas.microsoft.com/office/powerpoint/2010/main" val="2149289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heel(1)">
                                      <p:cBhvr>
                                        <p:cTn id="19" dur="20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p:tgtEl>
                                          <p:spTgt spid="12"/>
                                        </p:tgtEl>
                                        <p:attrNameLst>
                                          <p:attrName>ppt_y</p:attrName>
                                        </p:attrNameLst>
                                      </p:cBhvr>
                                      <p:tavLst>
                                        <p:tav tm="0">
                                          <p:val>
                                            <p:strVal val="#ppt_y+#ppt_h*1.125000"/>
                                          </p:val>
                                        </p:tav>
                                        <p:tav tm="100000">
                                          <p:val>
                                            <p:strVal val="#ppt_y"/>
                                          </p:val>
                                        </p:tav>
                                      </p:tavLst>
                                    </p:anim>
                                    <p:animEffect transition="in" filter="wipe(up)">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1140</TotalTime>
  <Words>766</Words>
  <Application>Microsoft Office PowerPoint</Application>
  <PresentationFormat>自訂</PresentationFormat>
  <Paragraphs>117</Paragraphs>
  <Slides>17</Slides>
  <Notes>2</Notes>
  <HiddenSlides>0</HiddenSlides>
  <MMClips>1</MMClips>
  <ScaleCrop>false</ScaleCrop>
  <HeadingPairs>
    <vt:vector size="4" baseType="variant">
      <vt:variant>
        <vt:lpstr>佈景主題</vt:lpstr>
      </vt:variant>
      <vt:variant>
        <vt:i4>1</vt:i4>
      </vt:variant>
      <vt:variant>
        <vt:lpstr>投影片標題</vt:lpstr>
      </vt:variant>
      <vt:variant>
        <vt:i4>17</vt:i4>
      </vt:variant>
    </vt:vector>
  </HeadingPairs>
  <TitlesOfParts>
    <vt:vector size="18" baseType="lpstr">
      <vt:lpstr>Office 佈景主題</vt:lpstr>
      <vt:lpstr>神奇的貝類</vt:lpstr>
      <vt:lpstr>目錄</vt:lpstr>
      <vt:lpstr>1.認識神奇的貝類  1-1.甚麼是腹足綱?</vt:lpstr>
      <vt:lpstr>1-2.準備用具</vt:lpstr>
      <vt:lpstr>1-3.貝殼種類圖表</vt:lpstr>
      <vt:lpstr>1-4貝殼的一生</vt:lpstr>
      <vt:lpstr>2.認識貝殼的棲地   2-1.如何尋找貝殼?</vt:lpstr>
      <vt:lpstr>2-2.常見的貝類</vt:lpstr>
      <vt:lpstr>保螺類</vt:lpstr>
      <vt:lpstr>芋螺類</vt:lpstr>
      <vt:lpstr>法螺類</vt:lpstr>
      <vt:lpstr>                                                              </vt:lpstr>
      <vt:lpstr>2-3.紙鸚鵡螺的奧秘</vt:lpstr>
      <vt:lpstr>開啟尋找貝類的旅程 3-1.一號尋找點—小奧</vt:lpstr>
      <vt:lpstr>3-2.二號尋找點--石梯港</vt:lpstr>
      <vt:lpstr>3-3.三號尋找點—長濱</vt:lpstr>
      <vt:lpstr>心得感想</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神奇地的貝類</dc:title>
  <dc:creator>User</dc:creator>
  <cp:lastModifiedBy>user</cp:lastModifiedBy>
  <cp:revision>332</cp:revision>
  <dcterms:created xsi:type="dcterms:W3CDTF">2015-06-19T13:55:24Z</dcterms:created>
  <dcterms:modified xsi:type="dcterms:W3CDTF">2015-11-02T00:45:51Z</dcterms:modified>
</cp:coreProperties>
</file>