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79" r:id="rId8"/>
    <p:sldId id="273" r:id="rId9"/>
    <p:sldId id="266" r:id="rId10"/>
    <p:sldId id="278" r:id="rId11"/>
    <p:sldId id="267" r:id="rId12"/>
    <p:sldId id="280" r:id="rId13"/>
    <p:sldId id="264" r:id="rId14"/>
    <p:sldId id="268" r:id="rId15"/>
    <p:sldId id="269" r:id="rId16"/>
    <p:sldId id="282" r:id="rId17"/>
    <p:sldId id="270" r:id="rId18"/>
    <p:sldId id="281" r:id="rId19"/>
    <p:sldId id="271" r:id="rId20"/>
    <p:sldId id="283" r:id="rId21"/>
    <p:sldId id="272" r:id="rId22"/>
    <p:sldId id="274" r:id="rId23"/>
    <p:sldId id="284" r:id="rId24"/>
    <p:sldId id="275" r:id="rId25"/>
    <p:sldId id="285" r:id="rId26"/>
    <p:sldId id="276" r:id="rId27"/>
    <p:sldId id="286" r:id="rId28"/>
    <p:sldId id="277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35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47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1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8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91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26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24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76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53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51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6FADA-FB15-4C57-B837-3D7208238E36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8F51C-35AB-4AB8-8145-0B876D302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43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42473" y="6413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B0F0"/>
                </a:solidFill>
              </a:rPr>
              <a:t/>
            </a:r>
            <a:br>
              <a:rPr lang="en-US" altLang="zh-TW" dirty="0" smtClean="0">
                <a:solidFill>
                  <a:srgbClr val="00B0F0"/>
                </a:solidFill>
              </a:rPr>
            </a:br>
            <a:r>
              <a:rPr lang="en-US" altLang="zh-TW" dirty="0">
                <a:solidFill>
                  <a:srgbClr val="00B0F0"/>
                </a:solidFill>
              </a:rPr>
              <a:t/>
            </a:r>
            <a:br>
              <a:rPr lang="en-US" altLang="zh-TW" dirty="0">
                <a:solidFill>
                  <a:srgbClr val="00B0F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六年孝班 </a:t>
            </a:r>
            <a:r>
              <a:rPr lang="en-US" altLang="zh-TW" dirty="0" smtClean="0">
                <a:solidFill>
                  <a:srgbClr val="92D050"/>
                </a:solidFill>
              </a:rPr>
              <a:t>13</a:t>
            </a:r>
            <a:r>
              <a:rPr lang="zh-TW" altLang="en-US" dirty="0" smtClean="0">
                <a:solidFill>
                  <a:srgbClr val="92D050"/>
                </a:solidFill>
              </a:rPr>
              <a:t>號</a:t>
            </a:r>
            <a:r>
              <a:rPr lang="zh-TW" altLang="en-US" dirty="0" smtClean="0">
                <a:solidFill>
                  <a:srgbClr val="FFC000"/>
                </a:solidFill>
              </a:rPr>
              <a:t>游惟勛</a:t>
            </a:r>
            <a:br>
              <a:rPr lang="zh-TW" altLang="en-US" dirty="0" smtClean="0">
                <a:solidFill>
                  <a:srgbClr val="FFC000"/>
                </a:solidFill>
              </a:rPr>
            </a:br>
            <a:r>
              <a:rPr lang="en-US" altLang="zh-TW" dirty="0" smtClean="0">
                <a:solidFill>
                  <a:srgbClr val="00B0F0"/>
                </a:solidFill>
              </a:rPr>
              <a:t/>
            </a:r>
            <a:br>
              <a:rPr lang="en-US" altLang="zh-TW" dirty="0" smtClean="0">
                <a:solidFill>
                  <a:srgbClr val="00B0F0"/>
                </a:solidFill>
              </a:rPr>
            </a:br>
            <a:r>
              <a:rPr lang="zh-TW" altLang="en-US" dirty="0" smtClean="0">
                <a:solidFill>
                  <a:srgbClr val="00B0F0"/>
                </a:solidFill>
              </a:rPr>
              <a:t>數學與科學實驗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5" name="AutoShape 4" descr="Vedic maths for k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4" y="3297526"/>
            <a:ext cx="5217627" cy="3170637"/>
          </a:xfrm>
          <a:prstGeom prst="rect">
            <a:avLst/>
          </a:prstGeom>
        </p:spPr>
      </p:pic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46" y="3297526"/>
            <a:ext cx="5726546" cy="31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chemeClr val="accent1"/>
                </a:solidFill>
              </a:rPr>
              <a:t>我自己實際挑戰看看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054"/>
            <a:ext cx="3031836" cy="4571031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4" y="1565275"/>
            <a:ext cx="2960492" cy="456723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51" y="1562054"/>
            <a:ext cx="3080220" cy="457045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93666" y="6108489"/>
            <a:ext cx="19209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失敗</a:t>
            </a:r>
            <a:endParaRPr lang="zh-TW" alt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00716" y="6150114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失敗</a:t>
            </a:r>
          </a:p>
        </p:txBody>
      </p:sp>
      <p:sp>
        <p:nvSpPr>
          <p:cNvPr id="13" name="矩形 12"/>
          <p:cNvSpPr/>
          <p:nvPr/>
        </p:nvSpPr>
        <p:spPr>
          <a:xfrm>
            <a:off x="8993688" y="6000767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終於成功了</a:t>
            </a:r>
            <a:endParaRPr lang="zh-TW" alt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4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1417" y="180396"/>
            <a:ext cx="10427855" cy="1325563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accent1"/>
                </a:solidFill>
              </a:rPr>
              <a:t>如何把所有數字放進去</a:t>
            </a:r>
            <a:r>
              <a:rPr lang="en-US" altLang="zh-TW" dirty="0" smtClean="0">
                <a:solidFill>
                  <a:schemeClr val="accent1"/>
                </a:solidFill>
              </a:rPr>
              <a:t>?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>
          <a:xfrm>
            <a:off x="1362613" y="1696166"/>
            <a:ext cx="5181600" cy="4927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 smtClean="0"/>
              <a:t>先把零和八放到最上面，再</a:t>
            </a:r>
            <a:r>
              <a:rPr lang="zh-TW" altLang="en-US" sz="3600" dirty="0"/>
              <a:t>把五和</a:t>
            </a:r>
            <a:r>
              <a:rPr lang="zh-TW" altLang="en-US" sz="3600" dirty="0" smtClean="0"/>
              <a:t>二</a:t>
            </a:r>
            <a:r>
              <a:rPr lang="zh-TW" altLang="en-US" sz="3600" dirty="0"/>
              <a:t>放</a:t>
            </a:r>
            <a:r>
              <a:rPr lang="zh-TW" altLang="en-US" sz="3600" dirty="0" smtClean="0"/>
              <a:t>到</a:t>
            </a:r>
            <a:r>
              <a:rPr lang="zh-TW" altLang="en-US" sz="3600" dirty="0"/>
              <a:t>零和</a:t>
            </a:r>
            <a:r>
              <a:rPr lang="zh-TW" altLang="en-US" sz="3600" dirty="0" smtClean="0"/>
              <a:t>八下面，並鑲嵌進去，恰好多了一個位置可放一和七。接著把六放到左下角，並將四鑲嵌進二後，發現三剛好可以鑲嵌進四，最後把九放進去。這道</a:t>
            </a:r>
            <a:r>
              <a:rPr lang="zh-TW" altLang="en-US" sz="3600" dirty="0"/>
              <a:t>題</a:t>
            </a:r>
            <a:r>
              <a:rPr lang="zh-TW" altLang="en-US" sz="3600" dirty="0" smtClean="0"/>
              <a:t>就破解了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13" y="1335085"/>
            <a:ext cx="3685059" cy="5283201"/>
          </a:xfrm>
        </p:spPr>
      </p:pic>
    </p:spTree>
    <p:extLst>
      <p:ext uri="{BB962C8B-B14F-4D97-AF65-F5344CB8AC3E}">
        <p14:creationId xmlns:p14="http://schemas.microsoft.com/office/powerpoint/2010/main" val="9613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拓朴學空間謎題</a:t>
            </a:r>
            <a:endParaRPr lang="zh-TW" altLang="en-US" sz="6000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1274618" y="2318327"/>
            <a:ext cx="10080770" cy="387133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5400" dirty="0"/>
              <a:t>主要</a:t>
            </a:r>
            <a:r>
              <a:rPr lang="zh-TW" altLang="en-US" sz="5400" dirty="0" smtClean="0"/>
              <a:t>研究在同一個空間</a:t>
            </a:r>
            <a:r>
              <a:rPr lang="zh-TW" altLang="en-US" sz="5400" dirty="0"/>
              <a:t>內，在連續</a:t>
            </a:r>
            <a:r>
              <a:rPr lang="zh-TW" altLang="en-US" sz="5400" dirty="0" smtClean="0"/>
              <a:t>變化下維持不變的性質。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5858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45663902.74884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442913"/>
            <a:ext cx="3527425" cy="6272212"/>
          </a:xfrm>
        </p:spPr>
      </p:pic>
      <p:sp>
        <p:nvSpPr>
          <p:cNvPr id="10" name="內容版面配置區 9"/>
          <p:cNvSpPr>
            <a:spLocks noGrp="1"/>
          </p:cNvSpPr>
          <p:nvPr>
            <p:ph sz="quarter" idx="4"/>
          </p:nvPr>
        </p:nvSpPr>
        <p:spPr>
          <a:xfrm>
            <a:off x="6262254" y="1690254"/>
            <a:ext cx="5514109" cy="4553528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zh-TW" altLang="en-US" sz="4800" b="1" dirty="0" smtClean="0">
                <a:ln/>
                <a:solidFill>
                  <a:schemeClr val="accent3"/>
                </a:solidFill>
              </a:rPr>
              <a:t>我為了這個謎題研究出一個口訣。</a:t>
            </a:r>
            <a:endParaRPr lang="en-US" altLang="zh-TW" sz="4800" b="1" dirty="0" smtClean="0">
              <a:ln/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zh-TW" altLang="en-US" sz="4800" b="1" dirty="0" smtClean="0">
                <a:ln/>
                <a:solidFill>
                  <a:schemeClr val="accent3"/>
                </a:solidFill>
              </a:rPr>
              <a:t>左上      左下      繞           右後       繞       放</a:t>
            </a:r>
            <a:endParaRPr lang="en-US" altLang="zh-TW" sz="4800" b="1" dirty="0" smtClean="0">
              <a:ln/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zh-TW" altLang="en-US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 rot="16200000">
            <a:off x="7801083" y="3065497"/>
            <a:ext cx="424873" cy="860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 rot="16200000">
            <a:off x="9856174" y="3065497"/>
            <a:ext cx="424873" cy="860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 rot="16200000">
            <a:off x="11341641" y="3065497"/>
            <a:ext cx="424873" cy="860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 rot="16200000">
            <a:off x="7801082" y="3682021"/>
            <a:ext cx="424873" cy="860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下箭號 15"/>
          <p:cNvSpPr/>
          <p:nvPr/>
        </p:nvSpPr>
        <p:spPr>
          <a:xfrm rot="16200000">
            <a:off x="9425709" y="3748990"/>
            <a:ext cx="424873" cy="860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2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891" y="245052"/>
            <a:ext cx="10515600" cy="1260475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</a:rPr>
              <a:t>                         </a:t>
            </a:r>
            <a:r>
              <a:rPr lang="zh-TW" altLang="en-US" sz="5400" dirty="0" smtClean="0">
                <a:solidFill>
                  <a:srgbClr val="FFC000"/>
                </a:solidFill>
              </a:rPr>
              <a:t>解開鑰匙鎖</a:t>
            </a:r>
            <a:endParaRPr lang="zh-TW" altLang="en-US" sz="5400" dirty="0">
              <a:solidFill>
                <a:srgbClr val="FFC000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>
          <a:xfrm>
            <a:off x="7038109" y="3021086"/>
            <a:ext cx="4775200" cy="2213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/>
              <a:t>搜集數根火柴頭火藥的部份，再將火藥填滿鑰匙孔。</a:t>
            </a:r>
            <a:endParaRPr lang="zh-TW" altLang="en-US" sz="4000" dirty="0"/>
          </a:p>
        </p:txBody>
      </p:sp>
      <p:pic>
        <p:nvPicPr>
          <p:cNvPr id="15" name="內容版面配置區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7" y="1625598"/>
            <a:ext cx="3096491" cy="5004865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45" y="1625597"/>
            <a:ext cx="3144601" cy="50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</a:rPr>
              <a:t>                              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51358" y="272762"/>
            <a:ext cx="9966024" cy="1556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dirty="0" smtClean="0"/>
              <a:t>在鑰匙孔處插入一根火柴，點燃火柴。</a:t>
            </a:r>
            <a:endParaRPr lang="en-US" altLang="zh-TW" sz="4400" dirty="0" smtClean="0"/>
          </a:p>
          <a:p>
            <a:pPr marL="0" indent="0" algn="ctr">
              <a:buNone/>
            </a:pPr>
            <a:r>
              <a:rPr lang="zh-TW" altLang="en-US" sz="4400" dirty="0" smtClean="0"/>
              <a:t>砰</a:t>
            </a:r>
            <a:r>
              <a:rPr lang="en-US" altLang="zh-TW" sz="4400" dirty="0" smtClean="0"/>
              <a:t>!  </a:t>
            </a:r>
            <a:r>
              <a:rPr lang="zh-TW" altLang="en-US" sz="4400" dirty="0" smtClean="0"/>
              <a:t>鑰匙鎖解開了。</a:t>
            </a:r>
            <a:endParaRPr lang="zh-TW" altLang="en-US" sz="44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0" y="2041235"/>
            <a:ext cx="3258141" cy="4590474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71" y="2041234"/>
            <a:ext cx="3318529" cy="459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</a:rPr>
              <a:t>滅火器原理</a:t>
            </a:r>
            <a:endParaRPr lang="zh-TW" altLang="en-US" sz="4800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5497946" y="2043760"/>
            <a:ext cx="535478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/>
              <a:t>    小蘇打</a:t>
            </a:r>
            <a:r>
              <a:rPr lang="zh-TW" altLang="en-US" dirty="0"/>
              <a:t>與醋混合後會產生大量二氧化碳</a:t>
            </a:r>
            <a:r>
              <a:rPr lang="zh-TW" altLang="en-US" dirty="0" smtClean="0"/>
              <a:t>氣體，就可以</a:t>
            </a:r>
            <a:r>
              <a:rPr lang="zh-TW" altLang="en-US" dirty="0"/>
              <a:t>達到滅火效果</a:t>
            </a:r>
            <a:r>
              <a:rPr lang="zh-TW" altLang="en-US" dirty="0" smtClean="0"/>
              <a:t>了。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813357"/>
            <a:ext cx="4682839" cy="48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41745"/>
            <a:ext cx="10515600" cy="1044143"/>
          </a:xfrm>
        </p:spPr>
        <p:txBody>
          <a:bodyPr/>
          <a:lstStyle/>
          <a:p>
            <a:r>
              <a:rPr lang="zh-TW" altLang="en-US" dirty="0" smtClean="0"/>
              <a:t>                             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907472" y="503815"/>
            <a:ext cx="10603346" cy="116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/>
              <a:t> </a:t>
            </a:r>
            <a:r>
              <a:rPr lang="zh-TW" altLang="en-US" sz="4800" b="1" dirty="0" smtClean="0"/>
              <a:t>   小蘇打粉和醋的比例是</a:t>
            </a:r>
            <a:r>
              <a:rPr lang="en-US" altLang="zh-TW" sz="4800" b="1" dirty="0" smtClean="0"/>
              <a:t>1:4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marL="0" indent="0">
              <a:buNone/>
            </a:pPr>
            <a:endParaRPr lang="zh-TW" altLang="en-US" sz="3200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55" y="1667598"/>
            <a:ext cx="3703780" cy="5001058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27" y="1667597"/>
            <a:ext cx="4128236" cy="50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00" y="1690687"/>
            <a:ext cx="3918527" cy="4882773"/>
          </a:xfrm>
          <a:prstGeom prst="rect">
            <a:avLst/>
          </a:prstGeom>
        </p:spPr>
      </p:pic>
      <p:sp>
        <p:nvSpPr>
          <p:cNvPr id="7" name="內容版面配置區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接著將小蘇打粉和醋倒進另一個杯子，再搖一搖</a:t>
            </a:r>
            <a:r>
              <a:rPr lang="zh-TW" altLang="en-US" dirty="0" smtClean="0"/>
              <a:t>混和。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3" y="1690688"/>
            <a:ext cx="4122050" cy="48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43345" y="628073"/>
            <a:ext cx="4839855" cy="58004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4000" b="1" dirty="0" smtClean="0"/>
              <a:t>    最後再用杯子的口對點燃的蠟燭，蠟燭就熄滅了。還發現杯子的口越大滅火的速度就越快。</a:t>
            </a:r>
            <a:endParaRPr lang="zh-TW" altLang="en-US" sz="4000" b="1" dirty="0"/>
          </a:p>
        </p:txBody>
      </p:sp>
      <p:pic>
        <p:nvPicPr>
          <p:cNvPr id="9" name="745663902.6778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7746" y="628073"/>
            <a:ext cx="3389746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8480"/>
          <a:stretch>
            <a:fillRect/>
          </a:stretch>
        </p:blipFill>
        <p:spPr>
          <a:xfrm>
            <a:off x="563418" y="581026"/>
            <a:ext cx="6229206" cy="5570393"/>
          </a:xfrm>
        </p:spPr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7298676" y="1588655"/>
            <a:ext cx="4523869" cy="4121005"/>
          </a:xfrm>
        </p:spPr>
        <p:txBody>
          <a:bodyPr>
            <a:normAutofit/>
          </a:bodyPr>
          <a:lstStyle/>
          <a:p>
            <a:endParaRPr lang="en-US" altLang="zh-TW" sz="2400" dirty="0" smtClean="0"/>
          </a:p>
          <a:p>
            <a:r>
              <a:rPr lang="zh-TW" altLang="en-US" sz="4000" dirty="0"/>
              <a:t> </a:t>
            </a:r>
            <a:r>
              <a:rPr lang="zh-TW" altLang="en-US" sz="4000" dirty="0" smtClean="0"/>
              <a:t>   </a:t>
            </a:r>
            <a:endParaRPr lang="zh-TW" altLang="en-US" sz="4000" dirty="0"/>
          </a:p>
        </p:txBody>
      </p:sp>
      <p:sp>
        <p:nvSpPr>
          <p:cNvPr id="7" name="矩形 6"/>
          <p:cNvSpPr/>
          <p:nvPr/>
        </p:nvSpPr>
        <p:spPr>
          <a:xfrm>
            <a:off x="7010400" y="1664963"/>
            <a:ext cx="48121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/>
              <a:t>　考驗</a:t>
            </a:r>
            <a:r>
              <a:rPr lang="zh-TW" altLang="en-US" sz="4000" dirty="0"/>
              <a:t>邏輯思維能力和空間想像力</a:t>
            </a:r>
            <a:r>
              <a:rPr lang="zh-TW" altLang="en-US" sz="4000" dirty="0" smtClean="0"/>
              <a:t>，培養</a:t>
            </a:r>
            <a:r>
              <a:rPr lang="zh-TW" altLang="en-US" sz="4000" dirty="0"/>
              <a:t>逆向思維和觀察力 </a:t>
            </a:r>
            <a:r>
              <a:rPr lang="zh-TW" altLang="en-US" sz="4000" dirty="0" smtClean="0"/>
              <a:t>，</a:t>
            </a:r>
            <a:endParaRPr lang="en-US" altLang="zh-TW" sz="4000" dirty="0" smtClean="0"/>
          </a:p>
          <a:p>
            <a:r>
              <a:rPr lang="zh-TW" altLang="en-US" sz="4000" dirty="0" smtClean="0"/>
              <a:t>鍛練專注和專心，從不同角度來思考而解決問題。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640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C000"/>
                </a:solidFill>
              </a:rPr>
              <a:t>電阻效應</a:t>
            </a:r>
            <a:endParaRPr lang="zh-TW" altLang="en-US" dirty="0"/>
          </a:p>
        </p:txBody>
      </p:sp>
      <p:sp>
        <p:nvSpPr>
          <p:cNvPr id="5" name="內容版面配置區 2"/>
          <p:cNvSpPr>
            <a:spLocks noGrp="1"/>
          </p:cNvSpPr>
          <p:nvPr>
            <p:ph sz="half" idx="1"/>
          </p:nvPr>
        </p:nvSpPr>
        <p:spPr>
          <a:xfrm>
            <a:off x="6293903" y="1690688"/>
            <a:ext cx="5181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dirty="0"/>
              <a:t>當電壓施於導體的兩端時，會導致電流的產生</a:t>
            </a:r>
            <a:r>
              <a:rPr lang="zh-TW" altLang="en-US" dirty="0" smtClean="0"/>
              <a:t>，</a:t>
            </a:r>
            <a:r>
              <a:rPr lang="zh-TW" altLang="en-US" dirty="0"/>
              <a:t>但此一電流不可能無限制的增加</a:t>
            </a:r>
            <a:r>
              <a:rPr lang="zh-TW" altLang="en-US" dirty="0" smtClean="0"/>
              <a:t>，當電流</a:t>
            </a:r>
            <a:r>
              <a:rPr lang="zh-TW" altLang="en-US" dirty="0"/>
              <a:t>經某一材料時，必承受其電阻，此種阻力被消耗轉變成為熱能了。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5" y="1690688"/>
            <a:ext cx="5892062" cy="34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</a:rPr>
              <a:t>                                  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19362" y="234587"/>
            <a:ext cx="11566238" cy="1307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/>
              <a:t>    首先</a:t>
            </a:r>
            <a:r>
              <a:rPr lang="zh-TW" altLang="en-US" sz="4400" dirty="0"/>
              <a:t>先把一根筆</a:t>
            </a:r>
            <a:r>
              <a:rPr lang="zh-TW" altLang="en-US" sz="4400" dirty="0" smtClean="0"/>
              <a:t>芯放在電池上，再用任何物品讓火柴與</a:t>
            </a:r>
            <a:r>
              <a:rPr lang="zh-TW" altLang="en-US" sz="4400" dirty="0"/>
              <a:t>筆</a:t>
            </a:r>
            <a:r>
              <a:rPr lang="zh-TW" altLang="en-US" sz="4400" dirty="0" smtClean="0"/>
              <a:t>芯平行，並靜置幾分鐘。</a:t>
            </a:r>
            <a:endParaRPr lang="en-US" altLang="zh-TW" sz="4400" dirty="0" smtClean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1825624"/>
            <a:ext cx="4347850" cy="4686011"/>
          </a:xfrm>
        </p:spPr>
      </p:pic>
    </p:spTree>
    <p:extLst>
      <p:ext uri="{BB962C8B-B14F-4D97-AF65-F5344CB8AC3E}">
        <p14:creationId xmlns:p14="http://schemas.microsoft.com/office/powerpoint/2010/main" val="5217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92365"/>
            <a:ext cx="10515600" cy="133003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FFC000"/>
                </a:solidFill>
              </a:rPr>
              <a:t> </a:t>
            </a:r>
            <a:r>
              <a:rPr lang="zh-TW" altLang="en-US" dirty="0" smtClean="0">
                <a:solidFill>
                  <a:srgbClr val="FFC000"/>
                </a:solidFill>
              </a:rPr>
              <a:t>                  </a:t>
            </a:r>
            <a:r>
              <a:rPr lang="en-US" altLang="zh-TW" dirty="0" smtClean="0">
                <a:solidFill>
                  <a:srgbClr val="FFC000"/>
                </a:solidFill>
              </a:rPr>
              <a:t/>
            </a:r>
            <a:br>
              <a:rPr lang="en-US" altLang="zh-TW" dirty="0" smtClean="0">
                <a:solidFill>
                  <a:srgbClr val="FFC000"/>
                </a:solidFill>
              </a:rPr>
            </a:br>
            <a:r>
              <a:rPr lang="zh-TW" altLang="en-US" dirty="0" smtClean="0">
                <a:solidFill>
                  <a:srgbClr val="FFC000"/>
                </a:solidFill>
              </a:rPr>
              <a:t>試了好多次，終於成功了！</a:t>
            </a:r>
            <a:r>
              <a:rPr lang="zh-TW" altLang="en-US" dirty="0"/>
              <a:t>火柴神奇的復燃了</a:t>
            </a:r>
            <a:r>
              <a:rPr lang="en-US" altLang="zh-TW" dirty="0"/>
              <a:t>!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16" y="1422400"/>
            <a:ext cx="4490984" cy="4969164"/>
          </a:xfrm>
        </p:spPr>
      </p:pic>
    </p:spTree>
    <p:extLst>
      <p:ext uri="{BB962C8B-B14F-4D97-AF65-F5344CB8AC3E}">
        <p14:creationId xmlns:p14="http://schemas.microsoft.com/office/powerpoint/2010/main" val="4895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0418" y="355889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B0F0"/>
                </a:solidFill>
              </a:rPr>
              <a:t> </a:t>
            </a:r>
            <a:r>
              <a:rPr lang="zh-TW" altLang="en-US" sz="4800" b="1" dirty="0">
                <a:solidFill>
                  <a:srgbClr val="00B0F0"/>
                </a:solidFill>
              </a:rPr>
              <a:t>水的張力</a:t>
            </a:r>
            <a:endParaRPr lang="zh-TW" altLang="en-US" sz="4800" b="1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1466271" y="1807152"/>
            <a:ext cx="915554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4000" dirty="0" smtClean="0"/>
              <a:t>    當</a:t>
            </a:r>
            <a:r>
              <a:rPr lang="zh-TW" altLang="en-US" sz="4000" dirty="0"/>
              <a:t>彎折後的牙籤，經毛細作用吸收水時，牙籤的纖維會有回復原狀的傾向而張開（如同「紙花」的開花原理）</a:t>
            </a:r>
            <a:r>
              <a:rPr lang="zh-TW" altLang="en-US" sz="4000" dirty="0" smtClean="0"/>
              <a:t>。</a:t>
            </a:r>
            <a:endParaRPr lang="en-US" altLang="zh-TW" sz="4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4000" dirty="0" smtClean="0"/>
              <a:t>    水</a:t>
            </a:r>
            <a:r>
              <a:rPr lang="zh-TW" altLang="en-US" sz="4000" dirty="0"/>
              <a:t>的表面張力，導致靠近中心的沾了水的那部分牙籤會相互遠離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8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11"/>
          <p:cNvSpPr>
            <a:spLocks noGrp="1"/>
          </p:cNvSpPr>
          <p:nvPr>
            <p:ph sz="half" idx="1"/>
          </p:nvPr>
        </p:nvSpPr>
        <p:spPr>
          <a:xfrm>
            <a:off x="701963" y="635871"/>
            <a:ext cx="5181600" cy="5512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/>
              <a:t>    首先先準備一杯水，滴管，和五個折斷的牙籤。接著用</a:t>
            </a:r>
            <a:r>
              <a:rPr lang="zh-TW" altLang="en-US" sz="3600" dirty="0"/>
              <a:t>五個折斷的</a:t>
            </a:r>
            <a:r>
              <a:rPr lang="zh-TW" altLang="en-US" sz="3600" dirty="0" smtClean="0"/>
              <a:t>牙籤擺成星星的形狀，然後用滴管吸水，最後將滴管的水滴進中間，會發現牙籤慢慢形成一個星星。</a:t>
            </a:r>
            <a:endParaRPr lang="zh-TW" altLang="en-US" sz="3600" dirty="0"/>
          </a:p>
        </p:txBody>
      </p:sp>
      <p:pic>
        <p:nvPicPr>
          <p:cNvPr id="3" name="742627885.7011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3164" y="378689"/>
            <a:ext cx="3648363" cy="62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原子彈原理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87598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4000" dirty="0" smtClean="0"/>
              <a:t>    在瓶口打擊產生振動，振動通過液體往下傳播。傳播過程中在</a:t>
            </a:r>
            <a:r>
              <a:rPr lang="zh-CN" altLang="en-US" sz="4000" dirty="0"/>
              <a:t>啤酒内</a:t>
            </a:r>
            <a:r>
              <a:rPr lang="zh-CN" altLang="en-US" sz="4000" dirty="0" smtClean="0"/>
              <a:t>部</a:t>
            </a:r>
            <a:r>
              <a:rPr lang="zh-TW" altLang="en-US" sz="4000" dirty="0" smtClean="0"/>
              <a:t>產生小氣泡，這些小氣泡不斷的收縮和膨脹。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5309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              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839788" y="1043709"/>
            <a:ext cx="4637376" cy="4825279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     在第一次做實驗的時候，因為敲的太大力了，所以犧牲了一個樂扣。</a:t>
            </a:r>
            <a:endParaRPr lang="zh-TW" altLang="en-US" sz="3600" dirty="0"/>
          </a:p>
        </p:txBody>
      </p:sp>
      <p:pic>
        <p:nvPicPr>
          <p:cNvPr id="6" name="746158648.612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6981" y="295564"/>
            <a:ext cx="4230255" cy="63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24874" y="1311564"/>
            <a:ext cx="4347152" cy="4557424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     </a:t>
            </a:r>
            <a:r>
              <a:rPr lang="zh-TW" altLang="en-US" sz="3600" dirty="0" smtClean="0"/>
              <a:t>第二次終於成功了。</a:t>
            </a:r>
            <a:endParaRPr lang="zh-TW" altLang="en-US" sz="3600" dirty="0"/>
          </a:p>
        </p:txBody>
      </p:sp>
      <p:pic>
        <p:nvPicPr>
          <p:cNvPr id="5" name="746158648.5281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3926" y="360217"/>
            <a:ext cx="3962401" cy="63361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85" y="2014253"/>
            <a:ext cx="2714909" cy="44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                  </a:t>
            </a:r>
            <a:r>
              <a:rPr lang="zh-TW" altLang="en-US" dirty="0" smtClean="0">
                <a:solidFill>
                  <a:schemeClr val="accent1"/>
                </a:solidFill>
              </a:rPr>
              <a:t>心得感想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600" dirty="0" smtClean="0"/>
              <a:t>     </a:t>
            </a:r>
            <a:r>
              <a:rPr lang="zh-TW" altLang="en-US" sz="4400" dirty="0" smtClean="0"/>
              <a:t>在數學的方面，讓我學到了一種圖形有很多種不同的擺法，以及空間謎題也是要靠數學的智慧才解的出來。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 smtClean="0"/>
              <a:t>     在科學</a:t>
            </a:r>
            <a:r>
              <a:rPr lang="zh-TW" altLang="en-US" sz="4400" dirty="0"/>
              <a:t>的</a:t>
            </a:r>
            <a:r>
              <a:rPr lang="zh-TW" altLang="en-US" sz="4400" dirty="0" smtClean="0"/>
              <a:t>方面，則讓我知道滅火器可用二氧化碳滅火的方式，水的張力</a:t>
            </a:r>
            <a:r>
              <a:rPr lang="zh-TW" altLang="en-US" sz="4400" dirty="0"/>
              <a:t>來自</a:t>
            </a:r>
            <a:r>
              <a:rPr lang="zh-TW" altLang="en-US" sz="4400" dirty="0" smtClean="0"/>
              <a:t>於內聚力，以及可靠火藥炸開密碼鎖等等。都非常欣奇有趣。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643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715" y="341745"/>
            <a:ext cx="10243848" cy="88582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華康流線體(P)" panose="03000200000000000000" pitchFamily="66" charset="-120"/>
                <a:ea typeface="華康流線體(P)" panose="03000200000000000000" pitchFamily="66" charset="-120"/>
              </a:rPr>
              <a:t> </a:t>
            </a:r>
            <a:r>
              <a:rPr lang="zh-TW" altLang="en-US" b="1" dirty="0" smtClean="0">
                <a:latin typeface="華康流線體(P)" panose="03000200000000000000" pitchFamily="66" charset="-120"/>
                <a:ea typeface="華康流線體(P)" panose="03000200000000000000" pitchFamily="66" charset="-120"/>
              </a:rPr>
              <a:t>    </a:t>
            </a:r>
            <a:r>
              <a:rPr lang="zh-TW" altLang="en-US" sz="5300" b="1" dirty="0" smtClean="0">
                <a:solidFill>
                  <a:srgbClr val="00B0F0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</a:rPr>
              <a:t>製作圓盤</a:t>
            </a:r>
            <a:endParaRPr lang="zh-TW" altLang="en-US" sz="53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5" y="1285450"/>
            <a:ext cx="2446891" cy="4332721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V="1">
            <a:off x="954522" y="4950691"/>
            <a:ext cx="1173018" cy="18473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003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885" y="5680669"/>
            <a:ext cx="18095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dirty="0" smtClean="0">
                <a:ln/>
                <a:solidFill>
                  <a:schemeClr val="accent4"/>
                </a:solidFill>
              </a:rPr>
              <a:t>量直徑</a:t>
            </a:r>
            <a:endParaRPr lang="zh-TW" altLang="en-US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36" y="1227570"/>
            <a:ext cx="2542185" cy="433272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135529" y="5680669"/>
            <a:ext cx="27353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dirty="0" smtClean="0">
                <a:ln/>
                <a:solidFill>
                  <a:schemeClr val="accent4"/>
                </a:solidFill>
              </a:rPr>
              <a:t>畫直徑找半徑</a:t>
            </a:r>
            <a:endParaRPr lang="zh-TW" altLang="en-US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2" y="1250379"/>
            <a:ext cx="2565771" cy="433272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88362" y="5680669"/>
            <a:ext cx="256637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dirty="0" smtClean="0">
                <a:ln/>
                <a:solidFill>
                  <a:schemeClr val="accent4"/>
                </a:solidFill>
              </a:rPr>
              <a:t>畫一個圓</a:t>
            </a:r>
            <a:endParaRPr lang="zh-TW" altLang="en-US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74" y="1230033"/>
            <a:ext cx="2398984" cy="433272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9557989" y="5680669"/>
            <a:ext cx="1619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cap="none" spc="0" dirty="0" smtClean="0">
                <a:ln/>
                <a:solidFill>
                  <a:schemeClr val="accent4"/>
                </a:solidFill>
                <a:effectLst/>
              </a:rPr>
              <a:t>找</a:t>
            </a:r>
            <a:r>
              <a:rPr lang="en-US" altLang="zh-TW" sz="3200" b="1" cap="none" spc="0" dirty="0" smtClean="0">
                <a:ln/>
                <a:solidFill>
                  <a:schemeClr val="accent4"/>
                </a:solidFill>
                <a:effectLst/>
              </a:rPr>
              <a:t>T</a:t>
            </a:r>
            <a:r>
              <a:rPr lang="zh-TW" altLang="en-US" sz="3200" b="1" cap="none" spc="0" dirty="0" smtClean="0">
                <a:ln/>
                <a:solidFill>
                  <a:schemeClr val="accent4"/>
                </a:solidFill>
                <a:effectLst/>
              </a:rPr>
              <a:t>比例</a:t>
            </a:r>
            <a:endParaRPr lang="zh-TW" altLang="en-US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2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92730" y="1459346"/>
            <a:ext cx="5785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37779" y="333970"/>
            <a:ext cx="69204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製作 </a:t>
            </a:r>
            <a:r>
              <a:rPr lang="en-US" altLang="zh-TW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 </a:t>
            </a:r>
            <a:r>
              <a:rPr lang="zh-TW" alt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字形</a:t>
            </a:r>
            <a:r>
              <a:rPr lang="zh-TW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的紙板</a:t>
            </a:r>
          </a:p>
        </p:txBody>
      </p:sp>
      <p:sp>
        <p:nvSpPr>
          <p:cNvPr id="4" name="矩形 3"/>
          <p:cNvSpPr/>
          <p:nvPr/>
        </p:nvSpPr>
        <p:spPr>
          <a:xfrm>
            <a:off x="1828795" y="5553517"/>
            <a:ext cx="1450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9455" y="6141990"/>
            <a:ext cx="31456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描</a:t>
            </a:r>
            <a:r>
              <a:rPr lang="zh-TW" alt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邊並畫四個</a:t>
            </a:r>
            <a:endParaRPr lang="en-US" altLang="zh-TW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1307720"/>
            <a:ext cx="3145629" cy="48342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03" y="1307721"/>
            <a:ext cx="3107434" cy="483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47838" y="6122904"/>
            <a:ext cx="24897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剪下四個</a:t>
            </a:r>
            <a:r>
              <a:rPr lang="en-US" altLang="zh-TW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endParaRPr lang="zh-TW" alt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7" y="1307720"/>
            <a:ext cx="3784504" cy="48342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358264" y="6015182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完成</a:t>
            </a:r>
            <a:endParaRPr lang="zh-TW" alt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24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6" y="387927"/>
            <a:ext cx="3593639" cy="519711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65" y="387927"/>
            <a:ext cx="3290126" cy="51971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49" y="304800"/>
            <a:ext cx="3498711" cy="52832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29259" y="5585042"/>
            <a:ext cx="2034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失敗</a:t>
            </a:r>
            <a:endParaRPr lang="zh-TW" alt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81454" y="5640421"/>
            <a:ext cx="20345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失敗</a:t>
            </a:r>
          </a:p>
        </p:txBody>
      </p:sp>
      <p:sp>
        <p:nvSpPr>
          <p:cNvPr id="10" name="矩形 9"/>
          <p:cNvSpPr/>
          <p:nvPr/>
        </p:nvSpPr>
        <p:spPr>
          <a:xfrm>
            <a:off x="8314434" y="5411450"/>
            <a:ext cx="31371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數次失敗後終於成功了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8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86692" y="277092"/>
            <a:ext cx="9949872" cy="1484314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 smtClean="0">
                <a:solidFill>
                  <a:srgbClr val="92D050"/>
                </a:solidFill>
                <a:latin typeface="思源宋體 TW SemiBold" panose="02020600000000000000" pitchFamily="18" charset="-120"/>
                <a:ea typeface="思源宋體 TW SemiBold" panose="02020600000000000000" pitchFamily="18" charset="-120"/>
              </a:rPr>
              <a:t>這是一道清華大學的</a:t>
            </a:r>
            <a:r>
              <a:rPr lang="en-US" altLang="zh-TW" sz="5400" b="1" dirty="0" smtClean="0">
                <a:solidFill>
                  <a:srgbClr val="92D050"/>
                </a:solidFill>
                <a:latin typeface="思源宋體 TW SemiBold" panose="02020600000000000000" pitchFamily="18" charset="-120"/>
                <a:ea typeface="思源宋體 TW SemiBold" panose="02020600000000000000" pitchFamily="18" charset="-120"/>
              </a:rPr>
              <a:t/>
            </a:r>
            <a:br>
              <a:rPr lang="en-US" altLang="zh-TW" sz="5400" b="1" dirty="0" smtClean="0">
                <a:solidFill>
                  <a:srgbClr val="92D050"/>
                </a:solidFill>
                <a:latin typeface="思源宋體 TW SemiBold" panose="02020600000000000000" pitchFamily="18" charset="-120"/>
                <a:ea typeface="思源宋體 TW SemiBold" panose="02020600000000000000" pitchFamily="18" charset="-120"/>
              </a:rPr>
            </a:br>
            <a:r>
              <a:rPr lang="zh-TW" altLang="en-US" sz="5400" b="1" dirty="0" smtClean="0">
                <a:solidFill>
                  <a:srgbClr val="FF0000"/>
                </a:solidFill>
                <a:latin typeface="思源宋體 TW SemiBold" panose="02020600000000000000" pitchFamily="18" charset="-120"/>
                <a:ea typeface="思源宋體 TW SemiBold" panose="02020600000000000000" pitchFamily="18" charset="-120"/>
              </a:rPr>
              <a:t>經典智力測試題</a:t>
            </a:r>
            <a:endParaRPr lang="zh-TW" altLang="en-US" sz="5400" b="1" dirty="0">
              <a:solidFill>
                <a:srgbClr val="FF0000"/>
              </a:solidFill>
              <a:latin typeface="思源宋體 TW SemiBold" panose="02020600000000000000" pitchFamily="18" charset="-120"/>
              <a:ea typeface="思源宋體 TW SemiBold" panose="02020600000000000000" pitchFamily="18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838" b="20625"/>
          <a:stretch/>
        </p:blipFill>
        <p:spPr>
          <a:xfrm>
            <a:off x="6204526" y="1995055"/>
            <a:ext cx="4775199" cy="4341090"/>
          </a:xfrm>
        </p:spPr>
      </p:pic>
      <p:sp>
        <p:nvSpPr>
          <p:cNvPr id="11" name="矩形 10"/>
          <p:cNvSpPr/>
          <p:nvPr/>
        </p:nvSpPr>
        <p:spPr>
          <a:xfrm>
            <a:off x="975591" y="2352098"/>
            <a:ext cx="49068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 </a:t>
            </a:r>
            <a:r>
              <a:rPr lang="en-US" altLang="zh-TW" sz="3600" dirty="0" smtClean="0"/>
              <a:t>   </a:t>
            </a:r>
            <a:r>
              <a:rPr lang="zh-TW" altLang="en-US" sz="3600" dirty="0" smtClean="0"/>
              <a:t>要</a:t>
            </a:r>
            <a:r>
              <a:rPr lang="zh-TW" altLang="en-US" sz="3600" dirty="0"/>
              <a:t>利用八塊圖形擺進一個大三角形 </a:t>
            </a:r>
            <a:r>
              <a:rPr lang="zh-TW" altLang="en-US" sz="3600" dirty="0" smtClean="0"/>
              <a:t>，沒想到七塊卻也能擺進同樣大小的三角形，真是太神奇了。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40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000" b="1" dirty="0" smtClean="0"/>
              <a:t>  擺進去這個問題燒腦了我一整天，不斷挑戰並嘗試，最後終於成功了</a:t>
            </a:r>
            <a:r>
              <a:rPr lang="zh-TW" altLang="en-US" sz="4800" dirty="0" smtClean="0"/>
              <a:t>。</a:t>
            </a:r>
            <a:endParaRPr lang="zh-TW" altLang="en-US" sz="48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0" y="1874981"/>
            <a:ext cx="3487974" cy="464589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88" y="1874981"/>
            <a:ext cx="3300423" cy="464589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336" y="1874981"/>
            <a:ext cx="3346761" cy="4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七塊的有兩種拼法，八塊的只有一種。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1" y="1493116"/>
            <a:ext cx="8215777" cy="4815320"/>
          </a:xfrm>
        </p:spPr>
      </p:pic>
    </p:spTree>
    <p:extLst>
      <p:ext uri="{BB962C8B-B14F-4D97-AF65-F5344CB8AC3E}">
        <p14:creationId xmlns:p14="http://schemas.microsoft.com/office/powerpoint/2010/main" val="30652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這是一道劉備出給阿斗的題目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 smtClean="0"/>
              <a:t>要將十個數字擺進一個板子裡，看似不可能，但其實只要動腦筋，就可以將十個</a:t>
            </a:r>
            <a:r>
              <a:rPr lang="zh-TW" altLang="en-US" sz="3600" dirty="0"/>
              <a:t>數字擺</a:t>
            </a:r>
            <a:r>
              <a:rPr lang="zh-TW" altLang="en-US" sz="3600" dirty="0" smtClean="0"/>
              <a:t>進板子裡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6" y="1493929"/>
            <a:ext cx="3795356" cy="5147913"/>
          </a:xfrm>
        </p:spPr>
      </p:pic>
    </p:spTree>
    <p:extLst>
      <p:ext uri="{BB962C8B-B14F-4D97-AF65-F5344CB8AC3E}">
        <p14:creationId xmlns:p14="http://schemas.microsoft.com/office/powerpoint/2010/main" val="25356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734</Words>
  <Application>Microsoft Office PowerPoint</Application>
  <PresentationFormat>寬螢幕</PresentationFormat>
  <Paragraphs>62</Paragraphs>
  <Slides>28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等线</vt:lpstr>
      <vt:lpstr>思源宋體 TW SemiBold</vt:lpstr>
      <vt:lpstr>華康POP1體W5(P)</vt:lpstr>
      <vt:lpstr>華康流線體(P)</vt:lpstr>
      <vt:lpstr>新細明體</vt:lpstr>
      <vt:lpstr>Arial</vt:lpstr>
      <vt:lpstr>Calibri</vt:lpstr>
      <vt:lpstr>Calibri Light</vt:lpstr>
      <vt:lpstr>Office 佈景主題</vt:lpstr>
      <vt:lpstr>  六年孝班 13號游惟勛  數學與科學實驗</vt:lpstr>
      <vt:lpstr>PowerPoint 簡報</vt:lpstr>
      <vt:lpstr>     製作圓盤</vt:lpstr>
      <vt:lpstr>PowerPoint 簡報</vt:lpstr>
      <vt:lpstr>PowerPoint 簡報</vt:lpstr>
      <vt:lpstr>這是一道清華大學的 經典智力測試題</vt:lpstr>
      <vt:lpstr>  擺進去這個問題燒腦了我一整天，不斷挑戰並嘗試，最後終於成功了。</vt:lpstr>
      <vt:lpstr>七塊的有兩種拼法，八塊的只有一種。</vt:lpstr>
      <vt:lpstr>這是一道劉備出給阿斗的題目</vt:lpstr>
      <vt:lpstr>我自己實際挑戰看看</vt:lpstr>
      <vt:lpstr>如何把所有數字放進去?</vt:lpstr>
      <vt:lpstr>拓朴學空間謎題</vt:lpstr>
      <vt:lpstr>PowerPoint 簡報</vt:lpstr>
      <vt:lpstr>                         解開鑰匙鎖</vt:lpstr>
      <vt:lpstr>                              </vt:lpstr>
      <vt:lpstr>滅火器原理</vt:lpstr>
      <vt:lpstr>                              </vt:lpstr>
      <vt:lpstr>接著將小蘇打粉和醋倒進另一個杯子，再搖一搖混和。</vt:lpstr>
      <vt:lpstr>PowerPoint 簡報</vt:lpstr>
      <vt:lpstr>電阻效應</vt:lpstr>
      <vt:lpstr>                                  </vt:lpstr>
      <vt:lpstr>                    試了好多次，終於成功了！火柴神奇的復燃了! </vt:lpstr>
      <vt:lpstr> 水的張力</vt:lpstr>
      <vt:lpstr>PowerPoint 簡報</vt:lpstr>
      <vt:lpstr>原子彈原理</vt:lpstr>
      <vt:lpstr>                             </vt:lpstr>
      <vt:lpstr>PowerPoint 簡報</vt:lpstr>
      <vt:lpstr>                                心得感想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www</dc:creator>
  <cp:lastModifiedBy>www</cp:lastModifiedBy>
  <cp:revision>181</cp:revision>
  <dcterms:created xsi:type="dcterms:W3CDTF">2024-08-19T02:34:30Z</dcterms:created>
  <dcterms:modified xsi:type="dcterms:W3CDTF">2024-09-01T12:12:51Z</dcterms:modified>
</cp:coreProperties>
</file>