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7" r:id="rId3"/>
    <p:sldId id="268" r:id="rId4"/>
    <p:sldId id="258" r:id="rId5"/>
    <p:sldId id="269" r:id="rId6"/>
    <p:sldId id="271" r:id="rId7"/>
    <p:sldId id="259" r:id="rId8"/>
    <p:sldId id="260" r:id="rId9"/>
    <p:sldId id="261" r:id="rId10"/>
    <p:sldId id="262" r:id="rId11"/>
    <p:sldId id="272" r:id="rId12"/>
    <p:sldId id="263" r:id="rId13"/>
    <p:sldId id="273" r:id="rId14"/>
    <p:sldId id="264" r:id="rId15"/>
    <p:sldId id="265" r:id="rId16"/>
    <p:sldId id="267" r:id="rId1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33CC"/>
    <a:srgbClr val="FF66CC"/>
    <a:srgbClr val="FF6699"/>
    <a:srgbClr val="0099FF"/>
    <a:srgbClr val="FF99CC"/>
    <a:srgbClr val="FF9900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9D2D508-3FF9-428B-8A37-B9817F40F8ED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D0AA185-228A-4317-979E-CB6F821552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8DA9EA-1A21-4E17-AE50-B1879161177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BCBA-5112-4F93-AEC7-32550F8F3400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3DBC-1A3F-450C-8732-2175711E1A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2E30E-BF8C-4005-899C-0E1C29065FA7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6CF3-454F-4782-BF07-D826AA6769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C9EE-74B6-4538-ADCD-81C4C1BACC46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8B193-32FE-4EC8-BC7A-D48E9C3944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86B17-FE9A-4764-9172-D78B58661F4D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E71E-A2C4-4ADA-90CA-4A97309758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EC1C-BE96-4072-8F4D-52F9F1146005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9EB3-FA1C-408D-8952-E4DC79747C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142D-6AE5-45C7-B488-D545113819BB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F3B53-2690-454B-973F-D33A053023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9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5FDC2-9192-4F95-B226-6CD233820FE4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B245F-E118-4E17-85AE-9E3DC9F492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6C83-02C4-4FEF-84A7-63667D5BDD29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6AD8-B6B9-46DB-83C2-5AC9C43A82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0D24-9809-4E68-ABD2-0BC2A54AC9D7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567D9-EDAA-4F4A-8AA8-63835E263A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>
          <a:xfrm>
            <a:off x="2786063" y="1054100"/>
            <a:ext cx="5903912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D33AC-1643-4A21-9E49-69FA38C2DF79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83BC-5560-409E-BD60-BAB4CA0D7C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12930-C6D9-4E4A-A9B9-D7E34EFEA014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9CAA-01D4-4780-BA81-2B87204CF8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FCF4A8-D11B-412B-A841-30759B7954BF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DAE70D-CA4E-492E-83E2-25EAA951E1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微軟正黑體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/>
          <a:cs typeface="微軟正黑體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/>
          <a:cs typeface="微軟正黑體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/>
          <a:cs typeface="微軟正黑體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/>
          <a:cs typeface="微軟正黑體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矩形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8" y="1420813"/>
            <a:ext cx="8010525" cy="2060575"/>
          </a:xfrm>
          <a:prstGeom prst="rect">
            <a:avLst/>
          </a:prstGeom>
          <a:noFill/>
        </p:spPr>
      </p:pic>
      <p:pic>
        <p:nvPicPr>
          <p:cNvPr id="4" name="文字方塊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" y="3475038"/>
            <a:ext cx="4406900" cy="1620837"/>
          </a:xfrm>
          <a:prstGeom prst="rect">
            <a:avLst/>
          </a:prstGeom>
          <a:noFill/>
        </p:spPr>
      </p:pic>
      <p:pic>
        <p:nvPicPr>
          <p:cNvPr id="14339" name="圖片 4" descr="thumbnai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2997200"/>
            <a:ext cx="2735263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照片 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8475" y="1914525"/>
            <a:ext cx="5791200" cy="4389438"/>
          </a:xfrm>
          <a:prstGeom prst="rect">
            <a:avLst/>
          </a:prstGeom>
          <a:noFill/>
        </p:spPr>
      </p:pic>
      <p:pic>
        <p:nvPicPr>
          <p:cNvPr id="6" name="文字方塊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88" y="201613"/>
            <a:ext cx="4406900" cy="21637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19250" y="476250"/>
            <a:ext cx="6121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測 試 中</a:t>
            </a:r>
            <a:r>
              <a:rPr kumimoji="0" lang="en-US" altLang="zh-TW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...</a:t>
            </a:r>
            <a:endParaRPr kumimoji="0" lang="zh-TW" altLang="en-US" sz="6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 descr="照片 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075" y="1695450"/>
            <a:ext cx="6302375" cy="476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矩形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5213" y="274638"/>
            <a:ext cx="4400550" cy="2163762"/>
          </a:xfrm>
          <a:prstGeom prst="rect">
            <a:avLst/>
          </a:prstGeom>
          <a:noFill/>
        </p:spPr>
      </p:pic>
      <p:pic>
        <p:nvPicPr>
          <p:cNvPr id="3" name="圖片 2" descr="照片 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0" y="1695450"/>
            <a:ext cx="6205538" cy="4686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照片 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865313"/>
            <a:ext cx="5280025" cy="4694237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2268538" y="549275"/>
            <a:ext cx="4416425" cy="101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測 試 中</a:t>
            </a:r>
            <a:r>
              <a:rPr kumimoji="0" lang="en-US" altLang="zh-TW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...</a:t>
            </a:r>
            <a:endParaRPr kumimoji="0" lang="zh-TW" altLang="en-US" sz="6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字方塊 1"/>
          <p:cNvSpPr txBox="1">
            <a:spLocks noChangeArrowheads="1"/>
          </p:cNvSpPr>
          <p:nvPr/>
        </p:nvSpPr>
        <p:spPr bwMode="auto">
          <a:xfrm>
            <a:off x="1692275" y="620713"/>
            <a:ext cx="5759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6000" b="1">
                <a:solidFill>
                  <a:srgbClr val="FF6600"/>
                </a:solidFill>
                <a:latin typeface="微軟正黑體"/>
                <a:ea typeface="微軟正黑體"/>
                <a:cs typeface="微軟正黑體"/>
              </a:rPr>
              <a:t>心 得 感 想</a:t>
            </a: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755650" y="2060575"/>
            <a:ext cx="78486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zh-TW" altLang="en-US" sz="3500">
                <a:latin typeface="標楷體" pitchFamily="65" charset="-120"/>
                <a:ea typeface="標楷體" pitchFamily="65" charset="-120"/>
              </a:rPr>
              <a:t>經過這一次的麥哲倫，讓我更進一步了解自然科學的奧妙，讓這個暑假生活更多采多姿。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23728" y="548680"/>
            <a:ext cx="482453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dirty="0">
                <a:ln>
                  <a:solidFill>
                    <a:srgbClr val="FF99CC"/>
                  </a:solidFill>
                </a:ln>
                <a:solidFill>
                  <a:srgbClr val="FFCCCC"/>
                </a:solidFill>
                <a:latin typeface="標楷體" pitchFamily="65" charset="-120"/>
                <a:ea typeface="標楷體" pitchFamily="65" charset="-120"/>
              </a:rPr>
              <a:t>檢討與改進</a:t>
            </a:r>
            <a:endParaRPr kumimoji="0" lang="zh-TW" altLang="en-US" sz="6000" dirty="0">
              <a:ln>
                <a:solidFill>
                  <a:srgbClr val="FF99CC"/>
                </a:solidFill>
              </a:ln>
              <a:solidFill>
                <a:srgbClr val="FFCC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8313" y="1874838"/>
            <a:ext cx="838835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dirty="0">
                <a:solidFill>
                  <a:srgbClr val="0099FF"/>
                </a:solidFill>
                <a:latin typeface="+mj-ea"/>
                <a:ea typeface="+mj-ea"/>
              </a:rPr>
              <a:t>1.</a:t>
            </a:r>
            <a:r>
              <a:rPr kumimoji="0" lang="zh-TW" altLang="en-US" sz="4000" b="1" dirty="0">
                <a:solidFill>
                  <a:srgbClr val="0099FF"/>
                </a:solidFill>
                <a:latin typeface="+mj-ea"/>
                <a:ea typeface="+mj-ea"/>
              </a:rPr>
              <a:t>這次的零件大部分都是利用回收 </a:t>
            </a:r>
            <a:endParaRPr kumimoji="0" lang="en-US" altLang="zh-TW" sz="4000" b="1" dirty="0">
              <a:solidFill>
                <a:srgbClr val="0099FF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rgbClr val="0099FF"/>
                </a:solidFill>
                <a:latin typeface="+mj-ea"/>
                <a:ea typeface="+mj-ea"/>
              </a:rPr>
              <a:t>   物品：如鬧鐘、警示燈、原子筆</a:t>
            </a:r>
            <a:endParaRPr kumimoji="0" lang="en-US" altLang="zh-TW" sz="4000" b="1" dirty="0">
              <a:solidFill>
                <a:srgbClr val="0099FF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rgbClr val="0099FF"/>
                </a:solidFill>
                <a:latin typeface="+mj-ea"/>
                <a:ea typeface="+mj-ea"/>
              </a:rPr>
              <a:t>   管等，所以有的時候會接觸不良。 </a:t>
            </a:r>
            <a:r>
              <a:rPr kumimoji="0" lang="en-US" altLang="zh-TW" sz="4000" b="1" dirty="0">
                <a:solidFill>
                  <a:srgbClr val="0099FF"/>
                </a:solidFill>
                <a:latin typeface="+mj-ea"/>
                <a:ea typeface="+mj-ea"/>
              </a:rPr>
              <a:t>2.</a:t>
            </a:r>
            <a:r>
              <a:rPr kumimoji="0" lang="zh-TW" altLang="en-US" sz="4000" b="1" dirty="0">
                <a:solidFill>
                  <a:srgbClr val="0099FF"/>
                </a:solidFill>
                <a:latin typeface="+mj-ea"/>
                <a:ea typeface="+mj-ea"/>
              </a:rPr>
              <a:t>下次如果再做相關的實驗，購買</a:t>
            </a:r>
            <a:endParaRPr kumimoji="0" lang="en-US" altLang="zh-TW" sz="4000" b="1" dirty="0">
              <a:solidFill>
                <a:srgbClr val="0099FF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rgbClr val="0099FF"/>
                </a:solidFill>
                <a:latin typeface="+mj-ea"/>
                <a:ea typeface="+mj-ea"/>
              </a:rPr>
              <a:t>   新的電子零件器材，實驗效果應</a:t>
            </a:r>
            <a:endParaRPr kumimoji="0" lang="en-US" altLang="zh-TW" sz="4000" b="1" dirty="0">
              <a:solidFill>
                <a:srgbClr val="0099FF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rgbClr val="0099FF"/>
                </a:solidFill>
                <a:latin typeface="+mj-ea"/>
                <a:ea typeface="+mj-ea"/>
              </a:rPr>
              <a:t>   該會更好。</a:t>
            </a:r>
            <a:endParaRPr kumimoji="0" lang="zh-TW" altLang="en-US" sz="4000" b="1" dirty="0">
              <a:solidFill>
                <a:srgbClr val="0099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矩形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" y="2084388"/>
            <a:ext cx="7802562" cy="30416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矩形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7213" y="396875"/>
            <a:ext cx="2998787" cy="1462088"/>
          </a:xfrm>
          <a:prstGeom prst="rect">
            <a:avLst/>
          </a:prstGeom>
          <a:noFill/>
        </p:spPr>
      </p:pic>
      <p:pic>
        <p:nvPicPr>
          <p:cNvPr id="4" name="文字方塊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563" y="2273300"/>
            <a:ext cx="9070976" cy="31829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矩形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9163" y="195263"/>
            <a:ext cx="4692650" cy="1243012"/>
          </a:xfrm>
          <a:prstGeom prst="rect">
            <a:avLst/>
          </a:prstGeom>
          <a:noFill/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250825" y="1700213"/>
            <a:ext cx="82089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１．通路</a:t>
            </a:r>
            <a:r>
              <a:rPr kumimoji="0" lang="en-US" altLang="zh-TW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﹕</a:t>
            </a:r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以導線將電源</a:t>
            </a:r>
            <a:r>
              <a:rPr kumimoji="0" lang="zh-TW" altLang="en-US" sz="2700" b="1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電器連接成一封閉的  </a:t>
            </a:r>
            <a:endParaRPr kumimoji="0" lang="en-US" altLang="zh-TW" sz="270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      迴路稱為通路，此時電路中有電流流</a:t>
            </a:r>
            <a:endParaRPr kumimoji="0" lang="en-US" altLang="zh-TW" sz="270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      通，若電源電壓足夠，電器可正常運 </a:t>
            </a:r>
            <a:endParaRPr kumimoji="0" lang="en-US" altLang="zh-TW" sz="270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      作。</a:t>
            </a:r>
          </a:p>
          <a:p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２．斷路</a:t>
            </a:r>
            <a:r>
              <a:rPr kumimoji="0" lang="en-US" altLang="zh-TW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﹕</a:t>
            </a:r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導線未連接成迴路或電器損壞，此時</a:t>
            </a:r>
            <a:endParaRPr kumimoji="0" lang="en-US" altLang="zh-TW" sz="270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      導線內部沒有電流。</a:t>
            </a:r>
          </a:p>
          <a:p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３．電流急急棒的原理</a:t>
            </a:r>
          </a:p>
          <a:p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     </a:t>
            </a:r>
            <a:r>
              <a:rPr kumimoji="0" lang="en-US" altLang="zh-TW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手持的鐵環未接觸到鐵線時</a:t>
            </a:r>
            <a:r>
              <a:rPr kumimoji="0" lang="en-US" altLang="zh-TW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斷路</a:t>
            </a:r>
          </a:p>
          <a:p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     </a:t>
            </a:r>
            <a:r>
              <a:rPr kumimoji="0" lang="en-US" altLang="zh-TW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當鐵環碰觸到鐵線時</a:t>
            </a:r>
            <a:r>
              <a:rPr kumimoji="0" lang="en-US" altLang="zh-TW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通路，此時電燈和       </a:t>
            </a:r>
            <a:endParaRPr kumimoji="0" lang="en-US" altLang="zh-TW" sz="270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en-US" altLang="zh-TW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kumimoji="0" lang="zh-TW" altLang="en-US" sz="27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蜂鳴器皆會作用。                             </a:t>
            </a:r>
          </a:p>
          <a:p>
            <a:endParaRPr kumimoji="0" lang="zh-TW" altLang="en-US" sz="27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矩形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0038" y="-60325"/>
            <a:ext cx="3597275" cy="2395538"/>
          </a:xfrm>
          <a:prstGeom prst="rect">
            <a:avLst/>
          </a:prstGeom>
          <a:noFill/>
        </p:spPr>
      </p:pic>
      <p:pic>
        <p:nvPicPr>
          <p:cNvPr id="3" name="圖片 2" descr="照片 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050" y="1481138"/>
            <a:ext cx="6851650" cy="5138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橢圓 37"/>
          <p:cNvSpPr/>
          <p:nvPr/>
        </p:nvSpPr>
        <p:spPr>
          <a:xfrm>
            <a:off x="6443663" y="1412875"/>
            <a:ext cx="288925" cy="576263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458" name="文字方塊 1"/>
          <p:cNvSpPr txBox="1">
            <a:spLocks noChangeArrowheads="1"/>
          </p:cNvSpPr>
          <p:nvPr/>
        </p:nvSpPr>
        <p:spPr bwMode="auto">
          <a:xfrm>
            <a:off x="2195513" y="404813"/>
            <a:ext cx="48244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5000" b="1" i="1">
                <a:solidFill>
                  <a:srgbClr val="9999FF"/>
                </a:solidFill>
                <a:latin typeface="標楷體" pitchFamily="65" charset="-120"/>
                <a:ea typeface="標楷體" pitchFamily="65" charset="-120"/>
              </a:rPr>
              <a:t>電 路 圖 </a:t>
            </a:r>
            <a:r>
              <a:rPr kumimoji="0" lang="en-US" altLang="zh-TW" sz="5000" b="1" i="1">
                <a:solidFill>
                  <a:srgbClr val="9999FF"/>
                </a:solidFill>
                <a:latin typeface="標楷體" pitchFamily="65" charset="-120"/>
                <a:ea typeface="標楷體" pitchFamily="65" charset="-120"/>
              </a:rPr>
              <a:t>-1</a:t>
            </a:r>
            <a:endParaRPr kumimoji="0" lang="zh-TW" altLang="en-US" sz="5000" b="1" i="1">
              <a:solidFill>
                <a:srgbClr val="9999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9" name="文字方塊 2"/>
          <p:cNvSpPr txBox="1">
            <a:spLocks noChangeArrowheads="1"/>
          </p:cNvSpPr>
          <p:nvPr/>
        </p:nvSpPr>
        <p:spPr bwMode="auto">
          <a:xfrm>
            <a:off x="971550" y="2276475"/>
            <a:ext cx="756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en-US">
              <a:latin typeface="Franklin Gothic Book" pitchFamily="34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6588224" y="1988840"/>
            <a:ext cx="24047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直線接點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975" y="4322763"/>
            <a:ext cx="895350" cy="139700"/>
          </a:xfrm>
          <a:prstGeom prst="rect">
            <a:avLst/>
          </a:prstGeom>
          <a:noFill/>
        </p:spPr>
      </p:pic>
      <p:pic>
        <p:nvPicPr>
          <p:cNvPr id="10" name="直線接點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2975" y="1371600"/>
            <a:ext cx="3340100" cy="139700"/>
          </a:xfrm>
          <a:prstGeom prst="rect">
            <a:avLst/>
          </a:prstGeom>
          <a:noFill/>
        </p:spPr>
      </p:pic>
      <p:grpSp>
        <p:nvGrpSpPr>
          <p:cNvPr id="11" name="橢圓 10"/>
          <p:cNvGrpSpPr>
            <a:grpSpLocks/>
          </p:cNvGrpSpPr>
          <p:nvPr/>
        </p:nvGrpSpPr>
        <p:grpSpPr bwMode="auto">
          <a:xfrm>
            <a:off x="3621088" y="3773488"/>
            <a:ext cx="1182687" cy="463550"/>
            <a:chOff x="2281" y="2377"/>
            <a:chExt cx="745" cy="292"/>
          </a:xfrm>
        </p:grpSpPr>
        <p:pic>
          <p:nvPicPr>
            <p:cNvPr id="19463" name="橢圓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1" y="2377"/>
              <a:ext cx="745" cy="292"/>
            </a:xfrm>
            <a:prstGeom prst="rect">
              <a:avLst/>
            </a:prstGeom>
            <a:noFill/>
          </p:spPr>
        </p:pic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2429" y="2459"/>
              <a:ext cx="44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kumimoji="0" lang="zh-TW" altLang="en-US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</p:grpSp>
      <p:pic>
        <p:nvPicPr>
          <p:cNvPr id="13" name="直線接點 1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5138" y="3962400"/>
            <a:ext cx="749300" cy="139700"/>
          </a:xfrm>
          <a:prstGeom prst="rect">
            <a:avLst/>
          </a:prstGeom>
          <a:noFill/>
        </p:spPr>
      </p:pic>
      <p:pic>
        <p:nvPicPr>
          <p:cNvPr id="19" name="直線接點 1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4075" y="3962400"/>
            <a:ext cx="676275" cy="139700"/>
          </a:xfrm>
          <a:prstGeom prst="rect">
            <a:avLst/>
          </a:prstGeom>
          <a:noFill/>
        </p:spPr>
      </p:pic>
      <p:pic>
        <p:nvPicPr>
          <p:cNvPr id="23" name="直線接點 2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3981450"/>
            <a:ext cx="139700" cy="822325"/>
          </a:xfrm>
          <a:prstGeom prst="rect">
            <a:avLst/>
          </a:prstGeom>
          <a:noFill/>
        </p:spPr>
      </p:pic>
      <p:pic>
        <p:nvPicPr>
          <p:cNvPr id="24" name="直線接點 2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8113" y="3981450"/>
            <a:ext cx="139700" cy="822325"/>
          </a:xfrm>
          <a:prstGeom prst="rect">
            <a:avLst/>
          </a:prstGeom>
          <a:noFill/>
        </p:spPr>
      </p:pic>
      <p:cxnSp>
        <p:nvCxnSpPr>
          <p:cNvPr id="27" name="直線接點 26"/>
          <p:cNvCxnSpPr/>
          <p:nvPr/>
        </p:nvCxnSpPr>
        <p:spPr>
          <a:xfrm>
            <a:off x="4067175" y="4508500"/>
            <a:ext cx="0" cy="4333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>
            <a:off x="4211638" y="4581525"/>
            <a:ext cx="7937" cy="2794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直線接點 2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57663" y="4681538"/>
            <a:ext cx="1182687" cy="146050"/>
          </a:xfrm>
          <a:prstGeom prst="rect">
            <a:avLst/>
          </a:prstGeom>
          <a:noFill/>
        </p:spPr>
      </p:pic>
      <p:pic>
        <p:nvPicPr>
          <p:cNvPr id="34" name="直線接點 33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5138" y="4681538"/>
            <a:ext cx="1109662" cy="139700"/>
          </a:xfrm>
          <a:prstGeom prst="rect">
            <a:avLst/>
          </a:prstGeom>
          <a:noFill/>
        </p:spPr>
      </p:pic>
      <p:pic>
        <p:nvPicPr>
          <p:cNvPr id="48" name="直線接點 47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73363" y="2182813"/>
            <a:ext cx="141287" cy="895350"/>
          </a:xfrm>
          <a:prstGeom prst="rect">
            <a:avLst/>
          </a:prstGeom>
          <a:noFill/>
        </p:spPr>
      </p:pic>
      <p:pic>
        <p:nvPicPr>
          <p:cNvPr id="49" name="直線接點 48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37188" y="1390650"/>
            <a:ext cx="141287" cy="895350"/>
          </a:xfrm>
          <a:prstGeom prst="rect">
            <a:avLst/>
          </a:prstGeom>
          <a:noFill/>
        </p:spPr>
      </p:pic>
      <p:pic>
        <p:nvPicPr>
          <p:cNvPr id="50" name="直線接點 49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92413" y="2163763"/>
            <a:ext cx="2767012" cy="141287"/>
          </a:xfrm>
          <a:prstGeom prst="rect">
            <a:avLst/>
          </a:prstGeom>
          <a:noFill/>
        </p:spPr>
      </p:pic>
      <p:pic>
        <p:nvPicPr>
          <p:cNvPr id="51" name="直線接點 50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92413" y="2955925"/>
            <a:ext cx="2767012" cy="141288"/>
          </a:xfrm>
          <a:prstGeom prst="rect">
            <a:avLst/>
          </a:prstGeom>
          <a:noFill/>
        </p:spPr>
      </p:pic>
      <p:sp>
        <p:nvSpPr>
          <p:cNvPr id="59" name="手繪多邊形 58"/>
          <p:cNvSpPr/>
          <p:nvPr/>
        </p:nvSpPr>
        <p:spPr>
          <a:xfrm>
            <a:off x="6516217" y="2780928"/>
            <a:ext cx="216024" cy="1584176"/>
          </a:xfrm>
          <a:custGeom>
            <a:avLst/>
            <a:gdLst>
              <a:gd name="connsiteX0" fmla="*/ 96055 w 286131"/>
              <a:gd name="connsiteY0" fmla="*/ 0 h 1800664"/>
              <a:gd name="connsiteX1" fmla="*/ 180461 w 286131"/>
              <a:gd name="connsiteY1" fmla="*/ 84406 h 1800664"/>
              <a:gd name="connsiteX2" fmla="*/ 236732 w 286131"/>
              <a:gd name="connsiteY2" fmla="*/ 140677 h 1800664"/>
              <a:gd name="connsiteX3" fmla="*/ 250800 w 286131"/>
              <a:gd name="connsiteY3" fmla="*/ 182880 h 1800664"/>
              <a:gd name="connsiteX4" fmla="*/ 278935 w 286131"/>
              <a:gd name="connsiteY4" fmla="*/ 281354 h 1800664"/>
              <a:gd name="connsiteX5" fmla="*/ 264867 w 286131"/>
              <a:gd name="connsiteY5" fmla="*/ 492369 h 1800664"/>
              <a:gd name="connsiteX6" fmla="*/ 208597 w 286131"/>
              <a:gd name="connsiteY6" fmla="*/ 604910 h 1800664"/>
              <a:gd name="connsiteX7" fmla="*/ 194529 w 286131"/>
              <a:gd name="connsiteY7" fmla="*/ 647114 h 1800664"/>
              <a:gd name="connsiteX8" fmla="*/ 138258 w 286131"/>
              <a:gd name="connsiteY8" fmla="*/ 759655 h 1800664"/>
              <a:gd name="connsiteX9" fmla="*/ 96055 w 286131"/>
              <a:gd name="connsiteY9" fmla="*/ 801858 h 1800664"/>
              <a:gd name="connsiteX10" fmla="*/ 81987 w 286131"/>
              <a:gd name="connsiteY10" fmla="*/ 844061 h 1800664"/>
              <a:gd name="connsiteX11" fmla="*/ 53852 w 286131"/>
              <a:gd name="connsiteY11" fmla="*/ 900332 h 1800664"/>
              <a:gd name="connsiteX12" fmla="*/ 39784 w 286131"/>
              <a:gd name="connsiteY12" fmla="*/ 956603 h 1800664"/>
              <a:gd name="connsiteX13" fmla="*/ 25717 w 286131"/>
              <a:gd name="connsiteY13" fmla="*/ 998806 h 1800664"/>
              <a:gd name="connsiteX14" fmla="*/ 25717 w 286131"/>
              <a:gd name="connsiteY14" fmla="*/ 1392701 h 1800664"/>
              <a:gd name="connsiteX15" fmla="*/ 39784 w 286131"/>
              <a:gd name="connsiteY15" fmla="*/ 1448972 h 1800664"/>
              <a:gd name="connsiteX16" fmla="*/ 67920 w 286131"/>
              <a:gd name="connsiteY16" fmla="*/ 1505243 h 1800664"/>
              <a:gd name="connsiteX17" fmla="*/ 110123 w 286131"/>
              <a:gd name="connsiteY17" fmla="*/ 1575581 h 1800664"/>
              <a:gd name="connsiteX18" fmla="*/ 124190 w 286131"/>
              <a:gd name="connsiteY18" fmla="*/ 1631852 h 1800664"/>
              <a:gd name="connsiteX19" fmla="*/ 138258 w 286131"/>
              <a:gd name="connsiteY19" fmla="*/ 1674055 h 1800664"/>
              <a:gd name="connsiteX20" fmla="*/ 138258 w 286131"/>
              <a:gd name="connsiteY20" fmla="*/ 1800664 h 180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6131" h="1800664">
                <a:moveTo>
                  <a:pt x="96055" y="0"/>
                </a:moveTo>
                <a:cubicBezTo>
                  <a:pt x="182633" y="115436"/>
                  <a:pt x="94065" y="10352"/>
                  <a:pt x="180461" y="84406"/>
                </a:cubicBezTo>
                <a:cubicBezTo>
                  <a:pt x="200601" y="101669"/>
                  <a:pt x="236732" y="140677"/>
                  <a:pt x="236732" y="140677"/>
                </a:cubicBezTo>
                <a:cubicBezTo>
                  <a:pt x="241421" y="154745"/>
                  <a:pt x="246726" y="168622"/>
                  <a:pt x="250800" y="182880"/>
                </a:cubicBezTo>
                <a:cubicBezTo>
                  <a:pt x="286131" y="306538"/>
                  <a:pt x="245202" y="180156"/>
                  <a:pt x="278935" y="281354"/>
                </a:cubicBezTo>
                <a:cubicBezTo>
                  <a:pt x="274246" y="351692"/>
                  <a:pt x="279842" y="423483"/>
                  <a:pt x="264867" y="492369"/>
                </a:cubicBezTo>
                <a:cubicBezTo>
                  <a:pt x="255957" y="533353"/>
                  <a:pt x="227354" y="567396"/>
                  <a:pt x="208597" y="604910"/>
                </a:cubicBezTo>
                <a:cubicBezTo>
                  <a:pt x="201965" y="618173"/>
                  <a:pt x="200665" y="633614"/>
                  <a:pt x="194529" y="647114"/>
                </a:cubicBezTo>
                <a:cubicBezTo>
                  <a:pt x="177173" y="685296"/>
                  <a:pt x="157015" y="722141"/>
                  <a:pt x="138258" y="759655"/>
                </a:cubicBezTo>
                <a:cubicBezTo>
                  <a:pt x="129361" y="777449"/>
                  <a:pt x="110123" y="787790"/>
                  <a:pt x="96055" y="801858"/>
                </a:cubicBezTo>
                <a:cubicBezTo>
                  <a:pt x="91366" y="815926"/>
                  <a:pt x="87828" y="830431"/>
                  <a:pt x="81987" y="844061"/>
                </a:cubicBezTo>
                <a:cubicBezTo>
                  <a:pt x="73726" y="863336"/>
                  <a:pt x="61215" y="880696"/>
                  <a:pt x="53852" y="900332"/>
                </a:cubicBezTo>
                <a:cubicBezTo>
                  <a:pt x="47063" y="918435"/>
                  <a:pt x="45095" y="938013"/>
                  <a:pt x="39784" y="956603"/>
                </a:cubicBezTo>
                <a:cubicBezTo>
                  <a:pt x="35710" y="970861"/>
                  <a:pt x="30406" y="984738"/>
                  <a:pt x="25717" y="998806"/>
                </a:cubicBezTo>
                <a:cubicBezTo>
                  <a:pt x="0" y="1178820"/>
                  <a:pt x="3253" y="1111893"/>
                  <a:pt x="25717" y="1392701"/>
                </a:cubicBezTo>
                <a:cubicBezTo>
                  <a:pt x="27259" y="1411974"/>
                  <a:pt x="32995" y="1430869"/>
                  <a:pt x="39784" y="1448972"/>
                </a:cubicBezTo>
                <a:cubicBezTo>
                  <a:pt x="47147" y="1468608"/>
                  <a:pt x="59659" y="1485968"/>
                  <a:pt x="67920" y="1505243"/>
                </a:cubicBezTo>
                <a:cubicBezTo>
                  <a:pt x="95313" y="1569160"/>
                  <a:pt x="63333" y="1528793"/>
                  <a:pt x="110123" y="1575581"/>
                </a:cubicBezTo>
                <a:cubicBezTo>
                  <a:pt x="114812" y="1594338"/>
                  <a:pt x="118879" y="1613262"/>
                  <a:pt x="124190" y="1631852"/>
                </a:cubicBezTo>
                <a:cubicBezTo>
                  <a:pt x="128264" y="1646110"/>
                  <a:pt x="137027" y="1659278"/>
                  <a:pt x="138258" y="1674055"/>
                </a:cubicBezTo>
                <a:cubicBezTo>
                  <a:pt x="141763" y="1716112"/>
                  <a:pt x="138258" y="1758461"/>
                  <a:pt x="138258" y="1800664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 dirty="0"/>
          </a:p>
        </p:txBody>
      </p:sp>
      <p:pic>
        <p:nvPicPr>
          <p:cNvPr id="62" name="直線接點 61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93925" y="1390650"/>
            <a:ext cx="141288" cy="3052763"/>
          </a:xfrm>
          <a:prstGeom prst="rect">
            <a:avLst/>
          </a:prstGeom>
          <a:noFill/>
        </p:spPr>
      </p:pic>
      <p:pic>
        <p:nvPicPr>
          <p:cNvPr id="69" name="直線接點 68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437188" y="2974975"/>
            <a:ext cx="141287" cy="822325"/>
          </a:xfrm>
          <a:prstGeom prst="rect">
            <a:avLst/>
          </a:prstGeom>
          <a:noFill/>
        </p:spPr>
      </p:pic>
      <p:pic>
        <p:nvPicPr>
          <p:cNvPr id="76" name="直線接點 75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211763" y="4273550"/>
            <a:ext cx="1487487" cy="182563"/>
          </a:xfrm>
          <a:prstGeom prst="rect">
            <a:avLst/>
          </a:prstGeom>
          <a:noFill/>
        </p:spPr>
      </p:pic>
      <p:sp>
        <p:nvSpPr>
          <p:cNvPr id="79" name="文字方塊 78"/>
          <p:cNvSpPr txBox="1"/>
          <p:nvPr/>
        </p:nvSpPr>
        <p:spPr>
          <a:xfrm>
            <a:off x="1258888" y="2205038"/>
            <a:ext cx="100965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鐵 絲</a:t>
            </a:r>
            <a:endParaRPr kumimoji="0"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3779838" y="5157788"/>
            <a:ext cx="936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電 池</a:t>
            </a:r>
            <a:endParaRPr kumimoji="0"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3635375" y="3429000"/>
            <a:ext cx="10810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LED </a:t>
            </a:r>
            <a:r>
              <a:rPr kumimoji="0"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燈</a:t>
            </a:r>
            <a:endParaRPr kumimoji="0"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6804025" y="1700213"/>
            <a:ext cx="15128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手 持 鐵 棒</a:t>
            </a:r>
            <a:endParaRPr kumimoji="0"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橢圓 37"/>
          <p:cNvSpPr/>
          <p:nvPr/>
        </p:nvSpPr>
        <p:spPr>
          <a:xfrm>
            <a:off x="6443663" y="1412875"/>
            <a:ext cx="288925" cy="576263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482" name="文字方塊 1"/>
          <p:cNvSpPr txBox="1">
            <a:spLocks noChangeArrowheads="1"/>
          </p:cNvSpPr>
          <p:nvPr/>
        </p:nvSpPr>
        <p:spPr bwMode="auto">
          <a:xfrm>
            <a:off x="1619250" y="404813"/>
            <a:ext cx="62658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5000" b="1" i="1">
                <a:solidFill>
                  <a:srgbClr val="9999FF"/>
                </a:solidFill>
                <a:latin typeface="標楷體" pitchFamily="65" charset="-120"/>
                <a:ea typeface="標楷體" pitchFamily="65" charset="-120"/>
              </a:rPr>
              <a:t>電 路 圖 </a:t>
            </a:r>
            <a:r>
              <a:rPr kumimoji="0" lang="en-US" altLang="zh-TW" sz="5000" b="1" i="1">
                <a:solidFill>
                  <a:srgbClr val="9999FF"/>
                </a:solidFill>
                <a:latin typeface="標楷體" pitchFamily="65" charset="-120"/>
                <a:ea typeface="標楷體" pitchFamily="65" charset="-120"/>
              </a:rPr>
              <a:t>-2</a:t>
            </a:r>
            <a:endParaRPr kumimoji="0" lang="zh-TW" altLang="en-US" sz="5000" b="1" i="1">
              <a:solidFill>
                <a:srgbClr val="9999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3" name="文字方塊 2"/>
          <p:cNvSpPr txBox="1">
            <a:spLocks noChangeArrowheads="1"/>
          </p:cNvSpPr>
          <p:nvPr/>
        </p:nvSpPr>
        <p:spPr bwMode="auto">
          <a:xfrm>
            <a:off x="971550" y="2276475"/>
            <a:ext cx="756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en-US">
              <a:latin typeface="Franklin Gothic Book" pitchFamily="34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6588224" y="1988840"/>
            <a:ext cx="24047" cy="79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直線接點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9163" y="4273550"/>
            <a:ext cx="950912" cy="182563"/>
          </a:xfrm>
          <a:prstGeom prst="rect">
            <a:avLst/>
          </a:prstGeom>
          <a:noFill/>
        </p:spPr>
      </p:pic>
      <p:pic>
        <p:nvPicPr>
          <p:cNvPr id="13" name="直線接點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1325" y="3913188"/>
            <a:ext cx="1023938" cy="182562"/>
          </a:xfrm>
          <a:prstGeom prst="rect">
            <a:avLst/>
          </a:prstGeom>
          <a:noFill/>
        </p:spPr>
      </p:pic>
      <p:pic>
        <p:nvPicPr>
          <p:cNvPr id="19" name="直線接點 1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9900" y="3913188"/>
            <a:ext cx="1096963" cy="182562"/>
          </a:xfrm>
          <a:prstGeom prst="rect">
            <a:avLst/>
          </a:prstGeom>
          <a:noFill/>
        </p:spPr>
      </p:pic>
      <p:cxnSp>
        <p:nvCxnSpPr>
          <p:cNvPr id="23" name="直線接點 22"/>
          <p:cNvCxnSpPr/>
          <p:nvPr/>
        </p:nvCxnSpPr>
        <p:spPr>
          <a:xfrm>
            <a:off x="2968625" y="4005064"/>
            <a:ext cx="0" cy="7200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200650" y="4005064"/>
            <a:ext cx="0" cy="7200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4067175" y="4508500"/>
            <a:ext cx="0" cy="4333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4211638" y="4581525"/>
            <a:ext cx="0" cy="2873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V="1">
            <a:off x="4211960" y="4725144"/>
            <a:ext cx="1080120" cy="83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4" name="直線接點 3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1325" y="4632325"/>
            <a:ext cx="1163638" cy="184150"/>
          </a:xfrm>
          <a:prstGeom prst="rect">
            <a:avLst/>
          </a:prstGeom>
          <a:noFill/>
        </p:spPr>
      </p:pic>
      <p:grpSp>
        <p:nvGrpSpPr>
          <p:cNvPr id="59" name="手繪多邊形 58"/>
          <p:cNvGrpSpPr>
            <a:grpSpLocks/>
          </p:cNvGrpSpPr>
          <p:nvPr/>
        </p:nvGrpSpPr>
        <p:grpSpPr bwMode="auto">
          <a:xfrm>
            <a:off x="6450013" y="2713038"/>
            <a:ext cx="341312" cy="1730375"/>
            <a:chOff x="4063" y="1709"/>
            <a:chExt cx="215" cy="1090"/>
          </a:xfrm>
        </p:grpSpPr>
        <p:pic>
          <p:nvPicPr>
            <p:cNvPr id="20494" name="手繪多邊形 58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63" y="1709"/>
              <a:ext cx="215" cy="1090"/>
            </a:xfrm>
            <a:prstGeom prst="rect">
              <a:avLst/>
            </a:prstGeom>
            <a:noFill/>
          </p:spPr>
        </p:pic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4105" y="1752"/>
              <a:ext cx="136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kumimoji="0" lang="zh-TW" altLang="en-US">
                <a:latin typeface="Franklin Gothic Book" pitchFamily="34" charset="0"/>
              </a:endParaRPr>
            </a:p>
          </p:txBody>
        </p:sp>
      </p:grpSp>
      <p:pic>
        <p:nvPicPr>
          <p:cNvPr id="62" name="直線接點 6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3925" y="2614613"/>
            <a:ext cx="141288" cy="1828800"/>
          </a:xfrm>
          <a:prstGeom prst="rect">
            <a:avLst/>
          </a:prstGeom>
          <a:noFill/>
        </p:spPr>
      </p:pic>
      <p:pic>
        <p:nvPicPr>
          <p:cNvPr id="76" name="直線接點 75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1763" y="4273550"/>
            <a:ext cx="1487487" cy="182563"/>
          </a:xfrm>
          <a:prstGeom prst="rect">
            <a:avLst/>
          </a:prstGeom>
          <a:noFill/>
        </p:spPr>
      </p:pic>
      <p:sp>
        <p:nvSpPr>
          <p:cNvPr id="79" name="文字方塊 78"/>
          <p:cNvSpPr txBox="1"/>
          <p:nvPr/>
        </p:nvSpPr>
        <p:spPr>
          <a:xfrm>
            <a:off x="1116013" y="2420938"/>
            <a:ext cx="1008062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500" b="1" dirty="0">
                <a:latin typeface="+mj-ea"/>
                <a:ea typeface="+mj-ea"/>
              </a:rPr>
              <a:t>鐵 絲</a:t>
            </a:r>
            <a:endParaRPr kumimoji="0" lang="zh-TW" altLang="en-US" sz="2500" b="1" dirty="0">
              <a:latin typeface="+mj-ea"/>
              <a:ea typeface="+mj-ea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3779838" y="4941888"/>
            <a:ext cx="9366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latin typeface="+mj-ea"/>
                <a:ea typeface="+mj-ea"/>
              </a:rPr>
              <a:t>電 池</a:t>
            </a:r>
            <a:endParaRPr kumimoji="0" lang="zh-TW" altLang="en-US" sz="2200" b="1" dirty="0">
              <a:latin typeface="+mj-ea"/>
              <a:ea typeface="+mj-ea"/>
            </a:endParaRPr>
          </a:p>
        </p:txBody>
      </p:sp>
      <p:sp>
        <p:nvSpPr>
          <p:cNvPr id="20501" name="文字方塊 83"/>
          <p:cNvSpPr txBox="1">
            <a:spLocks noChangeArrowheads="1"/>
          </p:cNvSpPr>
          <p:nvPr/>
        </p:nvSpPr>
        <p:spPr bwMode="auto">
          <a:xfrm>
            <a:off x="3708400" y="3068638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>
                <a:latin typeface="Franklin Gothic Book" pitchFamily="34" charset="0"/>
              </a:rPr>
              <a:t>蜂鳴器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6659563" y="1916113"/>
            <a:ext cx="15843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latin typeface="+mj-ea"/>
                <a:ea typeface="+mj-ea"/>
              </a:rPr>
              <a:t>手 持 鐵 棒</a:t>
            </a:r>
            <a:endParaRPr kumimoji="0" lang="zh-TW" altLang="en-US" sz="2200" b="1" dirty="0">
              <a:latin typeface="+mj-ea"/>
              <a:ea typeface="+mj-ea"/>
            </a:endParaRPr>
          </a:p>
        </p:txBody>
      </p:sp>
      <p:sp>
        <p:nvSpPr>
          <p:cNvPr id="31" name="梯形 30"/>
          <p:cNvSpPr/>
          <p:nvPr/>
        </p:nvSpPr>
        <p:spPr>
          <a:xfrm rot="10800000">
            <a:off x="3779838" y="3573463"/>
            <a:ext cx="863600" cy="28733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3924300" y="3860800"/>
            <a:ext cx="5762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3995738" y="1700213"/>
            <a:ext cx="576262" cy="1008062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5" name="手繪多邊形 64"/>
          <p:cNvGrpSpPr>
            <a:grpSpLocks/>
          </p:cNvGrpSpPr>
          <p:nvPr/>
        </p:nvGrpSpPr>
        <p:grpSpPr bwMode="auto">
          <a:xfrm>
            <a:off x="2212975" y="1566863"/>
            <a:ext cx="2425700" cy="1195387"/>
            <a:chOff x="1394" y="987"/>
            <a:chExt cx="1528" cy="753"/>
          </a:xfrm>
        </p:grpSpPr>
        <p:pic>
          <p:nvPicPr>
            <p:cNvPr id="20506" name="手繪多邊形 64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94" y="987"/>
              <a:ext cx="1528" cy="753"/>
            </a:xfrm>
            <a:prstGeom prst="rect">
              <a:avLst/>
            </a:prstGeom>
            <a:noFill/>
          </p:spPr>
        </p:pic>
        <p:sp>
          <p:nvSpPr>
            <p:cNvPr id="20507" name="Text Box 27"/>
            <p:cNvSpPr txBox="1">
              <a:spLocks noChangeArrowheads="1"/>
            </p:cNvSpPr>
            <p:nvPr/>
          </p:nvSpPr>
          <p:spPr bwMode="auto">
            <a:xfrm>
              <a:off x="1436" y="987"/>
              <a:ext cx="1444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kumimoji="0" lang="zh-TW" altLang="en-US">
                <a:latin typeface="Franklin Gothic Book" pitchFamily="34" charset="0"/>
              </a:endParaRPr>
            </a:p>
          </p:txBody>
        </p:sp>
      </p:grpSp>
      <p:grpSp>
        <p:nvGrpSpPr>
          <p:cNvPr id="71" name="手繪多邊形 70"/>
          <p:cNvGrpSpPr>
            <a:grpSpLocks/>
          </p:cNvGrpSpPr>
          <p:nvPr/>
        </p:nvGrpSpPr>
        <p:grpSpPr bwMode="auto">
          <a:xfrm>
            <a:off x="3998913" y="1590675"/>
            <a:ext cx="2176462" cy="1195388"/>
            <a:chOff x="2519" y="1002"/>
            <a:chExt cx="1371" cy="753"/>
          </a:xfrm>
        </p:grpSpPr>
        <p:pic>
          <p:nvPicPr>
            <p:cNvPr id="20509" name="手繪多邊形 70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519" y="1002"/>
              <a:ext cx="1371" cy="753"/>
            </a:xfrm>
            <a:prstGeom prst="rect">
              <a:avLst/>
            </a:prstGeom>
            <a:noFill/>
          </p:spPr>
        </p:pic>
        <p:sp>
          <p:nvSpPr>
            <p:cNvPr id="20510" name="Text Box 30"/>
            <p:cNvSpPr txBox="1">
              <a:spLocks noChangeArrowheads="1"/>
            </p:cNvSpPr>
            <p:nvPr/>
          </p:nvSpPr>
          <p:spPr bwMode="auto">
            <a:xfrm>
              <a:off x="2562" y="981"/>
              <a:ext cx="1316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kumimoji="0" lang="zh-TW" altLang="en-US">
                <a:latin typeface="Franklin Gothic Book" pitchFamily="34" charset="0"/>
              </a:endParaRPr>
            </a:p>
          </p:txBody>
        </p:sp>
      </p:grpSp>
      <p:pic>
        <p:nvPicPr>
          <p:cNvPr id="72" name="直線接點 71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37250" y="2682875"/>
            <a:ext cx="139700" cy="1468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矩形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377825"/>
            <a:ext cx="3090863" cy="1689100"/>
          </a:xfrm>
          <a:prstGeom prst="rect">
            <a:avLst/>
          </a:prstGeom>
          <a:noFill/>
        </p:spPr>
      </p:pic>
      <p:pic>
        <p:nvPicPr>
          <p:cNvPr id="7" name="矩形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8438" y="304800"/>
            <a:ext cx="3090862" cy="168910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 rot="16200000">
            <a:off x="1797844" y="513557"/>
            <a:ext cx="723900" cy="3097212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500" b="1" dirty="0">
                <a:solidFill>
                  <a:srgbClr val="FF9933"/>
                </a:solidFill>
                <a:latin typeface="+mj-ea"/>
                <a:ea typeface="+mj-ea"/>
              </a:rPr>
              <a:t>先將電池固定</a:t>
            </a:r>
            <a:endParaRPr kumimoji="0" lang="zh-TW" altLang="en-US" sz="3500" b="1" dirty="0">
              <a:solidFill>
                <a:srgbClr val="FF9933"/>
              </a:solidFill>
              <a:latin typeface="+mj-ea"/>
              <a:ea typeface="+mj-ea"/>
            </a:endParaRPr>
          </a:p>
        </p:txBody>
      </p:sp>
      <p:pic>
        <p:nvPicPr>
          <p:cNvPr id="9" name="圖片 8" descr="照片 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2560638"/>
            <a:ext cx="4119563" cy="3614737"/>
          </a:xfrm>
          <a:prstGeom prst="rect">
            <a:avLst/>
          </a:prstGeom>
          <a:noFill/>
        </p:spPr>
      </p:pic>
      <p:pic>
        <p:nvPicPr>
          <p:cNvPr id="21" name="直線接點 2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6900" y="396875"/>
            <a:ext cx="184150" cy="6064250"/>
          </a:xfrm>
          <a:prstGeom prst="rect">
            <a:avLst/>
          </a:prstGeom>
          <a:noFill/>
        </p:spPr>
      </p:pic>
      <p:sp>
        <p:nvSpPr>
          <p:cNvPr id="22" name="文字方塊 21"/>
          <p:cNvSpPr txBox="1"/>
          <p:nvPr/>
        </p:nvSpPr>
        <p:spPr>
          <a:xfrm>
            <a:off x="5148263" y="1700213"/>
            <a:ext cx="35274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500" b="1" dirty="0">
                <a:solidFill>
                  <a:srgbClr val="FF9933"/>
                </a:solidFill>
                <a:latin typeface="+mj-ea"/>
                <a:ea typeface="+mj-ea"/>
              </a:rPr>
              <a:t>接線試驗</a:t>
            </a:r>
            <a:endParaRPr kumimoji="0" lang="zh-TW" altLang="en-US" sz="3500" b="1" dirty="0">
              <a:solidFill>
                <a:srgbClr val="FF9933"/>
              </a:solidFill>
              <a:latin typeface="+mj-ea"/>
              <a:ea typeface="+mj-ea"/>
            </a:endParaRPr>
          </a:p>
        </p:txBody>
      </p:sp>
      <p:pic>
        <p:nvPicPr>
          <p:cNvPr id="10" name="圖片 9" descr="照片 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1700" y="2487613"/>
            <a:ext cx="4114800" cy="3724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矩形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328613"/>
            <a:ext cx="4767263" cy="1103312"/>
          </a:xfrm>
          <a:prstGeom prst="rect">
            <a:avLst/>
          </a:prstGeom>
          <a:noFill/>
        </p:spPr>
      </p:pic>
      <p:pic>
        <p:nvPicPr>
          <p:cNvPr id="3" name="圖片 2" descr="照片 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2992438"/>
            <a:ext cx="3973513" cy="3341687"/>
          </a:xfrm>
          <a:prstGeom prst="rect">
            <a:avLst/>
          </a:prstGeom>
          <a:noFill/>
        </p:spPr>
      </p:pic>
      <p:pic>
        <p:nvPicPr>
          <p:cNvPr id="4" name="圖片 3" descr="照片 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6013" y="2846388"/>
            <a:ext cx="4046537" cy="3524250"/>
          </a:xfrm>
          <a:prstGeom prst="rect">
            <a:avLst/>
          </a:prstGeom>
          <a:noFill/>
        </p:spPr>
      </p:pic>
      <p:pic>
        <p:nvPicPr>
          <p:cNvPr id="6" name="直線接點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6900" y="323850"/>
            <a:ext cx="184150" cy="6351588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900113" y="476250"/>
            <a:ext cx="3175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000" b="1" dirty="0">
                <a:ln w="11430"/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步 驟 </a:t>
            </a:r>
            <a:r>
              <a:rPr kumimoji="0" lang="en-US" altLang="zh-TW" sz="5000" b="1" dirty="0">
                <a:ln w="11430"/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zh-TW" altLang="en-US" sz="5000" b="1" dirty="0">
                <a:ln w="11430"/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     </a:t>
            </a:r>
            <a:endParaRPr kumimoji="0" lang="en-US" altLang="zh-TW" sz="5000" b="1" dirty="0">
              <a:ln w="11430"/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08625" y="404813"/>
            <a:ext cx="2743200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000" b="1" dirty="0">
                <a:ln w="11430"/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步 驟 </a:t>
            </a:r>
            <a:r>
              <a:rPr kumimoji="0" lang="en-US" altLang="zh-TW" sz="5000" b="1" dirty="0">
                <a:ln w="11430"/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4</a:t>
            </a:r>
            <a:r>
              <a:rPr kumimoji="0" lang="zh-TW" altLang="en-US" sz="5000" b="1" dirty="0">
                <a:ln w="11430"/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     </a:t>
            </a:r>
            <a:endParaRPr kumimoji="0" lang="en-US" altLang="zh-TW" sz="5000" b="1" dirty="0">
              <a:ln w="11430"/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71550" y="1844675"/>
            <a:ext cx="26638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500" b="1" dirty="0">
                <a:solidFill>
                  <a:srgbClr val="FF9933"/>
                </a:solidFill>
                <a:latin typeface="+mj-ea"/>
                <a:ea typeface="+mj-ea"/>
              </a:rPr>
              <a:t>接  線</a:t>
            </a:r>
            <a:endParaRPr kumimoji="0" lang="zh-TW" altLang="en-US" sz="3500" b="1" dirty="0">
              <a:solidFill>
                <a:srgbClr val="FF9933"/>
              </a:solidFill>
              <a:latin typeface="+mj-ea"/>
              <a:ea typeface="+mj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572000" y="1773238"/>
            <a:ext cx="4321175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500" b="1" dirty="0">
                <a:solidFill>
                  <a:srgbClr val="FF9933"/>
                </a:solidFill>
                <a:latin typeface="+mj-ea"/>
                <a:ea typeface="+mj-ea"/>
              </a:rPr>
              <a:t>把接好的線黏貼固定</a:t>
            </a:r>
            <a:endParaRPr kumimoji="0" lang="zh-TW" altLang="en-US" sz="3500" b="1" dirty="0">
              <a:solidFill>
                <a:srgbClr val="FF9933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088" y="476250"/>
            <a:ext cx="3032125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000" b="1" dirty="0">
                <a:ln w="11430"/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步 驟 </a:t>
            </a:r>
            <a:r>
              <a:rPr kumimoji="0" lang="en-US" altLang="zh-TW" sz="5000" b="1" dirty="0">
                <a:ln w="11430"/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5</a:t>
            </a:r>
            <a:r>
              <a:rPr kumimoji="0" lang="zh-TW" altLang="en-US" sz="5000" b="1" dirty="0">
                <a:ln w="11430"/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     </a:t>
            </a:r>
            <a:endParaRPr kumimoji="0" lang="en-US" altLang="zh-TW" sz="5000" b="1" dirty="0">
              <a:ln w="11430"/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80063" y="404813"/>
            <a:ext cx="2598737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000" b="1" dirty="0">
                <a:ln w="11430"/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步 驟 </a:t>
            </a:r>
            <a:r>
              <a:rPr kumimoji="0" lang="en-US" altLang="zh-TW" sz="5000" b="1" dirty="0">
                <a:ln w="11430"/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6</a:t>
            </a:r>
            <a:r>
              <a:rPr kumimoji="0" lang="zh-TW" altLang="en-US" sz="5000" b="1" dirty="0">
                <a:ln w="11430"/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     </a:t>
            </a:r>
            <a:endParaRPr kumimoji="0" lang="en-US" altLang="zh-TW" sz="5000" b="1" dirty="0">
              <a:ln w="11430"/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直線接點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6900" y="323850"/>
            <a:ext cx="184150" cy="6205538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187450" y="1916113"/>
            <a:ext cx="22320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500" b="1" dirty="0">
                <a:solidFill>
                  <a:srgbClr val="FF9933"/>
                </a:solidFill>
                <a:latin typeface="+mj-ea"/>
                <a:ea typeface="+mj-ea"/>
              </a:rPr>
              <a:t>黏至盒內</a:t>
            </a:r>
            <a:endParaRPr kumimoji="0" lang="zh-TW" altLang="en-US" sz="3500" b="1" dirty="0">
              <a:solidFill>
                <a:srgbClr val="FF9933"/>
              </a:solidFill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508625" y="1844675"/>
            <a:ext cx="3167063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500" b="1" dirty="0">
                <a:solidFill>
                  <a:srgbClr val="FF9933"/>
                </a:solidFill>
                <a:latin typeface="+mj-ea"/>
                <a:ea typeface="+mj-ea"/>
              </a:rPr>
              <a:t>折軌道</a:t>
            </a:r>
            <a:endParaRPr kumimoji="0" lang="en-US" altLang="zh-TW" sz="3500" b="1" dirty="0">
              <a:solidFill>
                <a:srgbClr val="FF9933"/>
              </a:solidFill>
              <a:latin typeface="+mj-ea"/>
              <a:ea typeface="+mj-ea"/>
            </a:endParaRPr>
          </a:p>
        </p:txBody>
      </p:sp>
      <p:pic>
        <p:nvPicPr>
          <p:cNvPr id="10" name="圖片 9" descr="照片 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988" y="2700338"/>
            <a:ext cx="4046537" cy="3743325"/>
          </a:xfrm>
          <a:prstGeom prst="rect">
            <a:avLst/>
          </a:prstGeom>
          <a:noFill/>
        </p:spPr>
      </p:pic>
      <p:pic>
        <p:nvPicPr>
          <p:cNvPr id="11" name="圖片 10" descr="照片 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2846388"/>
            <a:ext cx="4198938" cy="3614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384</TotalTime>
  <Words>309</Words>
  <Application>Microsoft Office PowerPoint</Application>
  <PresentationFormat>如螢幕大小 (4:3)</PresentationFormat>
  <Paragraphs>40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簡報設計範本</vt:lpstr>
      </vt:variant>
      <vt:variant>
        <vt:i4>11</vt:i4>
      </vt:variant>
      <vt:variant>
        <vt:lpstr>投影片標題</vt:lpstr>
      </vt:variant>
      <vt:variant>
        <vt:i4>16</vt:i4>
      </vt:variant>
    </vt:vector>
  </HeadingPairs>
  <TitlesOfParts>
    <vt:vector size="36" baseType="lpstr">
      <vt:lpstr>Franklin Gothic Book</vt:lpstr>
      <vt:lpstr>新細明體</vt:lpstr>
      <vt:lpstr>Arial</vt:lpstr>
      <vt:lpstr>Franklin Gothic Medium</vt:lpstr>
      <vt:lpstr>微軟正黑體</vt:lpstr>
      <vt:lpstr>Wingdings 2</vt:lpstr>
      <vt:lpstr>Calibri</vt:lpstr>
      <vt:lpstr>SimHei</vt:lpstr>
      <vt:lpstr>標楷體</vt:lpstr>
      <vt:lpstr>暗香撲面</vt:lpstr>
      <vt:lpstr>暗香撲面</vt:lpstr>
      <vt:lpstr>暗香撲面</vt:lpstr>
      <vt:lpstr>暗香撲面</vt:lpstr>
      <vt:lpstr>暗香撲面</vt:lpstr>
      <vt:lpstr>暗香撲面</vt:lpstr>
      <vt:lpstr>暗香撲面</vt:lpstr>
      <vt:lpstr>暗香撲面</vt:lpstr>
      <vt:lpstr>暗香撲面</vt:lpstr>
      <vt:lpstr>暗香撲面</vt:lpstr>
      <vt:lpstr>暗香撲面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張老 師</dc:creator>
  <cp:lastModifiedBy>none</cp:lastModifiedBy>
  <cp:revision>41</cp:revision>
  <dcterms:created xsi:type="dcterms:W3CDTF">2012-08-21T02:08:37Z</dcterms:created>
  <dcterms:modified xsi:type="dcterms:W3CDTF">2012-12-03T06:46:01Z</dcterms:modified>
</cp:coreProperties>
</file>