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836" r:id="rId4"/>
  </p:sldMasterIdLst>
  <p:handoutMasterIdLst>
    <p:handoutMasterId r:id="rId21"/>
  </p:handoutMasterIdLst>
  <p:sldIdLst>
    <p:sldId id="256" r:id="rId5"/>
    <p:sldId id="274" r:id="rId6"/>
    <p:sldId id="423" r:id="rId7"/>
    <p:sldId id="424" r:id="rId8"/>
    <p:sldId id="425" r:id="rId9"/>
    <p:sldId id="426" r:id="rId10"/>
    <p:sldId id="428" r:id="rId11"/>
    <p:sldId id="427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84" y="1158"/>
      </p:cViewPr>
      <p:guideLst>
        <p:guide orient="horz" pos="242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4D6AF-4538-4D14-8DE9-AF71902DB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913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04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787091-7430-48E2-A263-D592A20EF329}"/>
              </a:ext>
            </a:extLst>
          </p:cNvPr>
          <p:cNvGrpSpPr/>
          <p:nvPr userDrawn="1"/>
        </p:nvGrpSpPr>
        <p:grpSpPr>
          <a:xfrm>
            <a:off x="0" y="3898232"/>
            <a:ext cx="12192000" cy="1467852"/>
            <a:chOff x="4379494" y="697832"/>
            <a:chExt cx="2586787" cy="1684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D5B5E3-8451-44E0-A2F2-73F627495F6A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53FCF4-CFA5-4439-85D7-60C093B7B6F6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14D7CB-A7CE-45EA-BFC0-4EA43BD9D79D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A2D13A-D090-408D-87D5-CF70F6373DDE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284FFD-1FBD-484A-94D6-3BF0E9164477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0354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1884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5398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96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93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9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945DE9-E3D5-4878-87F8-0F789D212B69}"/>
              </a:ext>
            </a:extLst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70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4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27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15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1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88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4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98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F0B19-CA13-4D0E-B06E-67E3D54AF229}"/>
              </a:ext>
            </a:extLst>
          </p:cNvPr>
          <p:cNvGrpSpPr/>
          <p:nvPr userDrawn="1"/>
        </p:nvGrpSpPr>
        <p:grpSpPr>
          <a:xfrm>
            <a:off x="3907972" y="1063755"/>
            <a:ext cx="4376057" cy="7706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D5EFAE-BB88-4B3D-8484-86A6CBBF386E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41C671-2564-42A5-83F2-E15989574371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D60C6-F049-4E52-9CEF-E9FCF22BD3D4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45A27E-892D-4D6B-BDFF-5FD860699634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9B937D-CA4A-46E0-8D5A-85C76FF0129D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52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6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84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42" r:id="rId3"/>
    <p:sldLayoutId id="2147483740" r:id="rId4"/>
    <p:sldLayoutId id="2147483737" r:id="rId5"/>
    <p:sldLayoutId id="2147483736" r:id="rId6"/>
    <p:sldLayoutId id="2147483739" r:id="rId7"/>
    <p:sldLayoutId id="2147483743" r:id="rId8"/>
    <p:sldLayoutId id="2147483750" r:id="rId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850" r:id="rId2"/>
    <p:sldLayoutId id="2147483851" r:id="rId3"/>
    <p:sldLayoutId id="2147483852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363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-1" r="808" b="3464"/>
          <a:stretch/>
        </p:blipFill>
        <p:spPr>
          <a:xfrm>
            <a:off x="0" y="-1"/>
            <a:ext cx="4873600" cy="660082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4829174"/>
            <a:ext cx="4152900" cy="177165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873600" y="1193227"/>
            <a:ext cx="6880225" cy="3103278"/>
            <a:chOff x="4940300" y="1316483"/>
            <a:chExt cx="6880225" cy="31032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21F751-3C5B-4561-AD14-8637C5B66736}"/>
                </a:ext>
              </a:extLst>
            </p:cNvPr>
            <p:cNvSpPr txBox="1"/>
            <p:nvPr/>
          </p:nvSpPr>
          <p:spPr>
            <a:xfrm>
              <a:off x="4940300" y="1737224"/>
              <a:ext cx="6880225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5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交通錐大集合</a:t>
              </a:r>
              <a:endParaRPr lang="ko-KR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166F6B-B975-4F3C-BCF2-9971086140FB}"/>
                </a:ext>
              </a:extLst>
            </p:cNvPr>
            <p:cNvSpPr txBox="1"/>
            <p:nvPr/>
          </p:nvSpPr>
          <p:spPr>
            <a:xfrm>
              <a:off x="4940300" y="4040105"/>
              <a:ext cx="6784975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二年愛班 </a:t>
              </a:r>
              <a:r>
                <a:rPr lang="zh-TW" altLang="en-US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莊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宇諾</a:t>
              </a:r>
              <a:endParaRPr lang="ko-KR" altLang="en-US" b="1" dirty="0">
                <a:solidFill>
                  <a:schemeClr val="bg1"/>
                </a:solidFill>
                <a:latin typeface="微軟正黑體" panose="020B0604030504040204" pitchFamily="34" charset="-120"/>
                <a:cs typeface="Arial" pitchFamily="34" charset="0"/>
              </a:endParaRPr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7474" y="1316483"/>
              <a:ext cx="730914" cy="72288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333667" y="2744866"/>
            <a:ext cx="4172407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n w="0"/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2022第25屆麥哲倫探索築夢計畫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0">
            <a:off x="1262062" y="1452258"/>
            <a:ext cx="730914" cy="7228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2114">
            <a:off x="2625158" y="1584365"/>
            <a:ext cx="730914" cy="7228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9814">
            <a:off x="96363" y="5881488"/>
            <a:ext cx="853511" cy="84413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9814">
            <a:off x="4465163" y="5881488"/>
            <a:ext cx="853511" cy="8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0" y="351813"/>
            <a:ext cx="12192000" cy="724247"/>
          </a:xfrm>
        </p:spPr>
        <p:txBody>
          <a:bodyPr/>
          <a:lstStyle/>
          <a:p>
            <a:r>
              <a:rPr lang="zh-TW" altLang="en-US" dirty="0"/>
              <a:t>紅藍爆閃警示燈</a:t>
            </a:r>
          </a:p>
        </p:txBody>
      </p:sp>
      <p:sp>
        <p:nvSpPr>
          <p:cNvPr id="9" name="矩形 8"/>
          <p:cNvSpPr/>
          <p:nvPr/>
        </p:nvSpPr>
        <p:spPr>
          <a:xfrm>
            <a:off x="3800475" y="1759904"/>
            <a:ext cx="672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此種設置常用</a:t>
            </a:r>
            <a:r>
              <a:rPr lang="zh-TW" altLang="en-US" dirty="0" smtClean="0"/>
              <a:t>於容易發生車禍的路口</a:t>
            </a:r>
            <a:r>
              <a:rPr lang="zh-TW" altLang="en-US" dirty="0"/>
              <a:t>、彎道等，使用太陽能方式，並於夜間時段顯示。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3090079"/>
            <a:ext cx="8896350" cy="27633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7" y="1391907"/>
            <a:ext cx="313506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0" y="351813"/>
            <a:ext cx="12192000" cy="724247"/>
          </a:xfrm>
        </p:spPr>
        <p:txBody>
          <a:bodyPr/>
          <a:lstStyle/>
          <a:p>
            <a:r>
              <a:rPr lang="zh-TW" altLang="en-US" dirty="0"/>
              <a:t>請勿</a:t>
            </a:r>
            <a:r>
              <a:rPr lang="zh-TW" altLang="en-US" dirty="0" smtClean="0"/>
              <a:t>停車三角錐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7937327" y="5034737"/>
            <a:ext cx="3673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警告大家不能隨便亂停車喔！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r="10942" b="11947"/>
          <a:stretch/>
        </p:blipFill>
        <p:spPr>
          <a:xfrm>
            <a:off x="1495425" y="1828800"/>
            <a:ext cx="2869598" cy="43261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27" y="1997570"/>
            <a:ext cx="2119202" cy="28483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75" y="2204232"/>
            <a:ext cx="2660000" cy="35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796925" y="332878"/>
            <a:ext cx="10747375" cy="724247"/>
          </a:xfrm>
        </p:spPr>
        <p:txBody>
          <a:bodyPr/>
          <a:lstStyle/>
          <a:p>
            <a:r>
              <a:rPr lang="zh-TW" altLang="en-US" dirty="0"/>
              <a:t>請勿停車架</a:t>
            </a:r>
          </a:p>
        </p:txBody>
      </p:sp>
      <p:sp>
        <p:nvSpPr>
          <p:cNvPr id="5" name="矩形 4"/>
          <p:cNvSpPr/>
          <p:nvPr/>
        </p:nvSpPr>
        <p:spPr>
          <a:xfrm>
            <a:off x="2444561" y="5634959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這種的比較重能防風，不容易被風吹走，但是因為太重了不方便攜帶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31844"/>
            <a:ext cx="4616855" cy="346264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56" y="1838325"/>
            <a:ext cx="3462641" cy="3462641"/>
          </a:xfrm>
          <a:prstGeom prst="rect">
            <a:avLst/>
          </a:prstGeom>
        </p:spPr>
      </p:pic>
      <p:pic>
        <p:nvPicPr>
          <p:cNvPr id="1028" name="Picture 4" descr="請勿停車牌《元山五金》禁止停車告示牌禁止停車禁止進入牌| 蝦皮購物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b="19701"/>
          <a:stretch/>
        </p:blipFill>
        <p:spPr bwMode="auto">
          <a:xfrm>
            <a:off x="8323699" y="1838325"/>
            <a:ext cx="3868301" cy="344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796925" y="332878"/>
            <a:ext cx="10747375" cy="724247"/>
          </a:xfrm>
        </p:spPr>
        <p:txBody>
          <a:bodyPr/>
          <a:lstStyle/>
          <a:p>
            <a:r>
              <a:rPr lang="zh-TW" altLang="en-US" dirty="0"/>
              <a:t>警示燈</a:t>
            </a:r>
          </a:p>
        </p:txBody>
      </p:sp>
      <p:sp>
        <p:nvSpPr>
          <p:cNvPr id="5" name="矩形 4"/>
          <p:cNvSpPr/>
          <p:nvPr/>
        </p:nvSpPr>
        <p:spPr>
          <a:xfrm>
            <a:off x="3111405" y="5475921"/>
            <a:ext cx="6118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以太陽能為能源的一種交通信號燈，它對來往於路口的車輛起警示作用，以減少交通事故的發生。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644" y="1990726"/>
            <a:ext cx="8071356" cy="29089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5" b="15640"/>
          <a:stretch/>
        </p:blipFill>
        <p:spPr>
          <a:xfrm>
            <a:off x="0" y="1969887"/>
            <a:ext cx="3724275" cy="29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796925" y="332878"/>
            <a:ext cx="10747375" cy="724247"/>
          </a:xfrm>
        </p:spPr>
        <p:txBody>
          <a:bodyPr/>
          <a:lstStyle/>
          <a:p>
            <a:r>
              <a:rPr lang="zh-TW" altLang="en-US" dirty="0"/>
              <a:t>伸縮三角錐</a:t>
            </a:r>
          </a:p>
        </p:txBody>
      </p:sp>
      <p:sp>
        <p:nvSpPr>
          <p:cNvPr id="5" name="矩形 4"/>
          <p:cNvSpPr/>
          <p:nvPr/>
        </p:nvSpPr>
        <p:spPr>
          <a:xfrm>
            <a:off x="248485" y="5686655"/>
            <a:ext cx="687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警示用路人注意路況，最大優點是體積小容易收納，可放於車上</a:t>
            </a:r>
            <a:br>
              <a:rPr lang="zh-TW" altLang="en-US" dirty="0"/>
            </a:br>
            <a:r>
              <a:rPr lang="zh-TW" altLang="en-US" dirty="0"/>
              <a:t>小孩也很好操作唷</a:t>
            </a:r>
            <a:r>
              <a:rPr lang="en-US" altLang="zh-TW" dirty="0"/>
              <a:t>~</a:t>
            </a:r>
            <a:r>
              <a:rPr lang="zh-TW" altLang="en-US" dirty="0"/>
              <a:t>！</a:t>
            </a:r>
          </a:p>
        </p:txBody>
      </p:sp>
      <p:pic>
        <p:nvPicPr>
          <p:cNvPr id="7" name="video-a196f7f0-0d3d-4bee-a822-ed470d18b99f-16653851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2" y="332878"/>
            <a:ext cx="3405938" cy="607145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26" y="1641780"/>
            <a:ext cx="2892921" cy="38673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5" y="828675"/>
            <a:ext cx="3485900" cy="46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0"/>
          <a:stretch/>
        </p:blipFill>
        <p:spPr>
          <a:xfrm>
            <a:off x="1" y="2142159"/>
            <a:ext cx="2249713" cy="35054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/>
          <a:stretch/>
        </p:blipFill>
        <p:spPr>
          <a:xfrm>
            <a:off x="2388647" y="2142159"/>
            <a:ext cx="2179445" cy="34902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78" y="2142158"/>
            <a:ext cx="4673926" cy="3505445"/>
          </a:xfrm>
          <a:prstGeom prst="rect">
            <a:avLst/>
          </a:prstGeom>
        </p:spPr>
      </p:pic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製作花絮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04" y="2142159"/>
            <a:ext cx="2649696" cy="35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1" y="4012624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bg1"/>
                </a:solidFill>
                <a:cs typeface="Arial" pitchFamily="34" charset="0"/>
              </a:rPr>
              <a:t>謝謝大家的聆聽</a:t>
            </a:r>
            <a:endParaRPr lang="ko-KR" altLang="en-US" sz="4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" y="4753768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 smtClean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DFE3C7E-8758-4EAA-8D55-71C391129664}"/>
              </a:ext>
            </a:extLst>
          </p:cNvPr>
          <p:cNvSpPr/>
          <p:nvPr/>
        </p:nvSpPr>
        <p:spPr>
          <a:xfrm>
            <a:off x="4848225" y="469232"/>
            <a:ext cx="7343775" cy="59195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35782" y="602061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5400" dirty="0" smtClean="0">
                <a:cs typeface="Arial" pitchFamily="34" charset="0"/>
              </a:rPr>
              <a:t>計畫內容</a:t>
            </a:r>
            <a:endParaRPr lang="ko-KR" altLang="en-US" sz="5400" dirty="0"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1A27BF-1099-4231-B085-2EEBB60E1960}"/>
              </a:ext>
            </a:extLst>
          </p:cNvPr>
          <p:cNvGrpSpPr/>
          <p:nvPr/>
        </p:nvGrpSpPr>
        <p:grpSpPr>
          <a:xfrm>
            <a:off x="5662915" y="1690188"/>
            <a:ext cx="5465788" cy="839995"/>
            <a:chOff x="5812355" y="1666120"/>
            <a:chExt cx="5465788" cy="839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5E5475-7904-4404-9EE1-C0D975C30508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dirty="0" smtClean="0">
                    <a:cs typeface="Arial" pitchFamily="34" charset="0"/>
                  </a:rPr>
                  <a:t>交通錐大集合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2700" b="1" dirty="0" smtClean="0">
                    <a:cs typeface="Arial" pitchFamily="34" charset="0"/>
                  </a:rPr>
                  <a:t>選擇主題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01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C7C5D-DF37-421D-85EF-D91DC28FF2C5}"/>
              </a:ext>
            </a:extLst>
          </p:cNvPr>
          <p:cNvGrpSpPr/>
          <p:nvPr/>
        </p:nvGrpSpPr>
        <p:grpSpPr>
          <a:xfrm>
            <a:off x="5644443" y="2841804"/>
            <a:ext cx="5465788" cy="839995"/>
            <a:chOff x="5812355" y="1666120"/>
            <a:chExt cx="5465788" cy="8399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B5DD05-D683-429A-A6B7-50D4355F603E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6FAAE6-5486-4FE8-8D02-50C769003FD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dirty="0" smtClean="0">
                    <a:cs typeface="Arial" pitchFamily="34" charset="0"/>
                  </a:rPr>
                  <a:t>七個立體作品＋展示書本＋電子檔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CF020E-F563-4A38-B75A-4F379805BB78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2700" b="1" dirty="0" smtClean="0">
                    <a:cs typeface="Arial" pitchFamily="34" charset="0"/>
                  </a:rPr>
                  <a:t>作品確認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5C5F3-46BC-42F5-8C0C-91D1D7B9B8F1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02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7A9AEF-E5BB-4E71-B9DE-59D591451261}"/>
              </a:ext>
            </a:extLst>
          </p:cNvPr>
          <p:cNvGrpSpPr/>
          <p:nvPr/>
        </p:nvGrpSpPr>
        <p:grpSpPr>
          <a:xfrm>
            <a:off x="5625971" y="4002418"/>
            <a:ext cx="5447316" cy="830997"/>
            <a:chOff x="5812355" y="1675118"/>
            <a:chExt cx="5447316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EC4BBA-83AC-4B69-8462-790FF94AC1F6}"/>
                </a:ext>
              </a:extLst>
            </p:cNvPr>
            <p:cNvSpPr txBox="1"/>
            <p:nvPr/>
          </p:nvSpPr>
          <p:spPr>
            <a:xfrm>
              <a:off x="6751979" y="1857238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2700" b="1" dirty="0" smtClean="0">
                  <a:cs typeface="Arial" pitchFamily="34" charset="0"/>
                </a:rPr>
                <a:t>材料準備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0AE37B-26E9-4EEE-989E-B727A9446C72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03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821F40-66D0-46F5-B65E-0E07A4BA0883}"/>
              </a:ext>
            </a:extLst>
          </p:cNvPr>
          <p:cNvGrpSpPr/>
          <p:nvPr/>
        </p:nvGrpSpPr>
        <p:grpSpPr>
          <a:xfrm>
            <a:off x="5607499" y="5154034"/>
            <a:ext cx="5465788" cy="830997"/>
            <a:chOff x="5812355" y="1675118"/>
            <a:chExt cx="5465788" cy="83099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A6751F-8516-406C-AB47-93E245384783}"/>
                </a:ext>
              </a:extLst>
            </p:cNvPr>
            <p:cNvGrpSpPr/>
            <p:nvPr/>
          </p:nvGrpSpPr>
          <p:grpSpPr>
            <a:xfrm>
              <a:off x="6751979" y="1853456"/>
              <a:ext cx="4526164" cy="514160"/>
              <a:chOff x="6751979" y="1853456"/>
              <a:chExt cx="4526164" cy="51416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E4D254-9E9C-429F-AE22-A4282F410539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00" dirty="0" smtClean="0">
                    <a:cs typeface="Arial" pitchFamily="34" charset="0"/>
                  </a:rPr>
                  <a:t>　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39C1AF-47E8-4627-AEEA-FDCC6CEB470D}"/>
                  </a:ext>
                </a:extLst>
              </p:cNvPr>
              <p:cNvSpPr txBox="1"/>
              <p:nvPr/>
            </p:nvSpPr>
            <p:spPr>
              <a:xfrm>
                <a:off x="6751979" y="1853456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2700" b="1" dirty="0" smtClean="0">
                    <a:cs typeface="Arial" pitchFamily="34" charset="0"/>
                  </a:rPr>
                  <a:t>成果展示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DD974D-7108-4C2A-B890-B3A4C483193C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04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7CA9C8-FDF5-4E96-A012-E8E524C9AF6B}"/>
              </a:ext>
            </a:extLst>
          </p:cNvPr>
          <p:cNvGrpSpPr/>
          <p:nvPr/>
        </p:nvGrpSpPr>
        <p:grpSpPr>
          <a:xfrm rot="5400000">
            <a:off x="9043736" y="3240510"/>
            <a:ext cx="5919538" cy="376988"/>
            <a:chOff x="4379494" y="697832"/>
            <a:chExt cx="2586787" cy="1684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26ABE8-C7BB-442E-840A-D50FC1DD044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866835-F79F-42D8-8D5D-E04BDB39E26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C395C0-7559-44A7-BA81-93FD49DD2D73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7EFBB4-0EF0-4995-A85A-9AB27DC72B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F89E9D-1C44-41B8-91F1-E08EC348E97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0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0"/>
            <a:ext cx="382905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223A71-8D79-4A64-8F41-6E0ED7B7302F}"/>
              </a:ext>
            </a:extLst>
          </p:cNvPr>
          <p:cNvSpPr txBox="1"/>
          <p:nvPr/>
        </p:nvSpPr>
        <p:spPr>
          <a:xfrm>
            <a:off x="-1" y="4679497"/>
            <a:ext cx="8587048" cy="1496963"/>
          </a:xfrm>
          <a:prstGeom prst="rect">
            <a:avLst/>
          </a:pr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</p:spPr>
        <p:txBody>
          <a:bodyPr lIns="0" rIns="640080" anchor="ctr"/>
          <a:lstStyle>
            <a:defPPr>
              <a:defRPr lang="en-US"/>
            </a:defPPr>
            <a:lvl1pPr algn="r">
              <a:spcBef>
                <a:spcPct val="20000"/>
              </a:spcBef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altLang="zh-TW" sz="4000" dirty="0" smtClean="0"/>
              <a:t>01</a:t>
            </a:r>
            <a:r>
              <a:rPr lang="zh-TW" altLang="en-US" sz="4000" dirty="0" smtClean="0"/>
              <a:t>選擇的主題</a:t>
            </a:r>
            <a:r>
              <a:rPr lang="en-US" altLang="zh-TW" sz="4000" dirty="0" smtClean="0"/>
              <a:t>-&gt;</a:t>
            </a:r>
            <a:r>
              <a:rPr lang="zh-TW" altLang="en-US" sz="4000" dirty="0" smtClean="0"/>
              <a:t>交通錐大集合</a:t>
            </a:r>
            <a:endParaRPr lang="en-US" altLang="ko-KR" sz="4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r="13062"/>
          <a:stretch/>
        </p:blipFill>
        <p:spPr>
          <a:xfrm>
            <a:off x="-1" y="0"/>
            <a:ext cx="3332705" cy="43305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09" y="947224"/>
            <a:ext cx="2162833" cy="38737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1284"/>
          <a:stretch/>
        </p:blipFill>
        <p:spPr>
          <a:xfrm>
            <a:off x="3576158" y="0"/>
            <a:ext cx="1995055" cy="38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版面配置區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" r="2743"/>
          <a:stretch>
            <a:fillRect/>
          </a:stretch>
        </p:blipFill>
        <p:spPr>
          <a:xfrm>
            <a:off x="7869964" y="0"/>
            <a:ext cx="4322036" cy="6858000"/>
          </a:xfrm>
          <a:blipFill>
            <a:blip r:embed="rId4"/>
            <a:stretch>
              <a:fillRect/>
            </a:stretch>
          </a:blipFill>
          <a:effectLst>
            <a:glow rad="12700">
              <a:schemeClr val="accent1"/>
            </a:glow>
            <a:reflection endPos="0" dist="50800" dir="5400000" sy="-100000" algn="bl" rotWithShape="0"/>
            <a:softEdge rad="0"/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D0C9576-D67E-478C-8FC3-A54ABEF72E5A}"/>
              </a:ext>
            </a:extLst>
          </p:cNvPr>
          <p:cNvGrpSpPr/>
          <p:nvPr/>
        </p:nvGrpSpPr>
        <p:grpSpPr>
          <a:xfrm flipH="1">
            <a:off x="4697248" y="1622316"/>
            <a:ext cx="3283552" cy="932402"/>
            <a:chOff x="8861521" y="1203022"/>
            <a:chExt cx="3283552" cy="9324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8035DE-4937-482A-A5FC-ED51961BD151}"/>
                </a:ext>
              </a:extLst>
            </p:cNvPr>
            <p:cNvSpPr txBox="1"/>
            <p:nvPr/>
          </p:nvSpPr>
          <p:spPr>
            <a:xfrm>
              <a:off x="8861521" y="1203022"/>
              <a:ext cx="3283552" cy="50393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展示</a:t>
              </a:r>
              <a:r>
                <a:rPr lang="zh-TW" altLang="en-US" sz="2000" dirty="0" smtClean="0">
                  <a:cs typeface="Arial" pitchFamily="34" charset="0"/>
                </a:rPr>
                <a:t>書本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E2FFDF-080E-4832-B591-8859C8496CBC}"/>
                </a:ext>
              </a:extLst>
            </p:cNvPr>
            <p:cNvSpPr txBox="1"/>
            <p:nvPr/>
          </p:nvSpPr>
          <p:spPr>
            <a:xfrm>
              <a:off x="8861521" y="1631492"/>
              <a:ext cx="3283552" cy="50393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電子檔</a:t>
              </a:r>
              <a:endParaRPr lang="en-US" altLang="ko-KR" sz="2000" dirty="0">
                <a:cs typeface="Arial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D98B04E-8E1A-4651-9D8B-8AA66726C3E8}"/>
              </a:ext>
            </a:extLst>
          </p:cNvPr>
          <p:cNvSpPr/>
          <p:nvPr/>
        </p:nvSpPr>
        <p:spPr>
          <a:xfrm>
            <a:off x="0" y="5072855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D7448-7BE4-4822-8466-E5005F7070E0}"/>
              </a:ext>
            </a:extLst>
          </p:cNvPr>
          <p:cNvSpPr txBox="1"/>
          <p:nvPr/>
        </p:nvSpPr>
        <p:spPr>
          <a:xfrm>
            <a:off x="354990" y="5156790"/>
            <a:ext cx="357999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02 </a:t>
            </a:r>
            <a:r>
              <a:rPr lang="zh-TW" altLang="en-US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作品確認</a:t>
            </a:r>
            <a:endParaRPr lang="en-US" altLang="ko-KR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73464-052C-4181-846B-040762CD16D6}"/>
              </a:ext>
            </a:extLst>
          </p:cNvPr>
          <p:cNvSpPr txBox="1"/>
          <p:nvPr/>
        </p:nvSpPr>
        <p:spPr>
          <a:xfrm>
            <a:off x="633249" y="749910"/>
            <a:ext cx="27749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TW" altLang="en-US" sz="3200" b="1" dirty="0" smtClean="0">
                <a:solidFill>
                  <a:schemeClr val="accent3"/>
                </a:solidFill>
                <a:cs typeface="Arial" pitchFamily="34" charset="0"/>
              </a:rPr>
              <a:t>手作立體成品</a:t>
            </a:r>
            <a:endParaRPr lang="ko-KR" altLang="en-US" sz="3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48" name="Group 42">
            <a:extLst>
              <a:ext uri="{FF2B5EF4-FFF2-40B4-BE49-F238E27FC236}">
                <a16:creationId xmlns:a16="http://schemas.microsoft.com/office/drawing/2014/main" id="{9D0C9576-D67E-478C-8FC3-A54ABEF72E5A}"/>
              </a:ext>
            </a:extLst>
          </p:cNvPr>
          <p:cNvGrpSpPr/>
          <p:nvPr/>
        </p:nvGrpSpPr>
        <p:grpSpPr>
          <a:xfrm flipH="1">
            <a:off x="651430" y="1670140"/>
            <a:ext cx="3283552" cy="2854181"/>
            <a:chOff x="8861521" y="1203023"/>
            <a:chExt cx="3283552" cy="2216270"/>
          </a:xfrm>
        </p:grpSpPr>
        <p:sp>
          <p:nvSpPr>
            <p:cNvPr id="49" name="TextBox 34">
              <a:extLst>
                <a:ext uri="{FF2B5EF4-FFF2-40B4-BE49-F238E27FC236}">
                  <a16:creationId xmlns:a16="http://schemas.microsoft.com/office/drawing/2014/main" id="{298035DE-4937-482A-A5FC-ED51961BD151}"/>
                </a:ext>
              </a:extLst>
            </p:cNvPr>
            <p:cNvSpPr txBox="1"/>
            <p:nvPr/>
          </p:nvSpPr>
          <p:spPr>
            <a:xfrm>
              <a:off x="8861521" y="12030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交通錐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0" name="TextBox 35">
              <a:extLst>
                <a:ext uri="{FF2B5EF4-FFF2-40B4-BE49-F238E27FC236}">
                  <a16:creationId xmlns:a16="http://schemas.microsoft.com/office/drawing/2014/main" id="{E2E2FFDF-080E-4832-B591-8859C8496CBC}"/>
                </a:ext>
              </a:extLst>
            </p:cNvPr>
            <p:cNvSpPr txBox="1"/>
            <p:nvPr/>
          </p:nvSpPr>
          <p:spPr>
            <a:xfrm>
              <a:off x="8861521" y="15241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請勿停車三角錐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1" name="TextBox 36">
              <a:extLst>
                <a:ext uri="{FF2B5EF4-FFF2-40B4-BE49-F238E27FC236}">
                  <a16:creationId xmlns:a16="http://schemas.microsoft.com/office/drawing/2014/main" id="{F16981D3-3198-4316-9F41-F121C705C8B8}"/>
                </a:ext>
              </a:extLst>
            </p:cNvPr>
            <p:cNvSpPr txBox="1"/>
            <p:nvPr/>
          </p:nvSpPr>
          <p:spPr>
            <a:xfrm>
              <a:off x="8861521" y="248766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警示燈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0120F56E-3C75-4AFD-B709-C54322B1D2CA}"/>
                </a:ext>
              </a:extLst>
            </p:cNvPr>
            <p:cNvSpPr txBox="1"/>
            <p:nvPr/>
          </p:nvSpPr>
          <p:spPr>
            <a:xfrm>
              <a:off x="8861521" y="216650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防撞桿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99A4A716-0F9E-4F8C-B12E-0245D0398B7C}"/>
                </a:ext>
              </a:extLst>
            </p:cNvPr>
            <p:cNvSpPr txBox="1"/>
            <p:nvPr/>
          </p:nvSpPr>
          <p:spPr>
            <a:xfrm>
              <a:off x="8861521" y="184534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請勿停車架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A82F274-2452-4FBA-8050-4B4B3326E42D}"/>
                </a:ext>
              </a:extLst>
            </p:cNvPr>
            <p:cNvSpPr txBox="1"/>
            <p:nvPr/>
          </p:nvSpPr>
          <p:spPr>
            <a:xfrm>
              <a:off x="8861521" y="28088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紅藍爆閃警示燈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09422212-0B6F-4EE0-83AE-C72BE4FFEBB6}"/>
                </a:ext>
              </a:extLst>
            </p:cNvPr>
            <p:cNvSpPr txBox="1"/>
            <p:nvPr/>
          </p:nvSpPr>
          <p:spPr>
            <a:xfrm>
              <a:off x="8861521" y="31299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交通錐連接桿</a:t>
              </a:r>
              <a:endParaRPr lang="en-US" altLang="ko-KR" sz="2000" dirty="0">
                <a:cs typeface="Arial" pitchFamily="34" charset="0"/>
              </a:endParaRPr>
            </a:p>
          </p:txBody>
        </p:sp>
      </p:grpSp>
      <p:sp>
        <p:nvSpPr>
          <p:cNvPr id="56" name="TextBox 12">
            <a:extLst>
              <a:ext uri="{FF2B5EF4-FFF2-40B4-BE49-F238E27FC236}">
                <a16:creationId xmlns:a16="http://schemas.microsoft.com/office/drawing/2014/main" id="{92373464-052C-4181-846B-040762CD16D6}"/>
              </a:ext>
            </a:extLst>
          </p:cNvPr>
          <p:cNvSpPr txBox="1"/>
          <p:nvPr/>
        </p:nvSpPr>
        <p:spPr>
          <a:xfrm>
            <a:off x="4697249" y="749910"/>
            <a:ext cx="103853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TW" altLang="en-US" sz="3200" b="1" dirty="0" smtClean="0">
                <a:solidFill>
                  <a:schemeClr val="accent3"/>
                </a:solidFill>
                <a:cs typeface="Arial" pitchFamily="34" charset="0"/>
              </a:rPr>
              <a:t>其它</a:t>
            </a:r>
            <a:endParaRPr lang="ko-KR" altLang="en-US" sz="3200" b="1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版面配置區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" r="2743"/>
          <a:stretch>
            <a:fillRect/>
          </a:stretch>
        </p:blipFill>
        <p:spPr>
          <a:xfrm>
            <a:off x="7869964" y="0"/>
            <a:ext cx="4322036" cy="6858000"/>
          </a:xfrm>
          <a:blipFill>
            <a:blip r:embed="rId4"/>
            <a:stretch>
              <a:fillRect/>
            </a:stretch>
          </a:blipFill>
          <a:effectLst>
            <a:glow rad="12700">
              <a:schemeClr val="accent1"/>
            </a:glow>
            <a:reflection endPos="0" dist="50800" dir="5400000" sy="-100000" algn="bl" rotWithShape="0"/>
            <a:softEdge rad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8B04E-8E1A-4651-9D8B-8AA66726C3E8}"/>
              </a:ext>
            </a:extLst>
          </p:cNvPr>
          <p:cNvSpPr/>
          <p:nvPr/>
        </p:nvSpPr>
        <p:spPr>
          <a:xfrm>
            <a:off x="0" y="5072855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D7448-7BE4-4822-8466-E5005F7070E0}"/>
              </a:ext>
            </a:extLst>
          </p:cNvPr>
          <p:cNvSpPr txBox="1"/>
          <p:nvPr/>
        </p:nvSpPr>
        <p:spPr>
          <a:xfrm>
            <a:off x="354990" y="5156790"/>
            <a:ext cx="357999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03 </a:t>
            </a:r>
            <a:r>
              <a:rPr lang="zh-TW" altLang="en-US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材料準備</a:t>
            </a:r>
            <a:endParaRPr lang="en-US" altLang="ko-KR" sz="4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8" name="Group 42">
            <a:extLst>
              <a:ext uri="{FF2B5EF4-FFF2-40B4-BE49-F238E27FC236}">
                <a16:creationId xmlns:a16="http://schemas.microsoft.com/office/drawing/2014/main" id="{9D0C9576-D67E-478C-8FC3-A54ABEF72E5A}"/>
              </a:ext>
            </a:extLst>
          </p:cNvPr>
          <p:cNvGrpSpPr/>
          <p:nvPr/>
        </p:nvGrpSpPr>
        <p:grpSpPr>
          <a:xfrm flipH="1">
            <a:off x="651430" y="1109337"/>
            <a:ext cx="3283552" cy="2854181"/>
            <a:chOff x="8861521" y="1203023"/>
            <a:chExt cx="3283552" cy="2216270"/>
          </a:xfrm>
        </p:grpSpPr>
        <p:sp>
          <p:nvSpPr>
            <p:cNvPr id="49" name="TextBox 34">
              <a:extLst>
                <a:ext uri="{FF2B5EF4-FFF2-40B4-BE49-F238E27FC236}">
                  <a16:creationId xmlns:a16="http://schemas.microsoft.com/office/drawing/2014/main" id="{298035DE-4937-482A-A5FC-ED51961BD151}"/>
                </a:ext>
              </a:extLst>
            </p:cNvPr>
            <p:cNvSpPr txBox="1"/>
            <p:nvPr/>
          </p:nvSpPr>
          <p:spPr>
            <a:xfrm>
              <a:off x="8861521" y="12030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剪刀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0" name="TextBox 35">
              <a:extLst>
                <a:ext uri="{FF2B5EF4-FFF2-40B4-BE49-F238E27FC236}">
                  <a16:creationId xmlns:a16="http://schemas.microsoft.com/office/drawing/2014/main" id="{E2E2FFDF-080E-4832-B591-8859C8496CBC}"/>
                </a:ext>
              </a:extLst>
            </p:cNvPr>
            <p:cNvSpPr txBox="1"/>
            <p:nvPr/>
          </p:nvSpPr>
          <p:spPr>
            <a:xfrm>
              <a:off x="8861521" y="15241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美工刀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1" name="TextBox 36">
              <a:extLst>
                <a:ext uri="{FF2B5EF4-FFF2-40B4-BE49-F238E27FC236}">
                  <a16:creationId xmlns:a16="http://schemas.microsoft.com/office/drawing/2014/main" id="{F16981D3-3198-4316-9F41-F121C705C8B8}"/>
                </a:ext>
              </a:extLst>
            </p:cNvPr>
            <p:cNvSpPr txBox="1"/>
            <p:nvPr/>
          </p:nvSpPr>
          <p:spPr>
            <a:xfrm>
              <a:off x="8861521" y="248766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美術紙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0120F56E-3C75-4AFD-B709-C54322B1D2CA}"/>
                </a:ext>
              </a:extLst>
            </p:cNvPr>
            <p:cNvSpPr txBox="1"/>
            <p:nvPr/>
          </p:nvSpPr>
          <p:spPr>
            <a:xfrm>
              <a:off x="8861521" y="216650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膠帶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99A4A716-0F9E-4F8C-B12E-0245D0398B7C}"/>
                </a:ext>
              </a:extLst>
            </p:cNvPr>
            <p:cNvSpPr txBox="1"/>
            <p:nvPr/>
          </p:nvSpPr>
          <p:spPr>
            <a:xfrm>
              <a:off x="8861521" y="184534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黑黃膠帶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A82F274-2452-4FBA-8050-4B4B3326E42D}"/>
                </a:ext>
              </a:extLst>
            </p:cNvPr>
            <p:cNvSpPr txBox="1"/>
            <p:nvPr/>
          </p:nvSpPr>
          <p:spPr>
            <a:xfrm>
              <a:off x="8861521" y="28088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紙箱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09422212-0B6F-4EE0-83AE-C72BE4FFEBB6}"/>
                </a:ext>
              </a:extLst>
            </p:cNvPr>
            <p:cNvSpPr txBox="1"/>
            <p:nvPr/>
          </p:nvSpPr>
          <p:spPr>
            <a:xfrm>
              <a:off x="8861521" y="31299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舊桌曆</a:t>
              </a:r>
              <a:r>
                <a:rPr lang="en-US" altLang="zh-TW" sz="2000" dirty="0" smtClean="0">
                  <a:cs typeface="Arial" pitchFamily="34" charset="0"/>
                </a:rPr>
                <a:t>+</a:t>
              </a:r>
              <a:r>
                <a:rPr lang="zh-TW" altLang="en-US" sz="2000" dirty="0" smtClean="0">
                  <a:cs typeface="Arial" pitchFamily="34" charset="0"/>
                </a:rPr>
                <a:t>扣環</a:t>
              </a:r>
              <a:endParaRPr lang="en-US" altLang="ko-KR" sz="2000" dirty="0">
                <a:cs typeface="Arial" pitchFamily="34" charset="0"/>
              </a:endParaRPr>
            </a:p>
          </p:txBody>
        </p:sp>
      </p:grpSp>
      <p:grpSp>
        <p:nvGrpSpPr>
          <p:cNvPr id="19" name="Group 42">
            <a:extLst>
              <a:ext uri="{FF2B5EF4-FFF2-40B4-BE49-F238E27FC236}">
                <a16:creationId xmlns:a16="http://schemas.microsoft.com/office/drawing/2014/main" id="{9D0C9576-D67E-478C-8FC3-A54ABEF72E5A}"/>
              </a:ext>
            </a:extLst>
          </p:cNvPr>
          <p:cNvGrpSpPr/>
          <p:nvPr/>
        </p:nvGrpSpPr>
        <p:grpSpPr>
          <a:xfrm flipH="1">
            <a:off x="4225902" y="1109336"/>
            <a:ext cx="3283552" cy="1199781"/>
            <a:chOff x="8861521" y="1203023"/>
            <a:chExt cx="3283552" cy="931630"/>
          </a:xfrm>
        </p:grpSpPr>
        <p:sp>
          <p:nvSpPr>
            <p:cNvPr id="20" name="TextBox 34">
              <a:extLst>
                <a:ext uri="{FF2B5EF4-FFF2-40B4-BE49-F238E27FC236}">
                  <a16:creationId xmlns:a16="http://schemas.microsoft.com/office/drawing/2014/main" id="{298035DE-4937-482A-A5FC-ED51961BD151}"/>
                </a:ext>
              </a:extLst>
            </p:cNvPr>
            <p:cNvSpPr txBox="1"/>
            <p:nvPr/>
          </p:nvSpPr>
          <p:spPr>
            <a:xfrm>
              <a:off x="8861521" y="12030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廢物利用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E2E2FFDF-080E-4832-B591-8859C8496CBC}"/>
                </a:ext>
              </a:extLst>
            </p:cNvPr>
            <p:cNvSpPr txBox="1"/>
            <p:nvPr/>
          </p:nvSpPr>
          <p:spPr>
            <a:xfrm>
              <a:off x="8861521" y="15241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 smtClean="0">
                  <a:cs typeface="Arial" pitchFamily="34" charset="0"/>
                </a:rPr>
                <a:t>筆</a:t>
              </a:r>
              <a:endParaRPr lang="en-US" altLang="ko-KR" sz="2000" dirty="0">
                <a:cs typeface="Arial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99A4A716-0F9E-4F8C-B12E-0245D0398B7C}"/>
                </a:ext>
              </a:extLst>
            </p:cNvPr>
            <p:cNvSpPr txBox="1"/>
            <p:nvPr/>
          </p:nvSpPr>
          <p:spPr>
            <a:xfrm>
              <a:off x="8861521" y="184534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zh-TW" altLang="en-US" sz="2000" dirty="0">
                  <a:cs typeface="Arial" pitchFamily="34" charset="0"/>
                </a:rPr>
                <a:t>熱熔膠槍</a:t>
              </a:r>
              <a:endParaRPr lang="en-US" altLang="ko-KR" sz="20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3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0" y="351813"/>
            <a:ext cx="12192000" cy="724247"/>
          </a:xfrm>
        </p:spPr>
        <p:txBody>
          <a:bodyPr/>
          <a:lstStyle/>
          <a:p>
            <a:r>
              <a:rPr lang="zh-TW" altLang="en-US" dirty="0" smtClean="0"/>
              <a:t>交通錐</a:t>
            </a:r>
            <a:endParaRPr lang="zh-TW" altLang="en-US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10" y="1622563"/>
            <a:ext cx="3593980" cy="483061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563"/>
            <a:ext cx="3613528" cy="4830618"/>
          </a:xfrm>
          <a:prstGeom prst="rect">
            <a:avLst/>
          </a:prstGeom>
        </p:spPr>
      </p:pic>
      <p:sp>
        <p:nvSpPr>
          <p:cNvPr id="40" name="圓角矩形 39"/>
          <p:cNvSpPr/>
          <p:nvPr/>
        </p:nvSpPr>
        <p:spPr>
          <a:xfrm>
            <a:off x="7664072" y="1622563"/>
            <a:ext cx="4527928" cy="4830618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0" tIns="360000" rIns="360000" bIns="360000" rtlCol="0" anchor="ctr"/>
          <a:lstStyle/>
          <a:p>
            <a:pPr algn="just">
              <a:lnSpc>
                <a:spcPts val="3000"/>
              </a:lnSpc>
              <a:spcBef>
                <a:spcPts val="2000"/>
              </a:spcBef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於工地、馬路轉彎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活動和節日的人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流、停車場人車分流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，在體育比賽做為選手的標示和誘導物等等。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000"/>
              </a:lnSpc>
              <a:spcBef>
                <a:spcPts val="2000"/>
              </a:spcBef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46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1395450" y="4981078"/>
            <a:ext cx="7651939" cy="724247"/>
          </a:xfrm>
        </p:spPr>
        <p:txBody>
          <a:bodyPr/>
          <a:lstStyle/>
          <a:p>
            <a:pPr algn="l"/>
            <a:r>
              <a:rPr lang="zh-TW" altLang="en-US" dirty="0" smtClean="0"/>
              <a:t>交通錐連接桿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1447303"/>
            <a:ext cx="4229100" cy="31718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5450" y="5882609"/>
            <a:ext cx="757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和三角錐一樣常用於工地現場，連接桿可以連接兩個三角錐加大警示範圍</a:t>
            </a:r>
            <a:endParaRPr lang="zh-TW" altLang="en-US" dirty="0"/>
          </a:p>
        </p:txBody>
      </p:sp>
      <p:pic>
        <p:nvPicPr>
          <p:cNvPr id="2050" name="Picture 2" descr="未提供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5" y="495300"/>
            <a:ext cx="5498437" cy="41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1" y="351928"/>
            <a:ext cx="12192000" cy="724247"/>
          </a:xfrm>
        </p:spPr>
        <p:txBody>
          <a:bodyPr/>
          <a:lstStyle/>
          <a:p>
            <a:r>
              <a:rPr lang="zh-TW" altLang="en-US" sz="4000" dirty="0" smtClean="0"/>
              <a:t>交通錐連接套環</a:t>
            </a:r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752602"/>
            <a:ext cx="4552950" cy="45529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72227" y="2800261"/>
            <a:ext cx="507682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zh-TW" altLang="en-US" dirty="0" smtClean="0"/>
              <a:t>●材質可以回收循環再生</a:t>
            </a:r>
            <a:endParaRPr lang="en-US" altLang="zh-TW" dirty="0" smtClean="0"/>
          </a:p>
          <a:p>
            <a:pPr>
              <a:spcBef>
                <a:spcPts val="2000"/>
              </a:spcBef>
            </a:pPr>
            <a:r>
              <a:rPr lang="zh-TW" altLang="en-US" dirty="0" smtClean="0"/>
              <a:t>●撞擊</a:t>
            </a:r>
            <a:r>
              <a:rPr lang="zh-TW" altLang="en-US" dirty="0"/>
              <a:t>穩定度不穩易有</a:t>
            </a:r>
            <a:r>
              <a:rPr lang="zh-TW" altLang="en-US" dirty="0" smtClean="0"/>
              <a:t>危險</a:t>
            </a:r>
            <a:endParaRPr lang="en-US" altLang="zh-TW" dirty="0" smtClean="0"/>
          </a:p>
          <a:p>
            <a:pPr>
              <a:spcBef>
                <a:spcPts val="2000"/>
              </a:spcBef>
            </a:pPr>
            <a:r>
              <a:rPr lang="zh-TW" altLang="en-US" dirty="0" smtClean="0"/>
              <a:t>●方便收納</a:t>
            </a:r>
            <a:endParaRPr lang="en-US" altLang="zh-TW" dirty="0" smtClean="0"/>
          </a:p>
          <a:p>
            <a:pPr>
              <a:spcBef>
                <a:spcPts val="2000"/>
              </a:spcBef>
            </a:pPr>
            <a:r>
              <a:rPr lang="zh-TW" altLang="en-US" dirty="0" smtClean="0"/>
              <a:t>●避免</a:t>
            </a:r>
            <a:r>
              <a:rPr lang="zh-TW" altLang="en-US" dirty="0"/>
              <a:t>進入、人車分離使用、警示隔離</a:t>
            </a:r>
          </a:p>
        </p:txBody>
      </p:sp>
    </p:spTree>
    <p:extLst>
      <p:ext uri="{BB962C8B-B14F-4D97-AF65-F5344CB8AC3E}">
        <p14:creationId xmlns:p14="http://schemas.microsoft.com/office/powerpoint/2010/main" val="16837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版面配置區 35"/>
          <p:cNvSpPr>
            <a:spLocks noGrp="1"/>
          </p:cNvSpPr>
          <p:nvPr>
            <p:ph type="body" sz="quarter" idx="10"/>
          </p:nvPr>
        </p:nvSpPr>
        <p:spPr>
          <a:xfrm>
            <a:off x="0" y="351813"/>
            <a:ext cx="12192000" cy="724247"/>
          </a:xfrm>
        </p:spPr>
        <p:txBody>
          <a:bodyPr/>
          <a:lstStyle/>
          <a:p>
            <a:r>
              <a:rPr lang="zh-TW" altLang="en-US" dirty="0"/>
              <a:t>防撞</a:t>
            </a:r>
            <a:r>
              <a:rPr lang="zh-TW" altLang="en-US" dirty="0" smtClean="0"/>
              <a:t>桿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75" y="2999800"/>
            <a:ext cx="7639050" cy="2956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r="24861"/>
          <a:stretch/>
        </p:blipFill>
        <p:spPr>
          <a:xfrm>
            <a:off x="645748" y="961760"/>
            <a:ext cx="2673004" cy="49945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800475" y="1759904"/>
            <a:ext cx="6728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防撞桿又稱回復桿</a:t>
            </a:r>
            <a:r>
              <a:rPr lang="en-US" altLang="zh-TW" dirty="0"/>
              <a:t>, </a:t>
            </a:r>
            <a:r>
              <a:rPr lang="zh-TW" altLang="en-US" dirty="0"/>
              <a:t>是道路上必看見的道安設備之一。它主要用於分隔車道，引導道路轉彎變道</a:t>
            </a:r>
            <a:r>
              <a:rPr lang="en-US" altLang="zh-TW" dirty="0"/>
              <a:t>, </a:t>
            </a:r>
            <a:r>
              <a:rPr lang="zh-TW" altLang="en-US" dirty="0"/>
              <a:t>做為路面邊界防謢，防止車輛違規越線超車發生危險。</a:t>
            </a:r>
          </a:p>
        </p:txBody>
      </p:sp>
    </p:spTree>
    <p:extLst>
      <p:ext uri="{BB962C8B-B14F-4D97-AF65-F5344CB8AC3E}">
        <p14:creationId xmlns:p14="http://schemas.microsoft.com/office/powerpoint/2010/main" val="12236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黃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6611</TotalTime>
  <Words>404</Words>
  <Application>Microsoft Office PowerPoint</Application>
  <PresentationFormat>寬螢幕</PresentationFormat>
  <Paragraphs>63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16</vt:i4>
      </vt:variant>
    </vt:vector>
  </HeadingPairs>
  <TitlesOfParts>
    <vt:vector size="28" baseType="lpstr">
      <vt:lpstr>Arial Unicode MS</vt:lpstr>
      <vt:lpstr>맑은 고딕</vt:lpstr>
      <vt:lpstr>微軟正黑體</vt:lpstr>
      <vt:lpstr>新細明體</vt:lpstr>
      <vt:lpstr>Arial</vt:lpstr>
      <vt:lpstr>Calibri</vt:lpstr>
      <vt:lpstr>Calibri Light</vt:lpstr>
      <vt:lpstr>Wingdings</vt:lpstr>
      <vt:lpstr>Cover and End Slide Master</vt:lpstr>
      <vt:lpstr>Contents Slide Master</vt:lpstr>
      <vt:lpstr>Section Break Slide Master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joyce.ho (何靜樺)</cp:lastModifiedBy>
  <cp:revision>124</cp:revision>
  <dcterms:created xsi:type="dcterms:W3CDTF">2018-04-24T17:14:44Z</dcterms:created>
  <dcterms:modified xsi:type="dcterms:W3CDTF">2022-10-10T11:51:22Z</dcterms:modified>
</cp:coreProperties>
</file>