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57" r:id="rId5"/>
    <p:sldId id="274" r:id="rId6"/>
    <p:sldId id="276" r:id="rId7"/>
    <p:sldId id="275" r:id="rId8"/>
    <p:sldId id="260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61" r:id="rId20"/>
    <p:sldId id="266" r:id="rId2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FF99"/>
  </p:clrMru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F12D-9B36-44B9-A5EC-D1742B7C803E}" type="datetimeFigureOut">
              <a:rPr lang="zh-TW" altLang="en-US" smtClean="0"/>
              <a:pPr/>
              <a:t>2014/9/1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F4E7-664B-4590-9A49-F2EBC4E897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F12D-9B36-44B9-A5EC-D1742B7C803E}" type="datetimeFigureOut">
              <a:rPr lang="zh-TW" altLang="en-US" smtClean="0"/>
              <a:pPr/>
              <a:t>2014/9/1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F4E7-664B-4590-9A49-F2EBC4E897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F12D-9B36-44B9-A5EC-D1742B7C803E}" type="datetimeFigureOut">
              <a:rPr lang="zh-TW" altLang="en-US" smtClean="0"/>
              <a:pPr/>
              <a:t>2014/9/1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F4E7-664B-4590-9A49-F2EBC4E897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F12D-9B36-44B9-A5EC-D1742B7C803E}" type="datetimeFigureOut">
              <a:rPr lang="zh-TW" altLang="en-US" smtClean="0"/>
              <a:pPr/>
              <a:t>2014/9/1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F4E7-664B-4590-9A49-F2EBC4E897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F12D-9B36-44B9-A5EC-D1742B7C803E}" type="datetimeFigureOut">
              <a:rPr lang="zh-TW" altLang="en-US" smtClean="0"/>
              <a:pPr/>
              <a:t>2014/9/1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F4E7-664B-4590-9A49-F2EBC4E897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F12D-9B36-44B9-A5EC-D1742B7C803E}" type="datetimeFigureOut">
              <a:rPr lang="zh-TW" altLang="en-US" smtClean="0"/>
              <a:pPr/>
              <a:t>2014/9/1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F4E7-664B-4590-9A49-F2EBC4E897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F12D-9B36-44B9-A5EC-D1742B7C803E}" type="datetimeFigureOut">
              <a:rPr lang="zh-TW" altLang="en-US" smtClean="0"/>
              <a:pPr/>
              <a:t>2014/9/1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F4E7-664B-4590-9A49-F2EBC4E897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F12D-9B36-44B9-A5EC-D1742B7C803E}" type="datetimeFigureOut">
              <a:rPr lang="zh-TW" altLang="en-US" smtClean="0"/>
              <a:pPr/>
              <a:t>2014/9/1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F4E7-664B-4590-9A49-F2EBC4E897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F12D-9B36-44B9-A5EC-D1742B7C803E}" type="datetimeFigureOut">
              <a:rPr lang="zh-TW" altLang="en-US" smtClean="0"/>
              <a:pPr/>
              <a:t>2014/9/1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F4E7-664B-4590-9A49-F2EBC4E897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F12D-9B36-44B9-A5EC-D1742B7C803E}" type="datetimeFigureOut">
              <a:rPr lang="zh-TW" altLang="en-US" smtClean="0"/>
              <a:pPr/>
              <a:t>2014/9/1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F4E7-664B-4590-9A49-F2EBC4E897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F12D-9B36-44B9-A5EC-D1742B7C803E}" type="datetimeFigureOut">
              <a:rPr lang="zh-TW" altLang="en-US" smtClean="0"/>
              <a:pPr/>
              <a:t>2014/9/1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F4E7-664B-4590-9A49-F2EBC4E897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FF12D-9B36-44B9-A5EC-D1742B7C803E}" type="datetimeFigureOut">
              <a:rPr lang="zh-TW" altLang="en-US" smtClean="0"/>
              <a:pPr/>
              <a:t>2014/9/1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5F4E7-664B-4590-9A49-F2EBC4E897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w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7200" dirty="0" smtClean="0">
                <a:solidFill>
                  <a:schemeClr val="accent2">
                    <a:lumMod val="50000"/>
                  </a:schemeClr>
                </a:solidFill>
                <a:latin typeface="GulimChe" pitchFamily="49" charset="-127"/>
                <a:ea typeface="GulimChe" pitchFamily="49" charset="-127"/>
              </a:rPr>
              <a:t>種花</a:t>
            </a:r>
            <a:endParaRPr lang="zh-TW" altLang="en-US" sz="7200" dirty="0">
              <a:solidFill>
                <a:schemeClr val="accent2">
                  <a:lumMod val="50000"/>
                </a:schemeClr>
              </a:solidFill>
              <a:latin typeface="GulimChe" pitchFamily="49" charset="-127"/>
              <a:ea typeface="GulimChe" pitchFamily="49" charset="-127"/>
            </a:endParaRPr>
          </a:p>
        </p:txBody>
      </p:sp>
      <p:pic>
        <p:nvPicPr>
          <p:cNvPr id="7" name="內容版面配置區 6" descr="花 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文字方塊 4"/>
          <p:cNvSpPr txBox="1"/>
          <p:nvPr/>
        </p:nvSpPr>
        <p:spPr>
          <a:xfrm>
            <a:off x="4940429" y="6253483"/>
            <a:ext cx="4060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02060"/>
                </a:solidFill>
              </a:rPr>
              <a:t>六年愛班        林冠瑜        </a:t>
            </a:r>
            <a:r>
              <a:rPr lang="en-US" altLang="zh-TW" sz="2400" dirty="0" smtClean="0">
                <a:solidFill>
                  <a:srgbClr val="002060"/>
                </a:solidFill>
              </a:rPr>
              <a:t>18</a:t>
            </a:r>
            <a:r>
              <a:rPr lang="zh-TW" altLang="en-US" sz="2400" dirty="0" smtClean="0">
                <a:solidFill>
                  <a:srgbClr val="002060"/>
                </a:solidFill>
              </a:rPr>
              <a:t>號</a:t>
            </a:r>
            <a:endParaRPr lang="zh-TW" alt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花 008.jpg"/>
          <p:cNvPicPr>
            <a:picLocks noChangeAspect="1"/>
          </p:cNvPicPr>
          <p:nvPr/>
        </p:nvPicPr>
        <p:blipFill>
          <a:blip r:embed="rId2" cstate="print"/>
          <a:srcRect l="10417" t="8333" r="20833" b="16667"/>
          <a:stretch>
            <a:fillRect/>
          </a:stretch>
        </p:blipFill>
        <p:spPr>
          <a:xfrm>
            <a:off x="928662" y="1142984"/>
            <a:ext cx="2857520" cy="233797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214678" y="214290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accent3">
                    <a:lumMod val="75000"/>
                  </a:schemeClr>
                </a:solidFill>
                <a:latin typeface="GungsuhChe" pitchFamily="49" charset="-127"/>
                <a:ea typeface="GungsuhChe" pitchFamily="49" charset="-127"/>
              </a:rPr>
              <a:t>開始播種</a:t>
            </a:r>
            <a:endParaRPr lang="zh-TW" altLang="en-US" sz="4400" dirty="0">
              <a:solidFill>
                <a:schemeClr val="accent3">
                  <a:lumMod val="75000"/>
                </a:schemeClr>
              </a:solidFill>
              <a:latin typeface="GungsuhChe" pitchFamily="49" charset="-127"/>
              <a:ea typeface="GungsuhChe" pitchFamily="49" charset="-127"/>
            </a:endParaRPr>
          </a:p>
        </p:txBody>
      </p:sp>
      <p:pic>
        <p:nvPicPr>
          <p:cNvPr id="4" name="圖片 3" descr="花 009.jpg"/>
          <p:cNvPicPr>
            <a:picLocks noChangeAspect="1"/>
          </p:cNvPicPr>
          <p:nvPr/>
        </p:nvPicPr>
        <p:blipFill>
          <a:blip r:embed="rId3" cstate="print"/>
          <a:srcRect l="13333" t="5186" r="17778" b="11851"/>
          <a:stretch>
            <a:fillRect/>
          </a:stretch>
        </p:blipFill>
        <p:spPr>
          <a:xfrm>
            <a:off x="5429256" y="3786190"/>
            <a:ext cx="2926407" cy="2643206"/>
          </a:xfrm>
          <a:prstGeom prst="rect">
            <a:avLst/>
          </a:prstGeom>
        </p:spPr>
      </p:pic>
      <p:pic>
        <p:nvPicPr>
          <p:cNvPr id="5" name="圖片 4" descr="花 010.jpg"/>
          <p:cNvPicPr>
            <a:picLocks noChangeAspect="1"/>
          </p:cNvPicPr>
          <p:nvPr/>
        </p:nvPicPr>
        <p:blipFill>
          <a:blip r:embed="rId4" cstate="print"/>
          <a:srcRect l="4290" t="2765" r="15824" b="11000"/>
          <a:stretch>
            <a:fillRect/>
          </a:stretch>
        </p:blipFill>
        <p:spPr>
          <a:xfrm>
            <a:off x="4929190" y="1214422"/>
            <a:ext cx="2910537" cy="2356367"/>
          </a:xfrm>
          <a:prstGeom prst="rect">
            <a:avLst/>
          </a:prstGeom>
        </p:spPr>
      </p:pic>
      <p:pic>
        <p:nvPicPr>
          <p:cNvPr id="7" name="圖片 6" descr="花 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3786190"/>
            <a:ext cx="3786182" cy="2839637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8721" y="642918"/>
            <a:ext cx="738664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tx2">
                    <a:lumMod val="75000"/>
                  </a:schemeClr>
                </a:solidFill>
              </a:rPr>
              <a:t>日日春</a:t>
            </a:r>
            <a:endParaRPr lang="zh-TW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花 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642918"/>
            <a:ext cx="2857520" cy="2143140"/>
          </a:xfrm>
          <a:prstGeom prst="rect">
            <a:avLst/>
          </a:prstGeom>
        </p:spPr>
      </p:pic>
      <p:pic>
        <p:nvPicPr>
          <p:cNvPr id="4" name="圖片 3" descr="花 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285992"/>
            <a:ext cx="4452968" cy="3339727"/>
          </a:xfrm>
          <a:prstGeom prst="rect">
            <a:avLst/>
          </a:prstGeom>
        </p:spPr>
      </p:pic>
      <p:pic>
        <p:nvPicPr>
          <p:cNvPr id="5" name="圖片 4" descr="花 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714752"/>
            <a:ext cx="3905278" cy="292895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43108" y="92867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75000"/>
                  </a:schemeClr>
                </a:solidFill>
              </a:rPr>
              <a:t>石蓮花</a:t>
            </a:r>
            <a:endParaRPr lang="zh-TW" alt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花 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4429132"/>
            <a:ext cx="2666986" cy="2000240"/>
          </a:xfrm>
          <a:prstGeom prst="rect">
            <a:avLst/>
          </a:prstGeom>
        </p:spPr>
      </p:pic>
      <p:pic>
        <p:nvPicPr>
          <p:cNvPr id="3" name="圖片 2" descr="花 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3714752"/>
            <a:ext cx="2285984" cy="1714488"/>
          </a:xfrm>
          <a:prstGeom prst="rect">
            <a:avLst/>
          </a:prstGeom>
        </p:spPr>
      </p:pic>
      <p:pic>
        <p:nvPicPr>
          <p:cNvPr id="4" name="圖片 3" descr="花 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4286256"/>
            <a:ext cx="2857488" cy="2143116"/>
          </a:xfrm>
          <a:prstGeom prst="rect">
            <a:avLst/>
          </a:prstGeom>
        </p:spPr>
      </p:pic>
      <p:pic>
        <p:nvPicPr>
          <p:cNvPr id="5" name="圖片 4" descr="花 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357166"/>
            <a:ext cx="3571867" cy="2678901"/>
          </a:xfrm>
          <a:prstGeom prst="rect">
            <a:avLst/>
          </a:prstGeom>
        </p:spPr>
      </p:pic>
      <p:pic>
        <p:nvPicPr>
          <p:cNvPr id="6" name="圖片 5" descr="花 0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00166" y="857232"/>
            <a:ext cx="2952771" cy="221457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28596" y="1127453"/>
            <a:ext cx="738664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</a:rPr>
              <a:t>蜯蘭</a:t>
            </a:r>
            <a:endParaRPr lang="zh-TW" alt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花 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428868"/>
            <a:ext cx="4572000" cy="3429000"/>
          </a:xfrm>
          <a:prstGeom prst="rect">
            <a:avLst/>
          </a:prstGeom>
        </p:spPr>
      </p:pic>
      <p:pic>
        <p:nvPicPr>
          <p:cNvPr id="3" name="圖片 2" descr="花 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3357562"/>
            <a:ext cx="3357554" cy="251816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714744" y="64291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</a:rPr>
              <a:t>播種完成</a:t>
            </a:r>
            <a:endParaRPr lang="zh-TW" alt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花 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7686" y="2571744"/>
            <a:ext cx="4572032" cy="3429025"/>
          </a:xfrm>
          <a:prstGeom prst="rect">
            <a:avLst/>
          </a:prstGeom>
        </p:spPr>
      </p:pic>
      <p:pic>
        <p:nvPicPr>
          <p:cNvPr id="7" name="圖片 6" descr="花 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285992"/>
            <a:ext cx="3929058" cy="2946794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857620" y="500042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 smtClean="0">
                <a:solidFill>
                  <a:schemeClr val="accent1">
                    <a:lumMod val="75000"/>
                  </a:schemeClr>
                </a:solidFill>
              </a:rPr>
              <a:t>澆花</a:t>
            </a:r>
            <a:endParaRPr lang="zh-TW" altLang="en-US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花 044.jpg"/>
          <p:cNvPicPr>
            <a:picLocks noChangeAspect="1"/>
          </p:cNvPicPr>
          <p:nvPr/>
        </p:nvPicPr>
        <p:blipFill>
          <a:blip r:embed="rId2" cstate="print"/>
          <a:srcRect r="20455"/>
          <a:stretch>
            <a:fillRect/>
          </a:stretch>
        </p:blipFill>
        <p:spPr>
          <a:xfrm>
            <a:off x="6072198" y="4143380"/>
            <a:ext cx="2500330" cy="2357454"/>
          </a:xfrm>
          <a:prstGeom prst="rect">
            <a:avLst/>
          </a:prstGeom>
        </p:spPr>
      </p:pic>
      <p:pic>
        <p:nvPicPr>
          <p:cNvPr id="3" name="圖片 2" descr="花 050.jpg"/>
          <p:cNvPicPr>
            <a:picLocks noChangeAspect="1"/>
          </p:cNvPicPr>
          <p:nvPr/>
        </p:nvPicPr>
        <p:blipFill>
          <a:blip r:embed="rId3" cstate="print"/>
          <a:srcRect r="18749"/>
          <a:stretch>
            <a:fillRect/>
          </a:stretch>
        </p:blipFill>
        <p:spPr>
          <a:xfrm>
            <a:off x="6286512" y="928670"/>
            <a:ext cx="2553921" cy="2357430"/>
          </a:xfrm>
          <a:prstGeom prst="rect">
            <a:avLst/>
          </a:prstGeom>
        </p:spPr>
      </p:pic>
      <p:pic>
        <p:nvPicPr>
          <p:cNvPr id="4" name="圖片 3" descr="花 044.jpg"/>
          <p:cNvPicPr>
            <a:picLocks noChangeAspect="1"/>
          </p:cNvPicPr>
          <p:nvPr/>
        </p:nvPicPr>
        <p:blipFill>
          <a:blip r:embed="rId4" cstate="print"/>
          <a:srcRect r="21429"/>
          <a:stretch>
            <a:fillRect/>
          </a:stretch>
        </p:blipFill>
        <p:spPr>
          <a:xfrm>
            <a:off x="3714744" y="4643446"/>
            <a:ext cx="1870995" cy="1785950"/>
          </a:xfrm>
          <a:prstGeom prst="rect">
            <a:avLst/>
          </a:prstGeom>
        </p:spPr>
      </p:pic>
      <p:pic>
        <p:nvPicPr>
          <p:cNvPr id="5" name="圖片 4" descr="花 0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84" y="1928802"/>
            <a:ext cx="3000396" cy="2250297"/>
          </a:xfrm>
          <a:prstGeom prst="rect">
            <a:avLst/>
          </a:prstGeom>
        </p:spPr>
      </p:pic>
      <p:pic>
        <p:nvPicPr>
          <p:cNvPr id="6" name="圖片 5" descr="花 053.jpg"/>
          <p:cNvPicPr>
            <a:picLocks noChangeAspect="1"/>
          </p:cNvPicPr>
          <p:nvPr/>
        </p:nvPicPr>
        <p:blipFill>
          <a:blip r:embed="rId6" cstate="print"/>
          <a:srcRect r="24999"/>
          <a:stretch>
            <a:fillRect/>
          </a:stretch>
        </p:blipFill>
        <p:spPr>
          <a:xfrm>
            <a:off x="714348" y="4429132"/>
            <a:ext cx="2143140" cy="214311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143240" y="428604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solidFill>
                  <a:schemeClr val="accent2">
                    <a:lumMod val="75000"/>
                  </a:schemeClr>
                </a:solidFill>
              </a:rPr>
              <a:t>記錄</a:t>
            </a:r>
            <a:endParaRPr lang="zh-TW" altLang="en-US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 descr="C:\Documents and Settings\Owner\Local Settings\Temporary Internet Files\Content.IE5\G63Y3273\MC900434407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28604"/>
            <a:ext cx="1500198" cy="157139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17 0  0.031 0.01865  0.031 0.0413  C 0.031 0.06527  0.017 0.08392  0 0.08392  C -0.017 0.08392  -0.031 0.10257  -0.031 0.12522  C -0.031 0.14786  -0.017 0.16651  0 0.16651  C 0.017 0.16651  0.031 0.18516  0.031 0.20781  C 0.031 0.23045  0.017 0.2491  0 0.2491  C -0.017 0.2491  -0.031 0.26775  -0.031 0.29173  C -0.031 0.31438  -0.017 0.33302  0 0.33302  C 0.017 0.33302  0.031 0.31438  0.031 0.29173  C 0.031 0.26775  0.017 0.2491  0 0.2491  C -0.017 0.2491  -0.031 0.23045  -0.031 0.20781  C -0.031 0.18516  -0.017 0.16651  0 0.16651  C 0.017 0.16651  0.031 0.14786  0.031 0.12522  C 0.031 0.10257  0.017 0.08392  0 0.08392  C -0.017 0.08392  -0.031 0.06527  -0.031 0.0413  C -0.031 0.01865  -0.017 0 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花 037.jpg"/>
          <p:cNvPicPr>
            <a:picLocks noChangeAspect="1"/>
          </p:cNvPicPr>
          <p:nvPr/>
        </p:nvPicPr>
        <p:blipFill>
          <a:blip r:embed="rId2" cstate="print"/>
          <a:srcRect l="19117" r="7353" b="15686"/>
          <a:stretch>
            <a:fillRect/>
          </a:stretch>
        </p:blipFill>
        <p:spPr>
          <a:xfrm>
            <a:off x="642910" y="1071546"/>
            <a:ext cx="3071834" cy="2641756"/>
          </a:xfrm>
          <a:prstGeom prst="rect">
            <a:avLst/>
          </a:prstGeom>
        </p:spPr>
      </p:pic>
      <p:pic>
        <p:nvPicPr>
          <p:cNvPr id="3" name="圖片 2" descr="花 042.jpg"/>
          <p:cNvPicPr>
            <a:picLocks noChangeAspect="1"/>
          </p:cNvPicPr>
          <p:nvPr/>
        </p:nvPicPr>
        <p:blipFill>
          <a:blip r:embed="rId3" cstate="print"/>
          <a:srcRect l="11475" t="2186" r="21311"/>
          <a:stretch>
            <a:fillRect/>
          </a:stretch>
        </p:blipFill>
        <p:spPr>
          <a:xfrm>
            <a:off x="5643570" y="2214554"/>
            <a:ext cx="2928958" cy="3196827"/>
          </a:xfrm>
          <a:prstGeom prst="rect">
            <a:avLst/>
          </a:prstGeom>
        </p:spPr>
      </p:pic>
      <p:pic>
        <p:nvPicPr>
          <p:cNvPr id="4" name="圖片 3" descr="花 046.jpg"/>
          <p:cNvPicPr>
            <a:picLocks noChangeAspect="1"/>
          </p:cNvPicPr>
          <p:nvPr/>
        </p:nvPicPr>
        <p:blipFill>
          <a:blip r:embed="rId4" cstate="print"/>
          <a:srcRect l="2083" r="4166" b="11110"/>
          <a:stretch>
            <a:fillRect/>
          </a:stretch>
        </p:blipFill>
        <p:spPr>
          <a:xfrm>
            <a:off x="2071670" y="4286256"/>
            <a:ext cx="3214710" cy="2286016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428860" y="214290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accent4">
                    <a:lumMod val="75000"/>
                  </a:schemeClr>
                </a:solidFill>
              </a:rPr>
              <a:t>長大、發芽</a:t>
            </a:r>
            <a:endParaRPr lang="zh-TW" altLang="en-US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786578" y="128586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bg2">
                    <a:lumMod val="25000"/>
                  </a:schemeClr>
                </a:solidFill>
              </a:rPr>
              <a:t>蜯蘭</a:t>
            </a:r>
            <a:endParaRPr lang="zh-TW" alt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花 043.jpg"/>
          <p:cNvPicPr>
            <a:picLocks noChangeAspect="1"/>
          </p:cNvPicPr>
          <p:nvPr/>
        </p:nvPicPr>
        <p:blipFill>
          <a:blip r:embed="rId2" cstate="print"/>
          <a:srcRect l="15216" r="4349"/>
          <a:stretch>
            <a:fillRect/>
          </a:stretch>
        </p:blipFill>
        <p:spPr>
          <a:xfrm>
            <a:off x="857224" y="2643182"/>
            <a:ext cx="3495285" cy="3259118"/>
          </a:xfrm>
          <a:prstGeom prst="rect">
            <a:avLst/>
          </a:prstGeom>
        </p:spPr>
      </p:pic>
      <p:pic>
        <p:nvPicPr>
          <p:cNvPr id="3" name="圖片 2" descr="花 036.jpg"/>
          <p:cNvPicPr>
            <a:picLocks noChangeAspect="1"/>
          </p:cNvPicPr>
          <p:nvPr/>
        </p:nvPicPr>
        <p:blipFill>
          <a:blip r:embed="rId3" cstate="print"/>
          <a:srcRect l="13333" r="12221" b="11111"/>
          <a:stretch>
            <a:fillRect/>
          </a:stretch>
        </p:blipFill>
        <p:spPr>
          <a:xfrm>
            <a:off x="4714876" y="2714620"/>
            <a:ext cx="3589808" cy="321471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714744" y="857232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</a:rPr>
              <a:t>石蓮花</a:t>
            </a:r>
            <a:endParaRPr lang="zh-TW" alt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花 041.jpg"/>
          <p:cNvPicPr>
            <a:picLocks noChangeAspect="1"/>
          </p:cNvPicPr>
          <p:nvPr/>
        </p:nvPicPr>
        <p:blipFill>
          <a:blip r:embed="rId2" cstate="print"/>
          <a:srcRect l="11290" r="4838" b="1075"/>
          <a:stretch>
            <a:fillRect/>
          </a:stretch>
        </p:blipFill>
        <p:spPr>
          <a:xfrm>
            <a:off x="642910" y="2214554"/>
            <a:ext cx="3714776" cy="3286148"/>
          </a:xfrm>
          <a:prstGeom prst="rect">
            <a:avLst/>
          </a:prstGeom>
        </p:spPr>
      </p:pic>
      <p:pic>
        <p:nvPicPr>
          <p:cNvPr id="3" name="圖片 2" descr="花 038.jpg"/>
          <p:cNvPicPr>
            <a:picLocks noChangeAspect="1"/>
          </p:cNvPicPr>
          <p:nvPr/>
        </p:nvPicPr>
        <p:blipFill>
          <a:blip r:embed="rId3" cstate="print"/>
          <a:srcRect l="13725" r="-1" b="5882"/>
          <a:stretch>
            <a:fillRect/>
          </a:stretch>
        </p:blipFill>
        <p:spPr>
          <a:xfrm>
            <a:off x="5357818" y="3286124"/>
            <a:ext cx="3143272" cy="257176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755121" y="740615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日日春</a:t>
            </a:r>
            <a:endParaRPr lang="zh-TW" altLang="en-US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942046" y="50004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solidFill>
                  <a:schemeClr val="accent3">
                    <a:lumMod val="50000"/>
                  </a:schemeClr>
                </a:solidFill>
                <a:latin typeface="DotumChe" pitchFamily="49" charset="-127"/>
                <a:ea typeface="DotumChe" pitchFamily="49" charset="-127"/>
              </a:rPr>
              <a:t>心得</a:t>
            </a:r>
            <a:endParaRPr lang="zh-TW" altLang="en-US" sz="4800" dirty="0">
              <a:solidFill>
                <a:schemeClr val="accent3">
                  <a:lumMod val="50000"/>
                </a:schemeClr>
              </a:solidFill>
              <a:latin typeface="DotumChe" pitchFamily="49" charset="-127"/>
              <a:ea typeface="DotumChe" pitchFamily="49" charset="-127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316664" y="2071678"/>
            <a:ext cx="5398608" cy="4143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rgbClr val="00B0F0"/>
                </a:solidFill>
                <a:latin typeface="MS Mincho" pitchFamily="49" charset="-128"/>
                <a:ea typeface="MS Mincho" pitchFamily="49" charset="-128"/>
              </a:rPr>
              <a:t>這次的麥哲倫很有趣，</a:t>
            </a:r>
            <a:endParaRPr lang="en-US" altLang="zh-TW" sz="4400" dirty="0" smtClean="0">
              <a:solidFill>
                <a:srgbClr val="00B0F0"/>
              </a:solidFill>
              <a:latin typeface="MS Mincho" pitchFamily="49" charset="-128"/>
              <a:ea typeface="MS Mincho" pitchFamily="49" charset="-128"/>
            </a:endParaRPr>
          </a:p>
          <a:p>
            <a:r>
              <a:rPr lang="zh-TW" altLang="en-US" sz="4400" dirty="0" smtClean="0">
                <a:solidFill>
                  <a:srgbClr val="00B0F0"/>
                </a:solidFill>
                <a:latin typeface="MS Mincho" pitchFamily="49" charset="-128"/>
                <a:ea typeface="MS Mincho" pitchFamily="49" charset="-128"/>
              </a:rPr>
              <a:t>能自己澆花、播種、</a:t>
            </a:r>
            <a:endParaRPr lang="en-US" altLang="zh-TW" sz="4400" dirty="0" smtClean="0">
              <a:solidFill>
                <a:srgbClr val="00B0F0"/>
              </a:solidFill>
              <a:latin typeface="MS Mincho" pitchFamily="49" charset="-128"/>
              <a:ea typeface="MS Mincho" pitchFamily="49" charset="-128"/>
            </a:endParaRPr>
          </a:p>
          <a:p>
            <a:r>
              <a:rPr lang="zh-TW" altLang="en-US" sz="4400" dirty="0" smtClean="0">
                <a:solidFill>
                  <a:srgbClr val="00B0F0"/>
                </a:solidFill>
                <a:latin typeface="MS Mincho" pitchFamily="49" charset="-128"/>
                <a:ea typeface="MS Mincho" pitchFamily="49" charset="-128"/>
              </a:rPr>
              <a:t>觀察它，而且因為我</a:t>
            </a:r>
            <a:endParaRPr lang="en-US" altLang="zh-TW" sz="4400" dirty="0" smtClean="0">
              <a:solidFill>
                <a:srgbClr val="00B0F0"/>
              </a:solidFill>
              <a:latin typeface="MS Mincho" pitchFamily="49" charset="-128"/>
              <a:ea typeface="MS Mincho" pitchFamily="49" charset="-128"/>
            </a:endParaRPr>
          </a:p>
          <a:p>
            <a:r>
              <a:rPr lang="zh-TW" altLang="en-US" sz="4400" dirty="0" smtClean="0">
                <a:solidFill>
                  <a:srgbClr val="00B0F0"/>
                </a:solidFill>
                <a:latin typeface="MS Mincho" pitchFamily="49" charset="-128"/>
                <a:ea typeface="MS Mincho" pitchFamily="49" charset="-128"/>
              </a:rPr>
              <a:t>會在記錄本上寫字，</a:t>
            </a:r>
            <a:endParaRPr lang="en-US" altLang="zh-TW" sz="4400" dirty="0" smtClean="0">
              <a:solidFill>
                <a:srgbClr val="00B0F0"/>
              </a:solidFill>
              <a:latin typeface="MS Mincho" pitchFamily="49" charset="-128"/>
              <a:ea typeface="MS Mincho" pitchFamily="49" charset="-128"/>
            </a:endParaRPr>
          </a:p>
          <a:p>
            <a:r>
              <a:rPr lang="zh-TW" altLang="en-US" sz="4400" dirty="0" smtClean="0">
                <a:solidFill>
                  <a:srgbClr val="00B0F0"/>
                </a:solidFill>
                <a:latin typeface="MS Mincho" pitchFamily="49" charset="-128"/>
                <a:ea typeface="MS Mincho" pitchFamily="49" charset="-128"/>
              </a:rPr>
              <a:t>所以我現在從對花沒</a:t>
            </a:r>
            <a:endParaRPr lang="en-US" altLang="zh-TW" sz="4400" dirty="0" smtClean="0">
              <a:solidFill>
                <a:srgbClr val="00B0F0"/>
              </a:solidFill>
              <a:latin typeface="MS Mincho" pitchFamily="49" charset="-128"/>
              <a:ea typeface="MS Mincho" pitchFamily="49" charset="-128"/>
            </a:endParaRPr>
          </a:p>
          <a:p>
            <a:r>
              <a:rPr lang="zh-TW" altLang="en-US" sz="4400" dirty="0" smtClean="0">
                <a:solidFill>
                  <a:srgbClr val="00B0F0"/>
                </a:solidFill>
                <a:latin typeface="MS Mincho" pitchFamily="49" charset="-128"/>
                <a:ea typeface="MS Mincho" pitchFamily="49" charset="-128"/>
              </a:rPr>
              <a:t>興趣到有興趣呢！</a:t>
            </a:r>
            <a:endParaRPr lang="zh-TW" altLang="en-US" sz="4400" dirty="0">
              <a:solidFill>
                <a:srgbClr val="00B0F0"/>
              </a:solidFill>
              <a:latin typeface="MS Mincho" pitchFamily="49" charset="-128"/>
              <a:ea typeface="MS Mincho" pitchFamily="49" charset="-128"/>
            </a:endParaRPr>
          </a:p>
        </p:txBody>
      </p:sp>
      <p:pic>
        <p:nvPicPr>
          <p:cNvPr id="1026" name="Picture 2" descr="C:\Documents and Settings\Owner\Local Settings\Temporary Internet Files\Content.IE5\8DABGDEB\MC90044043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1643074" cy="241153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42852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目錄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57290" y="1428736"/>
            <a:ext cx="6400800" cy="1752600"/>
          </a:xfrm>
        </p:spPr>
        <p:txBody>
          <a:bodyPr>
            <a:noAutofit/>
          </a:bodyPr>
          <a:lstStyle/>
          <a:p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</a:rPr>
              <a:t>一、動機</a:t>
            </a:r>
            <a:endParaRPr lang="en-US" altLang="zh-TW" sz="40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</a:rPr>
              <a:t>二、生長情況</a:t>
            </a:r>
            <a:endParaRPr lang="en-US" altLang="zh-TW" sz="40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</a:rPr>
              <a:t>三、材料</a:t>
            </a:r>
            <a:endParaRPr lang="en-US" altLang="zh-TW" sz="40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</a:rPr>
              <a:t>四、種植方法</a:t>
            </a:r>
            <a:endParaRPr lang="en-US" altLang="zh-TW" sz="40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</a:rPr>
              <a:t>五、它們的特性</a:t>
            </a:r>
            <a:endParaRPr lang="en-US" altLang="zh-TW" sz="40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</a:rPr>
              <a:t>六、照片及步驟</a:t>
            </a:r>
            <a:endParaRPr lang="en-US" altLang="zh-TW" sz="40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</a:rPr>
              <a:t>七、心得</a:t>
            </a:r>
            <a:endParaRPr lang="zh-TW" altLang="en-US" sz="4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050" name="Picture 2" descr="C:\Program Files\Microsoft Office\MEDIA\CAGCAT10\j0158007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053297" y="3090116"/>
            <a:ext cx="4569257" cy="537667"/>
          </a:xfrm>
          <a:prstGeom prst="rect">
            <a:avLst/>
          </a:prstGeom>
          <a:noFill/>
        </p:spPr>
      </p:pic>
      <p:pic>
        <p:nvPicPr>
          <p:cNvPr id="2052" name="Picture 4" descr="C:\Program Files\Microsoft Office\MEDIA\CAGCAT10\j0158007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518999" y="3087341"/>
            <a:ext cx="4569257" cy="53766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Owner\Local Settings\Temporary Internet Files\Content.IE5\4ZQBFBH9\MC900434387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428868"/>
            <a:ext cx="2094139" cy="2000264"/>
          </a:xfrm>
          <a:prstGeom prst="rect">
            <a:avLst/>
          </a:prstGeom>
          <a:noFill/>
        </p:spPr>
      </p:pic>
      <p:sp>
        <p:nvSpPr>
          <p:cNvPr id="3" name="文字方塊 2"/>
          <p:cNvSpPr txBox="1"/>
          <p:nvPr/>
        </p:nvSpPr>
        <p:spPr>
          <a:xfrm>
            <a:off x="3786182" y="2605627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0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謝謝大家</a:t>
            </a:r>
            <a:endParaRPr lang="zh-TW" altLang="en-US" sz="80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643306" y="1026367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動機</a:t>
            </a:r>
            <a:endParaRPr lang="zh-TW" altLang="en-US" sz="4800" dirty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57224" y="2214554"/>
            <a:ext cx="73790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  <a:latin typeface="MS Mincho" pitchFamily="49" charset="-128"/>
                <a:ea typeface="MS Mincho" pitchFamily="49" charset="-128"/>
              </a:rPr>
              <a:t>動機是因為可以讓暑假更不無聊，也可以順便美化家裡，而且種花可以活動筋骨，兒這些種花的東西也不需要花太多的錢，或是媽媽有事需要我幫她也可以啊！所以才選種花這個主題。</a:t>
            </a:r>
            <a:endParaRPr lang="zh-TW" altLang="en-US" sz="4000" dirty="0">
              <a:solidFill>
                <a:schemeClr val="accent3">
                  <a:lumMod val="75000"/>
                </a:schemeClr>
              </a:solidFill>
              <a:latin typeface="MS Mincho" pitchFamily="49" charset="-128"/>
              <a:ea typeface="MS Mincho" pitchFamily="49" charset="-128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500166" y="1357298"/>
          <a:ext cx="6096000" cy="493492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32000"/>
                <a:gridCol w="2032000"/>
                <a:gridCol w="2032000"/>
              </a:tblGrid>
              <a:tr h="85725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石蓮花</a:t>
                      </a:r>
                      <a:r>
                        <a:rPr lang="zh-TW" altLang="en-US" dirty="0" smtClean="0"/>
                        <a:t> 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蜯蘭</a:t>
                      </a:r>
                      <a:endParaRPr lang="zh-TW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日日春</a:t>
                      </a:r>
                      <a:endParaRPr lang="zh-TW" altLang="en-US" sz="2800" dirty="0"/>
                    </a:p>
                  </a:txBody>
                  <a:tcPr anchor="ctr"/>
                </a:tc>
              </a:tr>
              <a:tr h="1071570"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8/7</a:t>
                      </a:r>
                      <a:r>
                        <a:rPr lang="zh-TW" altLang="en-US" sz="2400" dirty="0" smtClean="0"/>
                        <a:t>有一盆枯了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8/13</a:t>
                      </a:r>
                      <a:r>
                        <a:rPr lang="zh-TW" altLang="en-US" sz="2000" dirty="0" smtClean="0"/>
                        <a:t>它的葉子都已經變得很大了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8/13</a:t>
                      </a:r>
                      <a:r>
                        <a:rPr lang="zh-TW" altLang="en-US" sz="2000" dirty="0" smtClean="0"/>
                        <a:t>不但長高了，蓮葉子也變大、變多了</a:t>
                      </a:r>
                      <a:endParaRPr lang="zh-TW" altLang="en-US" sz="2000" dirty="0"/>
                    </a:p>
                  </a:txBody>
                  <a:tcPr/>
                </a:tc>
              </a:tr>
              <a:tr h="1000132"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8/10</a:t>
                      </a:r>
                      <a:r>
                        <a:rPr lang="zh-TW" altLang="en-US" sz="2400" dirty="0" smtClean="0"/>
                        <a:t>有一盆死了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8/16</a:t>
                      </a:r>
                      <a:r>
                        <a:rPr lang="zh-TW" altLang="en-US" sz="2000" dirty="0" smtClean="0"/>
                        <a:t>有一顆都沒長大，可能是長得比較慢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8/25</a:t>
                      </a:r>
                      <a:r>
                        <a:rPr lang="zh-TW" altLang="en-US" sz="2000" dirty="0" smtClean="0"/>
                        <a:t>每一盆都有好幾株，而有一盆卻只有兩株</a:t>
                      </a:r>
                      <a:endParaRPr lang="zh-TW" altLang="en-US" sz="2000" dirty="0"/>
                    </a:p>
                  </a:txBody>
                  <a:tcPr/>
                </a:tc>
              </a:tr>
              <a:tr h="1000132"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8/13</a:t>
                      </a:r>
                      <a:r>
                        <a:rPr lang="zh-TW" altLang="en-US" sz="2400" dirty="0" smtClean="0"/>
                        <a:t>其他三盆都已經發芽了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8/14</a:t>
                      </a:r>
                      <a:r>
                        <a:rPr lang="zh-TW" altLang="en-US" sz="2400" dirty="0" smtClean="0"/>
                        <a:t>後都長得很快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8/14</a:t>
                      </a:r>
                      <a:r>
                        <a:rPr lang="zh-TW" altLang="en-US" sz="2400" dirty="0" smtClean="0"/>
                        <a:t>後都長得很快</a:t>
                      </a:r>
                      <a:endParaRPr lang="zh-TW" altLang="en-US" sz="2400" dirty="0"/>
                    </a:p>
                  </a:txBody>
                  <a:tcPr/>
                </a:tc>
              </a:tr>
              <a:tr h="1000132"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8/14</a:t>
                      </a:r>
                      <a:r>
                        <a:rPr lang="zh-TW" altLang="en-US" sz="2400" dirty="0" smtClean="0"/>
                        <a:t>後都長得很快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2853816" y="169111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S Mincho" pitchFamily="49" charset="-128"/>
                <a:ea typeface="MS Mincho" pitchFamily="49" charset="-128"/>
              </a:rPr>
              <a:t>生長情況</a:t>
            </a:r>
            <a:endParaRPr lang="zh-TW" altLang="en-US" sz="4800" dirty="0">
              <a:solidFill>
                <a:schemeClr val="tx2">
                  <a:lumMod val="60000"/>
                  <a:lumOff val="40000"/>
                </a:schemeClr>
              </a:solidFill>
              <a:latin typeface="MS Mincho" pitchFamily="49" charset="-128"/>
              <a:ea typeface="MS Mincho" pitchFamily="49" charset="-128"/>
            </a:endParaRPr>
          </a:p>
        </p:txBody>
      </p:sp>
      <p:sp>
        <p:nvSpPr>
          <p:cNvPr id="1029" name="plant"/>
          <p:cNvSpPr>
            <a:spLocks noEditPoints="1" noChangeArrowheads="1"/>
          </p:cNvSpPr>
          <p:nvPr/>
        </p:nvSpPr>
        <p:spPr bwMode="auto">
          <a:xfrm>
            <a:off x="5715008" y="-24"/>
            <a:ext cx="857256" cy="1190627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31" name="Picture 7" descr="C:\Program Files\Microsoft Office\MEDIA\OFFICE12\Lines\BD21313_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553199"/>
            <a:ext cx="7892742" cy="304801"/>
          </a:xfrm>
          <a:prstGeom prst="rect">
            <a:avLst/>
          </a:prstGeom>
          <a:noFill/>
        </p:spPr>
      </p:pic>
      <p:cxnSp>
        <p:nvCxnSpPr>
          <p:cNvPr id="9" name="直線接點 8"/>
          <p:cNvCxnSpPr/>
          <p:nvPr/>
        </p:nvCxnSpPr>
        <p:spPr>
          <a:xfrm rot="10800000" flipV="1">
            <a:off x="3571868" y="5286388"/>
            <a:ext cx="2000264" cy="10001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 rot="10800000" flipV="1">
            <a:off x="5572132" y="5286388"/>
            <a:ext cx="2000264" cy="10001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604641" y="357166"/>
            <a:ext cx="6138220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00B050"/>
                </a:solidFill>
              </a:rPr>
              <a:t>材料</a:t>
            </a:r>
            <a:endParaRPr lang="en-US" altLang="zh-TW" sz="4000" dirty="0" smtClean="0">
              <a:solidFill>
                <a:srgbClr val="00B050"/>
              </a:solidFill>
            </a:endParaRPr>
          </a:p>
          <a:p>
            <a:pPr algn="ctr"/>
            <a:endParaRPr lang="en-US" altLang="zh-TW" sz="4000" dirty="0" smtClean="0">
              <a:solidFill>
                <a:srgbClr val="00B050"/>
              </a:solidFill>
            </a:endParaRPr>
          </a:p>
          <a:p>
            <a:pPr algn="ctr"/>
            <a:r>
              <a:rPr lang="zh-TW" altLang="en-US" sz="4000" dirty="0" smtClean="0">
                <a:solidFill>
                  <a:srgbClr val="00B050"/>
                </a:solidFill>
              </a:rPr>
              <a:t>一、鏟子</a:t>
            </a:r>
            <a:r>
              <a:rPr lang="en-US" altLang="zh-TW" sz="4000" dirty="0" smtClean="0">
                <a:solidFill>
                  <a:srgbClr val="00B050"/>
                </a:solidFill>
              </a:rPr>
              <a:t>(</a:t>
            </a:r>
            <a:r>
              <a:rPr lang="zh-TW" altLang="en-US" sz="4000" dirty="0" smtClean="0">
                <a:solidFill>
                  <a:srgbClr val="00B050"/>
                </a:solidFill>
              </a:rPr>
              <a:t>將土加入盆子裡</a:t>
            </a:r>
            <a:r>
              <a:rPr lang="en-US" altLang="zh-TW" sz="4000" dirty="0" smtClean="0">
                <a:solidFill>
                  <a:srgbClr val="00B050"/>
                </a:solidFill>
              </a:rPr>
              <a:t>)</a:t>
            </a:r>
          </a:p>
          <a:p>
            <a:pPr algn="ctr"/>
            <a:r>
              <a:rPr lang="zh-TW" altLang="en-US" sz="4000" dirty="0" smtClean="0">
                <a:solidFill>
                  <a:srgbClr val="00B050"/>
                </a:solidFill>
              </a:rPr>
              <a:t>二、竹筷子</a:t>
            </a:r>
            <a:r>
              <a:rPr lang="en-US" altLang="zh-TW" sz="4000" dirty="0" smtClean="0">
                <a:solidFill>
                  <a:srgbClr val="00B050"/>
                </a:solidFill>
              </a:rPr>
              <a:t>(</a:t>
            </a:r>
            <a:r>
              <a:rPr lang="zh-TW" altLang="en-US" sz="4000" dirty="0" smtClean="0">
                <a:solidFill>
                  <a:srgbClr val="00B050"/>
                </a:solidFill>
              </a:rPr>
              <a:t>戳洞</a:t>
            </a:r>
            <a:r>
              <a:rPr lang="en-US" altLang="zh-TW" sz="4000" dirty="0" smtClean="0">
                <a:solidFill>
                  <a:srgbClr val="00B050"/>
                </a:solidFill>
              </a:rPr>
              <a:t>)</a:t>
            </a:r>
          </a:p>
          <a:p>
            <a:pPr algn="ctr"/>
            <a:r>
              <a:rPr lang="zh-TW" altLang="en-US" sz="4000" dirty="0" smtClean="0">
                <a:solidFill>
                  <a:srgbClr val="00B050"/>
                </a:solidFill>
              </a:rPr>
              <a:t>三、盆子</a:t>
            </a:r>
            <a:r>
              <a:rPr lang="en-US" altLang="zh-TW" sz="4000" dirty="0" smtClean="0">
                <a:solidFill>
                  <a:srgbClr val="00B050"/>
                </a:solidFill>
              </a:rPr>
              <a:t>(</a:t>
            </a:r>
            <a:r>
              <a:rPr lang="zh-TW" altLang="en-US" sz="4000" dirty="0" smtClean="0">
                <a:solidFill>
                  <a:srgbClr val="00B050"/>
                </a:solidFill>
              </a:rPr>
              <a:t>裝土</a:t>
            </a:r>
            <a:r>
              <a:rPr lang="en-US" altLang="zh-TW" sz="4000" dirty="0" smtClean="0">
                <a:solidFill>
                  <a:srgbClr val="00B050"/>
                </a:solidFill>
              </a:rPr>
              <a:t>)</a:t>
            </a:r>
          </a:p>
          <a:p>
            <a:pPr algn="ctr"/>
            <a:r>
              <a:rPr lang="zh-TW" altLang="en-US" sz="4000" dirty="0" smtClean="0">
                <a:solidFill>
                  <a:srgbClr val="00B050"/>
                </a:solidFill>
              </a:rPr>
              <a:t>四、葉子、種子</a:t>
            </a:r>
            <a:endParaRPr lang="en-US" altLang="zh-TW" sz="4000" dirty="0" smtClean="0">
              <a:solidFill>
                <a:srgbClr val="00B050"/>
              </a:solidFill>
            </a:endParaRPr>
          </a:p>
          <a:p>
            <a:pPr algn="ctr"/>
            <a:r>
              <a:rPr lang="zh-TW" altLang="en-US" sz="4000" dirty="0" smtClean="0">
                <a:solidFill>
                  <a:srgbClr val="00B050"/>
                </a:solidFill>
              </a:rPr>
              <a:t>五、泥土</a:t>
            </a:r>
            <a:r>
              <a:rPr lang="en-US" altLang="zh-TW" sz="4000" dirty="0" smtClean="0">
                <a:solidFill>
                  <a:srgbClr val="00B050"/>
                </a:solidFill>
              </a:rPr>
              <a:t>(</a:t>
            </a:r>
            <a:r>
              <a:rPr lang="zh-TW" altLang="en-US" sz="4000" dirty="0" smtClean="0">
                <a:solidFill>
                  <a:srgbClr val="00B050"/>
                </a:solidFill>
              </a:rPr>
              <a:t>裝進盆子裡</a:t>
            </a:r>
            <a:r>
              <a:rPr lang="en-US" altLang="zh-TW" sz="4000" dirty="0" smtClean="0">
                <a:solidFill>
                  <a:srgbClr val="00B050"/>
                </a:solidFill>
              </a:rPr>
              <a:t>)</a:t>
            </a:r>
          </a:p>
          <a:p>
            <a:pPr algn="ctr"/>
            <a:r>
              <a:rPr lang="zh-TW" altLang="en-US" sz="4000" dirty="0" smtClean="0">
                <a:solidFill>
                  <a:srgbClr val="00B050"/>
                </a:solidFill>
              </a:rPr>
              <a:t>六、水</a:t>
            </a:r>
            <a:r>
              <a:rPr lang="en-US" altLang="zh-TW" sz="4000" dirty="0" smtClean="0">
                <a:solidFill>
                  <a:srgbClr val="00B050"/>
                </a:solidFill>
              </a:rPr>
              <a:t>(</a:t>
            </a:r>
            <a:r>
              <a:rPr lang="zh-TW" altLang="en-US" sz="4000" dirty="0" smtClean="0">
                <a:solidFill>
                  <a:srgbClr val="00B050"/>
                </a:solidFill>
              </a:rPr>
              <a:t>種子的養分</a:t>
            </a:r>
            <a:r>
              <a:rPr lang="en-US" altLang="zh-TW" sz="4000" dirty="0" smtClean="0">
                <a:solidFill>
                  <a:srgbClr val="00B050"/>
                </a:solidFill>
              </a:rPr>
              <a:t>)</a:t>
            </a:r>
          </a:p>
          <a:p>
            <a:pPr algn="ctr"/>
            <a:r>
              <a:rPr lang="zh-TW" altLang="en-US" sz="4000" dirty="0" smtClean="0">
                <a:solidFill>
                  <a:srgbClr val="00B050"/>
                </a:solidFill>
              </a:rPr>
              <a:t>七、記錄本</a:t>
            </a:r>
            <a:endParaRPr lang="en-US" altLang="zh-TW" sz="4000" dirty="0" smtClean="0">
              <a:solidFill>
                <a:srgbClr val="00B050"/>
              </a:solidFill>
            </a:endParaRPr>
          </a:p>
          <a:p>
            <a:pPr algn="ctr"/>
            <a:r>
              <a:rPr lang="zh-TW" altLang="en-US" sz="4000" dirty="0" smtClean="0">
                <a:solidFill>
                  <a:srgbClr val="00B050"/>
                </a:solidFill>
              </a:rPr>
              <a:t>八、相機</a:t>
            </a:r>
            <a:r>
              <a:rPr lang="en-US" altLang="zh-TW" sz="4000" dirty="0" smtClean="0">
                <a:solidFill>
                  <a:srgbClr val="00B050"/>
                </a:solidFill>
              </a:rPr>
              <a:t>(</a:t>
            </a:r>
            <a:r>
              <a:rPr lang="zh-TW" altLang="en-US" sz="4000" dirty="0" smtClean="0">
                <a:solidFill>
                  <a:srgbClr val="00B050"/>
                </a:solidFill>
              </a:rPr>
              <a:t>照步驟圖片</a:t>
            </a:r>
            <a:r>
              <a:rPr lang="en-US" altLang="zh-TW" sz="4000" dirty="0" smtClean="0">
                <a:solidFill>
                  <a:srgbClr val="00B050"/>
                </a:solidFill>
              </a:rPr>
              <a:t>)</a:t>
            </a:r>
            <a:endParaRPr lang="zh-TW" altLang="en-US" sz="4000" dirty="0">
              <a:solidFill>
                <a:srgbClr val="00B050"/>
              </a:solidFill>
            </a:endParaRPr>
          </a:p>
        </p:txBody>
      </p:sp>
      <p:pic>
        <p:nvPicPr>
          <p:cNvPr id="3076" name="Picture 4" descr="C:\Documents and Settings\Owner\Local Settings\Temporary Internet Files\Content.IE5\SBBLRYQ0\MC900440422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1876656" cy="1500198"/>
          </a:xfrm>
          <a:prstGeom prst="rect">
            <a:avLst/>
          </a:prstGeom>
          <a:noFill/>
        </p:spPr>
      </p:pic>
      <p:pic>
        <p:nvPicPr>
          <p:cNvPr id="3077" name="Picture 5" descr="C:\Documents and Settings\Owner\Local Settings\Temporary Internet Files\Content.IE5\41ZLKZ13\MC90044042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5072074"/>
            <a:ext cx="1827886" cy="150601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407060" y="435098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accent1">
                    <a:lumMod val="75000"/>
                  </a:schemeClr>
                </a:solidFill>
              </a:rPr>
              <a:t>種植方法</a:t>
            </a:r>
            <a:endParaRPr lang="zh-TW" alt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704876" y="2000240"/>
            <a:ext cx="572464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GungsuhChe" pitchFamily="49" charset="-127"/>
                <a:ea typeface="GungsuhChe" pitchFamily="49" charset="-127"/>
              </a:rPr>
              <a:t>石蓮花是由葉</a:t>
            </a:r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GungsuhChe" pitchFamily="49" charset="-127"/>
                <a:ea typeface="GungsuhChe" pitchFamily="49" charset="-127"/>
              </a:rPr>
              <a:t>(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GungsuhChe" pitchFamily="49" charset="-127"/>
                <a:ea typeface="GungsuhChe" pitchFamily="49" charset="-127"/>
              </a:rPr>
              <a:t>落地</a:t>
            </a:r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GungsuhChe" pitchFamily="49" charset="-127"/>
                <a:ea typeface="GungsuhChe" pitchFamily="49" charset="-127"/>
              </a:rPr>
              <a:t>)</a:t>
            </a:r>
          </a:p>
          <a:p>
            <a:endParaRPr lang="en-US" altLang="zh-TW" sz="4800" dirty="0" smtClean="0">
              <a:solidFill>
                <a:schemeClr val="accent2">
                  <a:lumMod val="50000"/>
                </a:schemeClr>
              </a:solidFill>
              <a:latin typeface="GungsuhChe" pitchFamily="49" charset="-127"/>
              <a:ea typeface="GungsuhChe" pitchFamily="49" charset="-127"/>
            </a:endParaRPr>
          </a:p>
          <a:p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GungsuhChe" pitchFamily="49" charset="-127"/>
                <a:ea typeface="GungsuhChe" pitchFamily="49" charset="-127"/>
              </a:rPr>
              <a:t>蜯蘭是由莖</a:t>
            </a:r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GungsuhChe" pitchFamily="49" charset="-127"/>
                <a:ea typeface="GungsuhChe" pitchFamily="49" charset="-127"/>
              </a:rPr>
              <a:t>(</a:t>
            </a: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GungsuhChe" pitchFamily="49" charset="-127"/>
                <a:ea typeface="GungsuhChe" pitchFamily="49" charset="-127"/>
              </a:rPr>
              <a:t>插枝</a:t>
            </a:r>
            <a:r>
              <a:rPr lang="en-US" altLang="zh-TW" sz="4800" dirty="0" smtClean="0">
                <a:solidFill>
                  <a:schemeClr val="accent2">
                    <a:lumMod val="50000"/>
                  </a:schemeClr>
                </a:solidFill>
                <a:latin typeface="GungsuhChe" pitchFamily="49" charset="-127"/>
                <a:ea typeface="GungsuhChe" pitchFamily="49" charset="-127"/>
              </a:rPr>
              <a:t>)</a:t>
            </a:r>
          </a:p>
          <a:p>
            <a:endParaRPr lang="en-US" altLang="zh-TW" sz="4800" dirty="0" smtClean="0">
              <a:solidFill>
                <a:schemeClr val="accent2">
                  <a:lumMod val="50000"/>
                </a:schemeClr>
              </a:solidFill>
              <a:latin typeface="GungsuhChe" pitchFamily="49" charset="-127"/>
              <a:ea typeface="GungsuhChe" pitchFamily="49" charset="-127"/>
            </a:endParaRPr>
          </a:p>
          <a:p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  <a:latin typeface="GungsuhChe" pitchFamily="49" charset="-127"/>
                <a:ea typeface="GungsuhChe" pitchFamily="49" charset="-127"/>
              </a:rPr>
              <a:t>日日春是由種子發芽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  <a:latin typeface="GungsuhChe" pitchFamily="49" charset="-127"/>
              <a:ea typeface="GungsuhChe" pitchFamily="49" charset="-127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357554" y="63952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chemeClr val="bg2">
                    <a:lumMod val="25000"/>
                  </a:schemeClr>
                </a:solidFill>
              </a:rPr>
              <a:t>它們的特性</a:t>
            </a:r>
            <a:endParaRPr lang="zh-TW" alt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37601" y="1928802"/>
            <a:ext cx="41344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7030A0"/>
                </a:solidFill>
                <a:latin typeface="Cambria Math" pitchFamily="18" charset="0"/>
              </a:rPr>
              <a:t>石蓮花：</a:t>
            </a:r>
            <a:endParaRPr lang="en-US" altLang="zh-TW" sz="2800" dirty="0" smtClean="0">
              <a:solidFill>
                <a:srgbClr val="7030A0"/>
              </a:solidFill>
              <a:latin typeface="Cambria Math" pitchFamily="18" charset="0"/>
              <a:ea typeface="Cambria Math" pitchFamily="18" charset="0"/>
            </a:endParaRPr>
          </a:p>
          <a:p>
            <a:r>
              <a:rPr lang="zh-TW" altLang="en-US" sz="2800" dirty="0" smtClean="0">
                <a:solidFill>
                  <a:srgbClr val="7030A0"/>
                </a:solidFill>
                <a:latin typeface="Cambria Math" pitchFamily="18" charset="0"/>
              </a:rPr>
              <a:t>一、落地生根、繁殖力強</a:t>
            </a:r>
            <a:endParaRPr lang="en-US" altLang="zh-TW" sz="2800" dirty="0" smtClean="0">
              <a:solidFill>
                <a:srgbClr val="7030A0"/>
              </a:solidFill>
              <a:latin typeface="Cambria Math" pitchFamily="18" charset="0"/>
              <a:ea typeface="Cambria Math" pitchFamily="18" charset="0"/>
            </a:endParaRPr>
          </a:p>
          <a:p>
            <a:r>
              <a:rPr lang="zh-TW" altLang="en-US" sz="2800" dirty="0" smtClean="0">
                <a:solidFill>
                  <a:srgbClr val="7030A0"/>
                </a:solidFill>
                <a:latin typeface="Cambria Math" pitchFamily="18" charset="0"/>
              </a:rPr>
              <a:t>二、夏天須限水</a:t>
            </a:r>
            <a:endParaRPr lang="zh-TW" altLang="en-US" sz="2800" dirty="0">
              <a:solidFill>
                <a:srgbClr val="7030A0"/>
              </a:solidFill>
              <a:latin typeface="Cambria Math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293304" y="3357562"/>
            <a:ext cx="44935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7030A0"/>
                </a:solidFill>
                <a:latin typeface="Cambria Math" pitchFamily="18" charset="0"/>
              </a:rPr>
              <a:t>蜯蘭：</a:t>
            </a:r>
            <a:endParaRPr lang="en-US" altLang="zh-TW" sz="2800" dirty="0" smtClean="0">
              <a:solidFill>
                <a:srgbClr val="7030A0"/>
              </a:solidFill>
              <a:latin typeface="Cambria Math" pitchFamily="18" charset="0"/>
              <a:ea typeface="Cambria Math" pitchFamily="18" charset="0"/>
            </a:endParaRPr>
          </a:p>
          <a:p>
            <a:r>
              <a:rPr lang="zh-TW" altLang="en-US" sz="2800" dirty="0" smtClean="0">
                <a:solidFill>
                  <a:srgbClr val="7030A0"/>
                </a:solidFill>
                <a:latin typeface="Cambria Math" pitchFamily="18" charset="0"/>
              </a:rPr>
              <a:t>一、生命力強、繁殖力旺盛</a:t>
            </a:r>
            <a:endParaRPr lang="en-US" altLang="zh-TW" sz="2800" dirty="0" smtClean="0">
              <a:solidFill>
                <a:srgbClr val="7030A0"/>
              </a:solidFill>
              <a:latin typeface="Cambria Math" pitchFamily="18" charset="0"/>
              <a:ea typeface="Cambria Math" pitchFamily="18" charset="0"/>
            </a:endParaRPr>
          </a:p>
          <a:p>
            <a:r>
              <a:rPr lang="zh-TW" altLang="en-US" sz="2800" dirty="0" smtClean="0">
                <a:solidFill>
                  <a:srgbClr val="7030A0"/>
                </a:solidFill>
                <a:latin typeface="Cambria Math" pitchFamily="18" charset="0"/>
              </a:rPr>
              <a:t>二、耐熱、不怕溼</a:t>
            </a:r>
            <a:endParaRPr lang="zh-TW" altLang="en-US" sz="2800" dirty="0">
              <a:solidFill>
                <a:srgbClr val="7030A0"/>
              </a:solidFill>
              <a:latin typeface="Cambria Math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35718" y="4758649"/>
            <a:ext cx="44935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7030A0"/>
                </a:solidFill>
                <a:latin typeface="Cambria Math" pitchFamily="18" charset="0"/>
              </a:rPr>
              <a:t>日日春：</a:t>
            </a:r>
            <a:endParaRPr lang="en-US" altLang="zh-TW" sz="2800" dirty="0" smtClean="0">
              <a:solidFill>
                <a:srgbClr val="7030A0"/>
              </a:solidFill>
              <a:latin typeface="Cambria Math" pitchFamily="18" charset="0"/>
              <a:ea typeface="Cambria Math" pitchFamily="18" charset="0"/>
            </a:endParaRPr>
          </a:p>
          <a:p>
            <a:r>
              <a:rPr lang="zh-TW" altLang="en-US" sz="2800" dirty="0" smtClean="0">
                <a:solidFill>
                  <a:srgbClr val="7030A0"/>
                </a:solidFill>
                <a:latin typeface="Cambria Math" pitchFamily="18" charset="0"/>
              </a:rPr>
              <a:t>一、夏天開花</a:t>
            </a:r>
            <a:endParaRPr lang="en-US" altLang="zh-TW" sz="2800" dirty="0" smtClean="0">
              <a:solidFill>
                <a:srgbClr val="7030A0"/>
              </a:solidFill>
              <a:latin typeface="Cambria Math" pitchFamily="18" charset="0"/>
              <a:ea typeface="Cambria Math" pitchFamily="18" charset="0"/>
            </a:endParaRPr>
          </a:p>
          <a:p>
            <a:r>
              <a:rPr lang="zh-TW" altLang="en-US" sz="2800" dirty="0" smtClean="0">
                <a:solidFill>
                  <a:srgbClr val="7030A0"/>
                </a:solidFill>
                <a:latin typeface="Cambria Math" pitchFamily="18" charset="0"/>
              </a:rPr>
              <a:t>二、開花後，種子容易繁殖</a:t>
            </a:r>
            <a:endParaRPr lang="zh-TW" altLang="en-US" sz="2800" dirty="0">
              <a:solidFill>
                <a:srgbClr val="7030A0"/>
              </a:solidFill>
              <a:latin typeface="Cambria Math" pitchFamily="18" charset="0"/>
            </a:endParaRPr>
          </a:p>
        </p:txBody>
      </p:sp>
      <p:pic>
        <p:nvPicPr>
          <p:cNvPr id="5122" name="Picture 2" descr="C:\Documents and Settings\Owner\Local Settings\Temporary Internet Files\Content.IE5\1NMNVBJS\MC900434421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642918"/>
            <a:ext cx="2006600" cy="18065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000364" y="357166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solidFill>
                  <a:schemeClr val="accent2">
                    <a:lumMod val="75000"/>
                  </a:schemeClr>
                </a:solidFill>
                <a:latin typeface="DotumChe" pitchFamily="49" charset="-127"/>
                <a:ea typeface="DotumChe" pitchFamily="49" charset="-127"/>
              </a:rPr>
              <a:t>照片及步驟</a:t>
            </a:r>
            <a:endParaRPr lang="en-US" altLang="zh-TW" sz="4800" dirty="0" smtClean="0">
              <a:solidFill>
                <a:schemeClr val="accent2">
                  <a:lumMod val="75000"/>
                </a:schemeClr>
              </a:solidFill>
              <a:latin typeface="DotumChe" pitchFamily="49" charset="-127"/>
              <a:ea typeface="DotumChe" pitchFamily="49" charset="-127"/>
            </a:endParaRPr>
          </a:p>
        </p:txBody>
      </p:sp>
      <p:sp>
        <p:nvSpPr>
          <p:cNvPr id="3074" name="PubHalfFrame"/>
          <p:cNvSpPr>
            <a:spLocks noEditPoints="1" noChangeArrowheads="1"/>
          </p:cNvSpPr>
          <p:nvPr/>
        </p:nvSpPr>
        <p:spPr bwMode="auto">
          <a:xfrm>
            <a:off x="0" y="0"/>
            <a:ext cx="1828800" cy="1828800"/>
          </a:xfrm>
          <a:custGeom>
            <a:avLst/>
            <a:gdLst>
              <a:gd name="G0" fmla="+- 0 0 0"/>
              <a:gd name="G1" fmla="+- 7200 0 0"/>
              <a:gd name="G2" fmla="+- 21600 0 7200"/>
              <a:gd name="G3" fmla="*/ 7200 1 2"/>
              <a:gd name="G4" fmla="+- 21600 0 G3"/>
              <a:gd name="G5" fmla="+- 7200 0 0"/>
              <a:gd name="G6" fmla="+- 21600 0 7200"/>
              <a:gd name="G7" fmla="*/ 7200 1 2"/>
              <a:gd name="G8" fmla="+- 21600 0 G7"/>
              <a:gd name="T0" fmla="*/ 10800 w 21600"/>
              <a:gd name="T1" fmla="*/ 0 h 21600"/>
              <a:gd name="T2" fmla="*/ 0 w 21600"/>
              <a:gd name="T3" fmla="*/ 10800 h 21600"/>
              <a:gd name="T4" fmla="*/ 3600 w 21600"/>
              <a:gd name="T5" fmla="*/ 18000 h 21600"/>
              <a:gd name="T6" fmla="*/ 18000 w 21600"/>
              <a:gd name="T7" fmla="*/ 36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1600"/>
              <a:gd name="T13" fmla="*/ 0 h 21600"/>
              <a:gd name="T14" fmla="*/ G2 w 21600"/>
              <a:gd name="T15" fmla="*/ G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7200" y="14400"/>
                </a:lnTo>
                <a:lnTo>
                  <a:pt x="7200" y="7200"/>
                </a:lnTo>
                <a:lnTo>
                  <a:pt x="14400" y="72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075" name="PubHalfFrame"/>
          <p:cNvSpPr>
            <a:spLocks noEditPoints="1" noChangeArrowheads="1"/>
          </p:cNvSpPr>
          <p:nvPr/>
        </p:nvSpPr>
        <p:spPr bwMode="auto">
          <a:xfrm flipH="1">
            <a:off x="7315200" y="0"/>
            <a:ext cx="1828800" cy="1828800"/>
          </a:xfrm>
          <a:custGeom>
            <a:avLst/>
            <a:gdLst>
              <a:gd name="G0" fmla="+- 0 0 0"/>
              <a:gd name="G1" fmla="+- 7200 0 0"/>
              <a:gd name="G2" fmla="+- 21600 0 7200"/>
              <a:gd name="G3" fmla="*/ 7200 1 2"/>
              <a:gd name="G4" fmla="+- 21600 0 G3"/>
              <a:gd name="G5" fmla="+- 7200 0 0"/>
              <a:gd name="G6" fmla="+- 21600 0 7200"/>
              <a:gd name="G7" fmla="*/ 7200 1 2"/>
              <a:gd name="G8" fmla="+- 21600 0 G7"/>
              <a:gd name="T0" fmla="*/ 10800 w 21600"/>
              <a:gd name="T1" fmla="*/ 0 h 21600"/>
              <a:gd name="T2" fmla="*/ 0 w 21600"/>
              <a:gd name="T3" fmla="*/ 10800 h 21600"/>
              <a:gd name="T4" fmla="*/ 3600 w 21600"/>
              <a:gd name="T5" fmla="*/ 18000 h 21600"/>
              <a:gd name="T6" fmla="*/ 18000 w 21600"/>
              <a:gd name="T7" fmla="*/ 36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1600"/>
              <a:gd name="T13" fmla="*/ 0 h 21600"/>
              <a:gd name="T14" fmla="*/ G2 w 21600"/>
              <a:gd name="T15" fmla="*/ G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7200" y="14400"/>
                </a:lnTo>
                <a:lnTo>
                  <a:pt x="7200" y="7200"/>
                </a:lnTo>
                <a:lnTo>
                  <a:pt x="14400" y="72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076" name="PubHalfFrame"/>
          <p:cNvSpPr>
            <a:spLocks noEditPoints="1" noChangeArrowheads="1"/>
          </p:cNvSpPr>
          <p:nvPr/>
        </p:nvSpPr>
        <p:spPr bwMode="auto">
          <a:xfrm rot="10800000">
            <a:off x="7315200" y="5029200"/>
            <a:ext cx="1828800" cy="1828800"/>
          </a:xfrm>
          <a:custGeom>
            <a:avLst/>
            <a:gdLst>
              <a:gd name="G0" fmla="+- 0 0 0"/>
              <a:gd name="G1" fmla="+- 7200 0 0"/>
              <a:gd name="G2" fmla="+- 21600 0 7200"/>
              <a:gd name="G3" fmla="*/ 7200 1 2"/>
              <a:gd name="G4" fmla="+- 21600 0 G3"/>
              <a:gd name="G5" fmla="+- 7200 0 0"/>
              <a:gd name="G6" fmla="+- 21600 0 7200"/>
              <a:gd name="G7" fmla="*/ 7200 1 2"/>
              <a:gd name="G8" fmla="+- 21600 0 G7"/>
              <a:gd name="T0" fmla="*/ 10800 w 21600"/>
              <a:gd name="T1" fmla="*/ 0 h 21600"/>
              <a:gd name="T2" fmla="*/ 0 w 21600"/>
              <a:gd name="T3" fmla="*/ 10800 h 21600"/>
              <a:gd name="T4" fmla="*/ 3600 w 21600"/>
              <a:gd name="T5" fmla="*/ 18000 h 21600"/>
              <a:gd name="T6" fmla="*/ 18000 w 21600"/>
              <a:gd name="T7" fmla="*/ 36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1600"/>
              <a:gd name="T13" fmla="*/ 0 h 21600"/>
              <a:gd name="T14" fmla="*/ G2 w 21600"/>
              <a:gd name="T15" fmla="*/ G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7200" y="14400"/>
                </a:lnTo>
                <a:lnTo>
                  <a:pt x="7200" y="7200"/>
                </a:lnTo>
                <a:lnTo>
                  <a:pt x="14400" y="72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077" name="PubHalfFrame"/>
          <p:cNvSpPr>
            <a:spLocks noEditPoints="1" noChangeArrowheads="1"/>
          </p:cNvSpPr>
          <p:nvPr/>
        </p:nvSpPr>
        <p:spPr bwMode="auto">
          <a:xfrm flipV="1">
            <a:off x="0" y="5029200"/>
            <a:ext cx="1828800" cy="1828800"/>
          </a:xfrm>
          <a:custGeom>
            <a:avLst/>
            <a:gdLst>
              <a:gd name="G0" fmla="+- 0 0 0"/>
              <a:gd name="G1" fmla="+- 7200 0 0"/>
              <a:gd name="G2" fmla="+- 21600 0 7200"/>
              <a:gd name="G3" fmla="*/ 7200 1 2"/>
              <a:gd name="G4" fmla="+- 21600 0 G3"/>
              <a:gd name="G5" fmla="+- 7200 0 0"/>
              <a:gd name="G6" fmla="+- 21600 0 7200"/>
              <a:gd name="G7" fmla="*/ 7200 1 2"/>
              <a:gd name="G8" fmla="+- 21600 0 G7"/>
              <a:gd name="T0" fmla="*/ 10800 w 21600"/>
              <a:gd name="T1" fmla="*/ 0 h 21600"/>
              <a:gd name="T2" fmla="*/ 0 w 21600"/>
              <a:gd name="T3" fmla="*/ 10800 h 21600"/>
              <a:gd name="T4" fmla="*/ 3600 w 21600"/>
              <a:gd name="T5" fmla="*/ 18000 h 21600"/>
              <a:gd name="T6" fmla="*/ 18000 w 21600"/>
              <a:gd name="T7" fmla="*/ 36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1600"/>
              <a:gd name="T13" fmla="*/ 0 h 21600"/>
              <a:gd name="T14" fmla="*/ G2 w 21600"/>
              <a:gd name="T15" fmla="*/ G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7200" y="14400"/>
                </a:lnTo>
                <a:lnTo>
                  <a:pt x="7200" y="7200"/>
                </a:lnTo>
                <a:lnTo>
                  <a:pt x="14400" y="72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5" name="圖片 34" descr="花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357298"/>
            <a:ext cx="2857520" cy="2143140"/>
          </a:xfrm>
          <a:prstGeom prst="rect">
            <a:avLst/>
          </a:prstGeom>
        </p:spPr>
      </p:pic>
      <p:pic>
        <p:nvPicPr>
          <p:cNvPr id="36" name="圖片 35" descr="花 002.jpg"/>
          <p:cNvPicPr>
            <a:picLocks noChangeAspect="1"/>
          </p:cNvPicPr>
          <p:nvPr/>
        </p:nvPicPr>
        <p:blipFill>
          <a:blip r:embed="rId3" cstate="print"/>
          <a:srcRect l="24562" t="9357" r="22807" b="13450"/>
          <a:stretch>
            <a:fillRect/>
          </a:stretch>
        </p:blipFill>
        <p:spPr>
          <a:xfrm>
            <a:off x="5357818" y="1357298"/>
            <a:ext cx="2143140" cy="2357454"/>
          </a:xfrm>
          <a:prstGeom prst="rect">
            <a:avLst/>
          </a:prstGeom>
        </p:spPr>
      </p:pic>
      <p:pic>
        <p:nvPicPr>
          <p:cNvPr id="37" name="圖片 36" descr="花 003.jpg"/>
          <p:cNvPicPr>
            <a:picLocks noChangeAspect="1"/>
          </p:cNvPicPr>
          <p:nvPr/>
        </p:nvPicPr>
        <p:blipFill>
          <a:blip r:embed="rId4" cstate="print"/>
          <a:srcRect l="23669" r="13886"/>
          <a:stretch>
            <a:fillRect/>
          </a:stretch>
        </p:blipFill>
        <p:spPr>
          <a:xfrm>
            <a:off x="1428728" y="3857628"/>
            <a:ext cx="2143140" cy="2574029"/>
          </a:xfrm>
          <a:prstGeom prst="rect">
            <a:avLst/>
          </a:prstGeom>
        </p:spPr>
      </p:pic>
      <p:pic>
        <p:nvPicPr>
          <p:cNvPr id="38" name="圖片 37" descr="花 004.jpg"/>
          <p:cNvPicPr>
            <a:picLocks noChangeAspect="1"/>
          </p:cNvPicPr>
          <p:nvPr/>
        </p:nvPicPr>
        <p:blipFill>
          <a:blip r:embed="rId5" cstate="print"/>
          <a:srcRect l="26887" r="12264" b="7547"/>
          <a:stretch>
            <a:fillRect/>
          </a:stretch>
        </p:blipFill>
        <p:spPr>
          <a:xfrm>
            <a:off x="5143504" y="4143380"/>
            <a:ext cx="2000264" cy="2279371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花 005.jpg"/>
          <p:cNvPicPr>
            <a:picLocks noChangeAspect="1"/>
          </p:cNvPicPr>
          <p:nvPr/>
        </p:nvPicPr>
        <p:blipFill>
          <a:blip r:embed="rId2" cstate="print"/>
          <a:srcRect l="21445" r="15258"/>
          <a:stretch>
            <a:fillRect/>
          </a:stretch>
        </p:blipFill>
        <p:spPr>
          <a:xfrm rot="838334">
            <a:off x="5914293" y="1704048"/>
            <a:ext cx="2667836" cy="3161108"/>
          </a:xfrm>
          <a:prstGeom prst="rect">
            <a:avLst/>
          </a:prstGeom>
        </p:spPr>
      </p:pic>
      <p:pic>
        <p:nvPicPr>
          <p:cNvPr id="3" name="圖片 2" descr="花 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714356"/>
            <a:ext cx="2381235" cy="1785926"/>
          </a:xfrm>
          <a:prstGeom prst="rect">
            <a:avLst/>
          </a:prstGeom>
        </p:spPr>
      </p:pic>
      <p:pic>
        <p:nvPicPr>
          <p:cNvPr id="4" name="圖片 3" descr="花 007.jpg"/>
          <p:cNvPicPr>
            <a:picLocks noChangeAspect="1"/>
          </p:cNvPicPr>
          <p:nvPr/>
        </p:nvPicPr>
        <p:blipFill>
          <a:blip r:embed="rId4" cstate="print"/>
          <a:srcRect r="24999" b="14285"/>
          <a:stretch>
            <a:fillRect/>
          </a:stretch>
        </p:blipFill>
        <p:spPr>
          <a:xfrm>
            <a:off x="1214414" y="3643314"/>
            <a:ext cx="3000396" cy="2571768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377</TotalTime>
  <Words>392</Words>
  <Application>Microsoft Office PowerPoint</Application>
  <PresentationFormat>如螢幕大小 (4:3)</PresentationFormat>
  <Paragraphs>72</Paragraphs>
  <Slides>20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1" baseType="lpstr">
      <vt:lpstr>Office 佈景主題</vt:lpstr>
      <vt:lpstr>種花</vt:lpstr>
      <vt:lpstr>目錄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</vt:vector>
  </TitlesOfParts>
  <Company>Your Company 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種花</dc:title>
  <dc:creator>Your User Name</dc:creator>
  <cp:lastModifiedBy>Your User Name</cp:lastModifiedBy>
  <cp:revision>39</cp:revision>
  <dcterms:created xsi:type="dcterms:W3CDTF">2014-08-20T00:56:03Z</dcterms:created>
  <dcterms:modified xsi:type="dcterms:W3CDTF">2014-09-01T10:01:27Z</dcterms:modified>
</cp:coreProperties>
</file>