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9" r:id="rId4"/>
    <p:sldId id="262" r:id="rId5"/>
    <p:sldId id="261" r:id="rId6"/>
    <p:sldId id="258" r:id="rId7"/>
    <p:sldId id="260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89" d="100"/>
          <a:sy n="89" d="100"/>
        </p:scale>
        <p:origin x="-432" y="2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3D77CE-7174-4B8B-9C02-57D816AD180E}" type="datetimeFigureOut">
              <a:rPr lang="zh-TW" altLang="en-US" smtClean="0"/>
              <a:t>2024/11/10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F328B2-81D1-4D67-9238-B535A4FEEE5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035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F328B2-81D1-4D67-9238-B535A4FEEE57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20080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40E0B828-9580-C02D-74D7-655A1E9956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xmlns="" id="{5F6EBE23-5B26-FD8E-F617-DCF2603008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30A61D9C-91F7-F833-3294-4AD7EA148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01BB1-E7BC-4F7F-806E-4C22E6721528}" type="datetimeFigureOut">
              <a:rPr lang="zh-TW" altLang="en-US" smtClean="0"/>
              <a:t>2024/11/10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2E133A2E-1B47-B66E-17FD-9CEAC40D6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CF2BD316-2E2E-8FAC-B827-ED02D9702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5A79D-C8ED-43FE-A769-ECF1BB10240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62543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77ABC574-25C7-8398-1AA0-D350DE4CD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xmlns="" id="{4F0FC6F3-7681-8586-D73E-CC15E923E9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5AA18546-D069-37CA-3896-7D0B879B9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01BB1-E7BC-4F7F-806E-4C22E6721528}" type="datetimeFigureOut">
              <a:rPr lang="zh-TW" altLang="en-US" smtClean="0"/>
              <a:t>2024/11/10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03BC666E-064B-BD01-806F-ADB23A7C3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949DD232-954F-951F-D031-A89A0558A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5A79D-C8ED-43FE-A769-ECF1BB10240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7238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xmlns="" id="{F7AC1753-8D81-06FD-E078-E34F41941A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xmlns="" id="{F8863980-93DB-09DA-6E92-E4AD2E9018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A049E2FA-C545-0B1D-4034-F73E861AA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01BB1-E7BC-4F7F-806E-4C22E6721528}" type="datetimeFigureOut">
              <a:rPr lang="zh-TW" altLang="en-US" smtClean="0"/>
              <a:t>2024/11/10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124C9876-0841-7AC7-EE0F-06DE145DB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00B54EE1-8AF4-9884-C804-3AA0B324E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5A79D-C8ED-43FE-A769-ECF1BB10240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0652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42B83E3F-5197-710E-9ADE-C4B6CE655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D75B7314-D463-D44E-94A6-5826E810D4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33BCB660-B115-A10F-8017-A026EACC7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01BB1-E7BC-4F7F-806E-4C22E6721528}" type="datetimeFigureOut">
              <a:rPr lang="zh-TW" altLang="en-US" smtClean="0"/>
              <a:t>2024/11/10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246150D0-F92A-DE57-EB47-61332DA40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3D9CE68B-B6D2-5AD2-DADB-8D5EF2EA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5A79D-C8ED-43FE-A769-ECF1BB10240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7910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A8CC0430-3AF7-6D03-C610-A48D5171C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xmlns="" id="{AC879A2A-E419-8117-A36B-882017BAF1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FCE9319D-BEA5-186D-FC76-1F535C373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01BB1-E7BC-4F7F-806E-4C22E6721528}" type="datetimeFigureOut">
              <a:rPr lang="zh-TW" altLang="en-US" smtClean="0"/>
              <a:t>2024/11/10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272741BF-B4F4-D4B1-D8DB-EAC310EEA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A94B15CE-BEA4-3CCC-7A4A-79F9CE553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5A79D-C8ED-43FE-A769-ECF1BB10240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1531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E43BE01C-D2ED-5615-06D1-481AA982B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A47794DE-1A71-0AAC-79EC-A6C2FD2286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xmlns="" id="{0A702B65-A726-4ADD-97B8-990B291F62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xmlns="" id="{DC822E79-F28F-EC7C-60D2-FCF5F7486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01BB1-E7BC-4F7F-806E-4C22E6721528}" type="datetimeFigureOut">
              <a:rPr lang="zh-TW" altLang="en-US" smtClean="0"/>
              <a:t>2024/11/10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xmlns="" id="{1BEEAE49-8F76-CFE0-E1FC-A11B118CE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xmlns="" id="{3374810A-9E65-9AC3-12A1-68A0F95AA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5A79D-C8ED-43FE-A769-ECF1BB10240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3157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B489E1BF-2D7D-E31B-BCE6-5EDAB9A42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xmlns="" id="{E69F022F-D24C-E03D-6F24-53098131D9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xmlns="" id="{E1D19E2A-C3E4-1B8F-D960-8FBFB64689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xmlns="" id="{F0183D77-0989-1249-A382-BDFF7938EE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xmlns="" id="{6947AF14-4AAC-FC64-C70F-D7DBC718FF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xmlns="" id="{F60573E7-AECB-05A9-E7FA-5038F8644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01BB1-E7BC-4F7F-806E-4C22E6721528}" type="datetimeFigureOut">
              <a:rPr lang="zh-TW" altLang="en-US" smtClean="0"/>
              <a:t>2024/11/10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xmlns="" id="{C6AB85BA-872B-514F-B84C-0E4AD08B7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xmlns="" id="{A6EA3C8E-B750-D777-D3C3-EC8BA0555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5A79D-C8ED-43FE-A769-ECF1BB10240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9933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497BF9A9-CD12-50FB-19DB-34F8D6966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xmlns="" id="{1AE43782-A469-EBAE-8EF9-0B0938685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01BB1-E7BC-4F7F-806E-4C22E6721528}" type="datetimeFigureOut">
              <a:rPr lang="zh-TW" altLang="en-US" smtClean="0"/>
              <a:t>2024/11/10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xmlns="" id="{7107D6FF-8250-7E64-24AD-96A0E18CA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xmlns="" id="{143C17B3-D39F-09A8-BD68-FE06F9C2B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5A79D-C8ED-43FE-A769-ECF1BB10240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6704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xmlns="" id="{930DA826-FC5A-6C85-7A36-68FE280D5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01BB1-E7BC-4F7F-806E-4C22E6721528}" type="datetimeFigureOut">
              <a:rPr lang="zh-TW" altLang="en-US" smtClean="0"/>
              <a:t>2024/11/10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xmlns="" id="{DC00CC7D-9472-934A-B5B3-9A0EFC460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xmlns="" id="{7F59C0BB-9D63-6EB0-010B-48748E2CE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5A79D-C8ED-43FE-A769-ECF1BB10240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9821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6A5A2757-CB84-1DEE-8D72-440572876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FCCA42B1-B29C-45E6-2858-ADE6D28826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xmlns="" id="{0D2D3648-89CC-979B-F075-C325B01B05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xmlns="" id="{507DE284-4ED0-5E16-A583-AAE162812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01BB1-E7BC-4F7F-806E-4C22E6721528}" type="datetimeFigureOut">
              <a:rPr lang="zh-TW" altLang="en-US" smtClean="0"/>
              <a:t>2024/11/10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xmlns="" id="{6136185E-4EDB-52D7-392E-7074C2E3F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xmlns="" id="{01947591-AE7C-D325-C044-44A425FFE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5A79D-C8ED-43FE-A769-ECF1BB10240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76595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4F546C04-AC94-10AF-5665-EBCF31C19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xmlns="" id="{40BF7B0B-998C-C76A-9906-33A27E470A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xmlns="" id="{69B6DE7C-4906-D3B5-4C72-01B59C7203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xmlns="" id="{3A0547BF-2DA4-C9D1-2F6D-8696C8D9A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01BB1-E7BC-4F7F-806E-4C22E6721528}" type="datetimeFigureOut">
              <a:rPr lang="zh-TW" altLang="en-US" smtClean="0"/>
              <a:t>2024/11/10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xmlns="" id="{8645803A-05C2-2360-3C73-AB46A7AD4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xmlns="" id="{9DE90D60-B604-9CA0-367E-F6ACB8279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5A79D-C8ED-43FE-A769-ECF1BB10240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003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xmlns="" id="{8F504021-11FB-DBDE-E0F0-138A5E504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xmlns="" id="{61CC0C67-6CD5-36F8-0643-4625177276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50B07ADD-7B7A-F573-5993-E8F498385F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101BB1-E7BC-4F7F-806E-4C22E6721528}" type="datetimeFigureOut">
              <a:rPr lang="zh-TW" altLang="en-US" smtClean="0"/>
              <a:t>2024/11/10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474A9338-C889-1170-A6B5-D44791828A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502E2B54-CBBA-DA8F-3367-CB4E4E02F3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75A79D-C8ED-43FE-A769-ECF1BB10240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7973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>
            <a:extLst>
              <a:ext uri="{FF2B5EF4-FFF2-40B4-BE49-F238E27FC236}">
                <a16:creationId xmlns:a16="http://schemas.microsoft.com/office/drawing/2014/main" xmlns="" id="{37ACD075-0777-69B5-1570-F33D63AB56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xmlns="" id="{071D6FF5-9675-F378-C6A3-BD6BE27206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8011" y="1376320"/>
            <a:ext cx="9144000" cy="1916832"/>
          </a:xfrm>
        </p:spPr>
        <p:txBody>
          <a:bodyPr>
            <a:normAutofit/>
          </a:bodyPr>
          <a:lstStyle/>
          <a:p>
            <a:r>
              <a:rPr lang="en-US" altLang="zh-TW" b="1" dirty="0">
                <a:latin typeface="華康仿宋體W2(P)" panose="02020200000000000000" pitchFamily="18" charset="-120"/>
                <a:ea typeface="華康仿宋體W2(P)" panose="02020200000000000000" pitchFamily="18" charset="-120"/>
              </a:rPr>
              <a:t>113</a:t>
            </a:r>
            <a:r>
              <a:rPr lang="zh-TW" altLang="en-US" b="1" dirty="0">
                <a:latin typeface="華康仿宋體W2(P)" panose="02020200000000000000" pitchFamily="18" charset="-120"/>
                <a:ea typeface="華康仿宋體W2(P)" panose="02020200000000000000" pitchFamily="18" charset="-120"/>
              </a:rPr>
              <a:t>年學年度麥哲倫計畫</a:t>
            </a:r>
            <a:r>
              <a:rPr lang="en-US" altLang="zh-TW" b="1" dirty="0">
                <a:latin typeface="華康仿宋體W2(P)" panose="02020200000000000000" pitchFamily="18" charset="-120"/>
                <a:ea typeface="華康仿宋體W2(P)" panose="02020200000000000000" pitchFamily="18" charset="-120"/>
              </a:rPr>
              <a:t/>
            </a:r>
            <a:br>
              <a:rPr lang="en-US" altLang="zh-TW" b="1" dirty="0">
                <a:latin typeface="華康仿宋體W2(P)" panose="02020200000000000000" pitchFamily="18" charset="-120"/>
                <a:ea typeface="華康仿宋體W2(P)" panose="02020200000000000000" pitchFamily="18" charset="-120"/>
              </a:rPr>
            </a:br>
            <a:r>
              <a:rPr lang="en-US" altLang="zh-TW" b="1" dirty="0">
                <a:latin typeface="華康仿宋體W2(P)" panose="02020200000000000000" pitchFamily="18" charset="-120"/>
                <a:ea typeface="華康仿宋體W2(P)" panose="02020200000000000000" pitchFamily="18" charset="-120"/>
              </a:rPr>
              <a:t>-</a:t>
            </a:r>
            <a:r>
              <a:rPr lang="zh-TW" altLang="en-US" b="1" dirty="0">
                <a:latin typeface="華康仿宋體W2(P)" panose="02020200000000000000" pitchFamily="18" charset="-120"/>
                <a:ea typeface="華康仿宋體W2(P)" panose="02020200000000000000" pitchFamily="18" charset="-120"/>
              </a:rPr>
              <a:t>廢物利用：手做束口袋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xmlns="" id="{F0BB492A-BC3A-4A5C-B894-FAA1CCE85A20}"/>
              </a:ext>
            </a:extLst>
          </p:cNvPr>
          <p:cNvSpPr txBox="1"/>
          <p:nvPr/>
        </p:nvSpPr>
        <p:spPr>
          <a:xfrm>
            <a:off x="3899553" y="3751870"/>
            <a:ext cx="42609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>
                <a:latin typeface="華康仿宋體W2(P)" panose="02020200000000000000" pitchFamily="18" charset="-120"/>
                <a:ea typeface="華康仿宋體W2(P)" panose="02020200000000000000" pitchFamily="18" charset="-120"/>
              </a:rPr>
              <a:t>計劃人：謝媗瀅</a:t>
            </a:r>
            <a:endParaRPr lang="en-US" altLang="zh-TW" sz="4000" dirty="0">
              <a:latin typeface="華康仿宋體W2(P)" panose="02020200000000000000" pitchFamily="18" charset="-120"/>
              <a:ea typeface="華康仿宋體W2(P)" panose="02020200000000000000" pitchFamily="18" charset="-120"/>
            </a:endParaRPr>
          </a:p>
          <a:p>
            <a:r>
              <a:rPr lang="zh-TW" altLang="en-US" sz="4000" dirty="0">
                <a:latin typeface="華康仿宋體W2(P)" panose="02020200000000000000" pitchFamily="18" charset="-120"/>
                <a:ea typeface="華康仿宋體W2(P)" panose="02020200000000000000" pitchFamily="18" charset="-120"/>
              </a:rPr>
              <a:t>班級：三年忠班</a:t>
            </a:r>
          </a:p>
        </p:txBody>
      </p:sp>
    </p:spTree>
    <p:extLst>
      <p:ext uri="{BB962C8B-B14F-4D97-AF65-F5344CB8AC3E}">
        <p14:creationId xmlns:p14="http://schemas.microsoft.com/office/powerpoint/2010/main" val="16633172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圖片 11">
            <a:extLst>
              <a:ext uri="{FF2B5EF4-FFF2-40B4-BE49-F238E27FC236}">
                <a16:creationId xmlns:a16="http://schemas.microsoft.com/office/drawing/2014/main" xmlns="" id="{C01F456D-8841-1529-CC1D-B4DAF97494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saturation sat="59000"/>
                    </a14:imgEffect>
                    <a14:imgEffect>
                      <a14:brightnessContrast bright="5000"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softEdge rad="266700"/>
          </a:effectLst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1EAB64AD-8793-A74C-25C5-C376677662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08" y="134331"/>
            <a:ext cx="4695344" cy="6589338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xmlns="" id="{B0C95291-C15B-8C8E-CE50-3D78AE9B1A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225" y="103694"/>
            <a:ext cx="4868168" cy="6589337"/>
          </a:xfrm>
          <a:prstGeom prst="rect">
            <a:avLst/>
          </a:prstGeom>
        </p:spPr>
      </p:pic>
      <p:cxnSp>
        <p:nvCxnSpPr>
          <p:cNvPr id="9" name="接點: 肘形 8">
            <a:extLst>
              <a:ext uri="{FF2B5EF4-FFF2-40B4-BE49-F238E27FC236}">
                <a16:creationId xmlns:a16="http://schemas.microsoft.com/office/drawing/2014/main" xmlns="" id="{E715C56B-40F6-29CA-6628-B7C2BDBBF6B4}"/>
              </a:ext>
            </a:extLst>
          </p:cNvPr>
          <p:cNvCxnSpPr/>
          <p:nvPr/>
        </p:nvCxnSpPr>
        <p:spPr>
          <a:xfrm>
            <a:off x="3459637" y="1838227"/>
            <a:ext cx="5241303" cy="3883843"/>
          </a:xfrm>
          <a:prstGeom prst="bentConnector3">
            <a:avLst>
              <a:gd name="adj1" fmla="val 32374"/>
            </a:avLst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字方塊 10">
            <a:extLst>
              <a:ext uri="{FF2B5EF4-FFF2-40B4-BE49-F238E27FC236}">
                <a16:creationId xmlns:a16="http://schemas.microsoft.com/office/drawing/2014/main" xmlns="" id="{604BEA85-30E0-FB34-092D-75B63A2B9530}"/>
              </a:ext>
            </a:extLst>
          </p:cNvPr>
          <p:cNvSpPr txBox="1"/>
          <p:nvPr/>
        </p:nvSpPr>
        <p:spPr>
          <a:xfrm>
            <a:off x="5084748" y="513013"/>
            <a:ext cx="209847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費了一番時間</a:t>
            </a:r>
            <a:endParaRPr lang="en-US" altLang="zh-TW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終於縫完</a:t>
            </a:r>
            <a:endParaRPr lang="en-US" altLang="zh-TW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開始最後</a:t>
            </a:r>
            <a:endParaRPr lang="en-US" altLang="zh-TW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用毛氈貼紙</a:t>
            </a:r>
            <a:endParaRPr lang="en-US" altLang="zh-TW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跟緞帶做</a:t>
            </a:r>
            <a:endParaRPr lang="en-US" altLang="zh-TW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裝飾</a:t>
            </a:r>
          </a:p>
        </p:txBody>
      </p:sp>
    </p:spTree>
    <p:extLst>
      <p:ext uri="{BB962C8B-B14F-4D97-AF65-F5344CB8AC3E}">
        <p14:creationId xmlns:p14="http://schemas.microsoft.com/office/powerpoint/2010/main" val="25540159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xmlns="" id="{B91CF51A-ED20-0A61-0577-C5E9A43BDC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saturation sat="59000"/>
                    </a14:imgEffect>
                    <a14:imgEffect>
                      <a14:brightnessContrast bright="5000"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softEdge rad="266700"/>
          </a:effectLst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ECBA68AB-634D-DCA8-FC73-A67F9CD2E6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6" t="1650" r="17498" b="4743"/>
          <a:stretch/>
        </p:blipFill>
        <p:spPr>
          <a:xfrm>
            <a:off x="282804" y="197965"/>
            <a:ext cx="3714162" cy="6419653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8164FF78-792E-31E3-2B8C-BEB882BA1C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8" r="15093"/>
          <a:stretch/>
        </p:blipFill>
        <p:spPr>
          <a:xfrm>
            <a:off x="4147795" y="207390"/>
            <a:ext cx="3776785" cy="6419653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xmlns="" id="{3A541EDD-BA06-BA9F-010F-F784B3416C83}"/>
              </a:ext>
            </a:extLst>
          </p:cNvPr>
          <p:cNvSpPr txBox="1"/>
          <p:nvPr/>
        </p:nvSpPr>
        <p:spPr>
          <a:xfrm>
            <a:off x="8075407" y="197965"/>
            <a:ext cx="3623255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200" dirty="0">
                <a:latin typeface="華康仿宋體W2(P)" panose="02020200000000000000" pitchFamily="18" charset="-120"/>
                <a:ea typeface="華康仿宋體W2(P)" panose="02020200000000000000" pitchFamily="18" charset="-120"/>
              </a:rPr>
              <a:t>裝飾的發</a:t>
            </a:r>
            <a:r>
              <a:rPr lang="zh-TW" altLang="en-US" sz="2200" dirty="0" smtClean="0">
                <a:latin typeface="華康仿宋體W2(P)" panose="02020200000000000000" pitchFamily="18" charset="-120"/>
                <a:ea typeface="華康仿宋體W2(P)" panose="02020200000000000000" pitchFamily="18" charset="-120"/>
              </a:rPr>
              <a:t>想：</a:t>
            </a:r>
            <a:endParaRPr lang="en-US" altLang="zh-TW" sz="2200" dirty="0">
              <a:latin typeface="華康仿宋體W2(P)" panose="02020200000000000000" pitchFamily="18" charset="-120"/>
              <a:ea typeface="華康仿宋體W2(P)" panose="02020200000000000000" pitchFamily="18" charset="-120"/>
            </a:endParaRPr>
          </a:p>
          <a:p>
            <a:endParaRPr lang="en-US" altLang="zh-TW" sz="2200" dirty="0">
              <a:latin typeface="華康仿宋體W2(P)" panose="02020200000000000000" pitchFamily="18" charset="-120"/>
              <a:ea typeface="華康仿宋體W2(P)" panose="02020200000000000000" pitchFamily="18" charset="-120"/>
            </a:endParaRPr>
          </a:p>
          <a:p>
            <a:r>
              <a:rPr lang="zh-TW" altLang="en-US" sz="2200" dirty="0">
                <a:latin typeface="華康仿宋體W2(P)" panose="02020200000000000000" pitchFamily="18" charset="-120"/>
                <a:ea typeface="華康仿宋體W2(P)" panose="02020200000000000000" pitchFamily="18" charset="-120"/>
              </a:rPr>
              <a:t>是媽媽建議我</a:t>
            </a:r>
            <a:endParaRPr lang="en-US" altLang="zh-TW" sz="2200" dirty="0">
              <a:latin typeface="華康仿宋體W2(P)" panose="02020200000000000000" pitchFamily="18" charset="-120"/>
              <a:ea typeface="華康仿宋體W2(P)" panose="02020200000000000000" pitchFamily="18" charset="-120"/>
            </a:endParaRPr>
          </a:p>
          <a:p>
            <a:endParaRPr lang="en-US" altLang="zh-TW" sz="2200" dirty="0">
              <a:latin typeface="華康仿宋體W2(P)" panose="02020200000000000000" pitchFamily="18" charset="-120"/>
              <a:ea typeface="華康仿宋體W2(P)" panose="02020200000000000000" pitchFamily="18" charset="-120"/>
            </a:endParaRPr>
          </a:p>
          <a:p>
            <a:r>
              <a:rPr lang="zh-TW" altLang="en-US" sz="2200" dirty="0">
                <a:latin typeface="華康仿宋體W2(P)" panose="02020200000000000000" pitchFamily="18" charset="-120"/>
                <a:ea typeface="華康仿宋體W2(P)" panose="02020200000000000000" pitchFamily="18" charset="-120"/>
              </a:rPr>
              <a:t>把褲子的</a:t>
            </a:r>
            <a:r>
              <a:rPr lang="zh-TW" altLang="en-US" sz="2200" dirty="0" smtClean="0">
                <a:latin typeface="華康仿宋體W2(P)" panose="02020200000000000000" pitchFamily="18" charset="-120"/>
                <a:ea typeface="華康仿宋體W2(P)" panose="02020200000000000000" pitchFamily="18" charset="-120"/>
              </a:rPr>
              <a:t>口袋當成</a:t>
            </a:r>
            <a:r>
              <a:rPr lang="zh-TW" altLang="en-US" sz="2200" dirty="0">
                <a:latin typeface="華康仿宋體W2(P)" panose="02020200000000000000" pitchFamily="18" charset="-120"/>
                <a:ea typeface="華康仿宋體W2(P)" panose="02020200000000000000" pitchFamily="18" charset="-120"/>
              </a:rPr>
              <a:t>一頂帽子</a:t>
            </a:r>
            <a:endParaRPr lang="en-US" altLang="zh-TW" sz="2200" dirty="0">
              <a:latin typeface="華康仿宋體W2(P)" panose="02020200000000000000" pitchFamily="18" charset="-120"/>
              <a:ea typeface="華康仿宋體W2(P)" panose="02020200000000000000" pitchFamily="18" charset="-120"/>
            </a:endParaRPr>
          </a:p>
          <a:p>
            <a:endParaRPr lang="en-US" altLang="zh-TW" sz="2200" dirty="0">
              <a:latin typeface="華康仿宋體W2(P)" panose="02020200000000000000" pitchFamily="18" charset="-120"/>
              <a:ea typeface="華康仿宋體W2(P)" panose="02020200000000000000" pitchFamily="18" charset="-120"/>
            </a:endParaRPr>
          </a:p>
          <a:p>
            <a:r>
              <a:rPr lang="zh-TW" altLang="en-US" sz="2200" dirty="0">
                <a:latin typeface="華康仿宋體W2(P)" panose="02020200000000000000" pitchFamily="18" charset="-120"/>
                <a:ea typeface="華康仿宋體W2(P)" panose="02020200000000000000" pitchFamily="18" charset="-120"/>
              </a:rPr>
              <a:t>或是一個小屋的形狀進行裝飾</a:t>
            </a:r>
            <a:r>
              <a:rPr lang="en-US" altLang="zh-TW" sz="2200" dirty="0">
                <a:latin typeface="華康仿宋體W2(P)" panose="02020200000000000000" pitchFamily="18" charset="-120"/>
                <a:ea typeface="華康仿宋體W2(P)" panose="02020200000000000000" pitchFamily="18" charset="-120"/>
              </a:rPr>
              <a:t/>
            </a:r>
            <a:br>
              <a:rPr lang="en-US" altLang="zh-TW" sz="2200" dirty="0">
                <a:latin typeface="華康仿宋體W2(P)" panose="02020200000000000000" pitchFamily="18" charset="-120"/>
                <a:ea typeface="華康仿宋體W2(P)" panose="02020200000000000000" pitchFamily="18" charset="-120"/>
              </a:rPr>
            </a:br>
            <a:r>
              <a:rPr lang="en-US" altLang="zh-TW" sz="2200" dirty="0">
                <a:latin typeface="華康仿宋體W2(P)" panose="02020200000000000000" pitchFamily="18" charset="-120"/>
                <a:ea typeface="華康仿宋體W2(P)" panose="02020200000000000000" pitchFamily="18" charset="-120"/>
              </a:rPr>
              <a:t/>
            </a:r>
            <a:br>
              <a:rPr lang="en-US" altLang="zh-TW" sz="2200" dirty="0">
                <a:latin typeface="華康仿宋體W2(P)" panose="02020200000000000000" pitchFamily="18" charset="-120"/>
                <a:ea typeface="華康仿宋體W2(P)" panose="02020200000000000000" pitchFamily="18" charset="-120"/>
              </a:rPr>
            </a:br>
            <a:r>
              <a:rPr lang="zh-TW" altLang="en-US" sz="2200" dirty="0">
                <a:latin typeface="華康仿宋體W2(P)" panose="02020200000000000000" pitchFamily="18" charset="-120"/>
                <a:ea typeface="華康仿宋體W2(P)" panose="02020200000000000000" pitchFamily="18" charset="-120"/>
              </a:rPr>
              <a:t>袋子的一面是</a:t>
            </a:r>
            <a:endParaRPr lang="en-US" altLang="zh-TW" sz="2200" dirty="0">
              <a:latin typeface="華康仿宋體W2(P)" panose="02020200000000000000" pitchFamily="18" charset="-120"/>
              <a:ea typeface="華康仿宋體W2(P)" panose="02020200000000000000" pitchFamily="18" charset="-120"/>
            </a:endParaRPr>
          </a:p>
          <a:p>
            <a:endParaRPr lang="en-US" altLang="zh-TW" sz="2200" dirty="0">
              <a:latin typeface="華康仿宋體W2(P)" panose="02020200000000000000" pitchFamily="18" charset="-120"/>
              <a:ea typeface="華康仿宋體W2(P)" panose="02020200000000000000" pitchFamily="18" charset="-120"/>
            </a:endParaRPr>
          </a:p>
          <a:p>
            <a:r>
              <a:rPr lang="zh-TW" altLang="en-US" sz="2200" dirty="0">
                <a:latin typeface="華康仿宋體W2(P)" panose="02020200000000000000" pitchFamily="18" charset="-120"/>
                <a:ea typeface="華康仿宋體W2(P)" panose="02020200000000000000" pitchFamily="18" charset="-120"/>
              </a:rPr>
              <a:t>戴帽子的兔子</a:t>
            </a:r>
            <a:endParaRPr lang="en-US" altLang="zh-TW" sz="2200" dirty="0">
              <a:latin typeface="華康仿宋體W2(P)" panose="02020200000000000000" pitchFamily="18" charset="-120"/>
              <a:ea typeface="華康仿宋體W2(P)" panose="02020200000000000000" pitchFamily="18" charset="-120"/>
            </a:endParaRPr>
          </a:p>
          <a:p>
            <a:endParaRPr lang="en-US" altLang="zh-TW" sz="2200" dirty="0">
              <a:latin typeface="華康仿宋體W2(P)" panose="02020200000000000000" pitchFamily="18" charset="-120"/>
              <a:ea typeface="華康仿宋體W2(P)" panose="02020200000000000000" pitchFamily="18" charset="-120"/>
            </a:endParaRPr>
          </a:p>
          <a:p>
            <a:r>
              <a:rPr lang="zh-TW" altLang="en-US" sz="2200" dirty="0">
                <a:latin typeface="華康仿宋體W2(P)" panose="02020200000000000000" pitchFamily="18" charset="-120"/>
                <a:ea typeface="華康仿宋體W2(P)" panose="02020200000000000000" pitchFamily="18" charset="-120"/>
              </a:rPr>
              <a:t>另一面則是</a:t>
            </a:r>
            <a:endParaRPr lang="en-US" altLang="zh-TW" sz="2200" dirty="0">
              <a:latin typeface="華康仿宋體W2(P)" panose="02020200000000000000" pitchFamily="18" charset="-120"/>
              <a:ea typeface="華康仿宋體W2(P)" panose="02020200000000000000" pitchFamily="18" charset="-120"/>
            </a:endParaRPr>
          </a:p>
          <a:p>
            <a:endParaRPr lang="en-US" altLang="zh-TW" sz="2200" dirty="0">
              <a:latin typeface="華康仿宋體W2(P)" panose="02020200000000000000" pitchFamily="18" charset="-120"/>
              <a:ea typeface="華康仿宋體W2(P)" panose="02020200000000000000" pitchFamily="18" charset="-120"/>
            </a:endParaRPr>
          </a:p>
          <a:p>
            <a:r>
              <a:rPr lang="zh-TW" altLang="en-US" sz="2200" dirty="0">
                <a:latin typeface="華康仿宋體W2(P)" panose="02020200000000000000" pitchFamily="18" charset="-120"/>
                <a:ea typeface="華康仿宋體W2(P)" panose="02020200000000000000" pitchFamily="18" charset="-120"/>
              </a:rPr>
              <a:t>拿著一束花的人</a:t>
            </a:r>
            <a:endParaRPr lang="en-US" altLang="zh-TW" sz="2200" dirty="0">
              <a:latin typeface="華康仿宋體W2(P)" panose="02020200000000000000" pitchFamily="18" charset="-120"/>
              <a:ea typeface="華康仿宋體W2(P)" panose="02020200000000000000" pitchFamily="18" charset="-120"/>
            </a:endParaRPr>
          </a:p>
          <a:p>
            <a:endParaRPr lang="en-US" altLang="zh-TW" sz="2200" dirty="0">
              <a:latin typeface="華康仿宋體W2(P)" panose="02020200000000000000" pitchFamily="18" charset="-120"/>
              <a:ea typeface="華康仿宋體W2(P)" panose="02020200000000000000" pitchFamily="18" charset="-120"/>
            </a:endParaRPr>
          </a:p>
          <a:p>
            <a:r>
              <a:rPr lang="zh-TW" altLang="en-US" sz="2200" dirty="0">
                <a:latin typeface="華康仿宋體W2(P)" panose="02020200000000000000" pitchFamily="18" charset="-120"/>
                <a:ea typeface="華康仿宋體W2(P)" panose="02020200000000000000" pitchFamily="18" charset="-120"/>
              </a:rPr>
              <a:t>跟她美麗的家鄉</a:t>
            </a:r>
          </a:p>
        </p:txBody>
      </p:sp>
    </p:spTree>
    <p:extLst>
      <p:ext uri="{BB962C8B-B14F-4D97-AF65-F5344CB8AC3E}">
        <p14:creationId xmlns:p14="http://schemas.microsoft.com/office/powerpoint/2010/main" val="27828070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xmlns="" id="{523DDE0D-A5C4-E4A5-7A08-8C3BBE44A6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softEdge rad="228600"/>
          </a:effectLst>
        </p:spPr>
      </p:pic>
      <p:sp>
        <p:nvSpPr>
          <p:cNvPr id="3" name="標題 1">
            <a:extLst>
              <a:ext uri="{FF2B5EF4-FFF2-40B4-BE49-F238E27FC236}">
                <a16:creationId xmlns:a16="http://schemas.microsoft.com/office/drawing/2014/main" xmlns="" id="{CAF15991-0D03-B77D-5D55-9E315B8F5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3664" y="80079"/>
            <a:ext cx="4167433" cy="1325563"/>
          </a:xfrm>
        </p:spPr>
        <p:txBody>
          <a:bodyPr/>
          <a:lstStyle/>
          <a:p>
            <a:r>
              <a:rPr lang="zh-TW" altLang="en-US" b="1" dirty="0">
                <a:latin typeface="華康仿宋體W2(P)" panose="02020200000000000000" pitchFamily="18" charset="-120"/>
                <a:ea typeface="華康仿宋體W2(P)" panose="02020200000000000000" pitchFamily="18" charset="-120"/>
              </a:rPr>
              <a:t>我的心得感想：</a:t>
            </a: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xmlns="" id="{79FBFA6F-7995-A7A9-297E-41DA87F87D67}"/>
              </a:ext>
            </a:extLst>
          </p:cNvPr>
          <p:cNvSpPr txBox="1"/>
          <p:nvPr/>
        </p:nvSpPr>
        <p:spPr>
          <a:xfrm>
            <a:off x="564022" y="982766"/>
            <a:ext cx="1114371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(1)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開始，我決定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用舊衣服做袋子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。但是一直想不到要做什麼樣式的袋子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4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後來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跟媽媽討論，我們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決定要做束口袋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(2)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開始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做的時候，剪布跟設計圖案很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簡單。</a:t>
            </a:r>
            <a:endParaRPr lang="en-US" altLang="zh-TW" sz="24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(3)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很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難的地方就是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需要縫起來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。因為縫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起來會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有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方向的問題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，如果針線走的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方向</a:t>
            </a:r>
            <a:endParaRPr lang="en-US" altLang="zh-TW" sz="24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錯了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，會縫得很不整齊、也有可能會讓作品開開的。這個時候，就必須把縫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過</a:t>
            </a:r>
            <a:endParaRPr lang="en-US" altLang="zh-TW" sz="24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地方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全部拆掉再重來一次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(4)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因為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用褲子做，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有些地方會特別厚、特別難縫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，真的遇到比較厚的地方，我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有</a:t>
            </a:r>
            <a:endParaRPr lang="en-US" altLang="zh-TW" sz="24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請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媽媽幫忙，這樣才能順利縫完我的作品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(5)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雖然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做束口袋有點難，但是我還是跟媽媽一起完成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了。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我覺得很有成就感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23826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xmlns="" id="{21013F3B-E857-E420-4CAE-86EBCFDA2E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xmlns="" id="{B9915383-6B83-CB3A-1AC0-B0C2F53B4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733"/>
            <a:ext cx="3677239" cy="1325563"/>
          </a:xfrm>
        </p:spPr>
        <p:txBody>
          <a:bodyPr/>
          <a:lstStyle/>
          <a:p>
            <a:r>
              <a:rPr lang="zh-TW" altLang="en-US" b="1" dirty="0">
                <a:latin typeface="華康仿宋體W2(P)" panose="02020200000000000000" pitchFamily="18" charset="-120"/>
                <a:ea typeface="華康仿宋體W2(P)" panose="02020200000000000000" pitchFamily="18" charset="-120"/>
              </a:rPr>
              <a:t>準備材料：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732B80DA-192A-6A74-B2BE-6029E19C0C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4698" y="1273323"/>
            <a:ext cx="4321523" cy="5016382"/>
          </a:xfrm>
        </p:spPr>
        <p:txBody>
          <a:bodyPr>
            <a:normAutofit/>
          </a:bodyPr>
          <a:lstStyle/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舊衣服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針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線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剪刀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雙面膠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束口袋提把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束口袋棉繩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毛氈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ㄓㄢ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貼紙</a:t>
            </a:r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xmlns="" id="{269E5C03-85EF-E4AD-D351-3F1AC8B28133}"/>
              </a:ext>
            </a:extLst>
          </p:cNvPr>
          <p:cNvSpPr txBox="1">
            <a:spLocks/>
          </p:cNvSpPr>
          <p:nvPr/>
        </p:nvSpPr>
        <p:spPr>
          <a:xfrm>
            <a:off x="5876592" y="279667"/>
            <a:ext cx="367723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>
                <a:latin typeface="華康仿宋體W2(P)" panose="02020200000000000000" pitchFamily="18" charset="-120"/>
                <a:ea typeface="華康仿宋體W2(P)" panose="02020200000000000000" pitchFamily="18" charset="-120"/>
              </a:rPr>
              <a:t>製作步驟：</a:t>
            </a:r>
          </a:p>
        </p:txBody>
      </p:sp>
      <p:sp>
        <p:nvSpPr>
          <p:cNvPr id="5" name="內容版面配置區 2">
            <a:extLst>
              <a:ext uri="{FF2B5EF4-FFF2-40B4-BE49-F238E27FC236}">
                <a16:creationId xmlns:a16="http://schemas.microsoft.com/office/drawing/2014/main" xmlns="" id="{CEE6ED73-5FD4-3F51-93A8-27EABF420903}"/>
              </a:ext>
            </a:extLst>
          </p:cNvPr>
          <p:cNvSpPr txBox="1">
            <a:spLocks/>
          </p:cNvSpPr>
          <p:nvPr/>
        </p:nvSpPr>
        <p:spPr>
          <a:xfrm>
            <a:off x="5876592" y="1290415"/>
            <a:ext cx="5661816" cy="5042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挑選舊的穿不下的衣服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剪出束口袋大小的布料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縫合剪裁的布料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將布料三邊縫合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上方縫出束口袋棉繩位置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束口袋棉繩下方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公分處縫上雙邊提把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裝飾束口袋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dirty="0">
              <a:latin typeface="華康少女文字W3" panose="040F0309000000000000" pitchFamily="81" charset="-120"/>
              <a:ea typeface="華康少女文字W3" panose="040F0309000000000000" pitchFamily="8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38730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A097184-2F29-6470-0D75-3ABDFBB519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圖片 11">
            <a:extLst>
              <a:ext uri="{FF2B5EF4-FFF2-40B4-BE49-F238E27FC236}">
                <a16:creationId xmlns:a16="http://schemas.microsoft.com/office/drawing/2014/main" xmlns="" id="{269EDF92-73F5-F4C2-B163-74481E681E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saturation sat="59000"/>
                    </a14:imgEffect>
                    <a14:imgEffect>
                      <a14:brightnessContrast bright="5000"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softEdge rad="266700"/>
          </a:effectLst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xmlns="" id="{129A4692-60EA-CD85-F0C7-D768A03434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74"/>
          <a:stretch/>
        </p:blipFill>
        <p:spPr>
          <a:xfrm>
            <a:off x="1318456" y="84839"/>
            <a:ext cx="4223206" cy="6688318"/>
          </a:xfrm>
          <a:prstGeom prst="rect">
            <a:avLst/>
          </a:prstGeom>
        </p:spPr>
      </p:pic>
      <p:sp>
        <p:nvSpPr>
          <p:cNvPr id="10" name="語音泡泡: 橢圓形 9">
            <a:extLst>
              <a:ext uri="{FF2B5EF4-FFF2-40B4-BE49-F238E27FC236}">
                <a16:creationId xmlns:a16="http://schemas.microsoft.com/office/drawing/2014/main" xmlns="" id="{24F1185B-251F-DA9A-EBC8-17A4450115A8}"/>
              </a:ext>
            </a:extLst>
          </p:cNvPr>
          <p:cNvSpPr/>
          <p:nvPr/>
        </p:nvSpPr>
        <p:spPr>
          <a:xfrm>
            <a:off x="5439113" y="939515"/>
            <a:ext cx="6033218" cy="4623882"/>
          </a:xfrm>
          <a:prstGeom prst="wedgeEllipseCallout">
            <a:avLst>
              <a:gd name="adj1" fmla="val -61340"/>
              <a:gd name="adj2" fmla="val 1321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xmlns="" id="{54FD243A-86D4-4A01-6EFB-316CEB09677B}"/>
              </a:ext>
            </a:extLst>
          </p:cNvPr>
          <p:cNvSpPr txBox="1"/>
          <p:nvPr/>
        </p:nvSpPr>
        <p:spPr>
          <a:xfrm>
            <a:off x="6381792" y="1481741"/>
            <a:ext cx="451544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latin typeface="華康仿宋體W2(P)" panose="02020200000000000000" pitchFamily="18" charset="-120"/>
                <a:ea typeface="華康仿宋體W2(P)" panose="02020200000000000000" pitchFamily="18" charset="-120"/>
              </a:rPr>
              <a:t>媽媽說要縫東西</a:t>
            </a:r>
            <a:endParaRPr lang="en-US" altLang="zh-TW" sz="2800" dirty="0">
              <a:latin typeface="華康仿宋體W2(P)" panose="02020200000000000000" pitchFamily="18" charset="-120"/>
              <a:ea typeface="華康仿宋體W2(P)" panose="02020200000000000000" pitchFamily="18" charset="-120"/>
            </a:endParaRPr>
          </a:p>
          <a:p>
            <a:endParaRPr lang="en-US" altLang="zh-TW" sz="2800" dirty="0">
              <a:latin typeface="華康仿宋體W2(P)" panose="02020200000000000000" pitchFamily="18" charset="-120"/>
              <a:ea typeface="華康仿宋體W2(P)" panose="02020200000000000000" pitchFamily="18" charset="-120"/>
            </a:endParaRPr>
          </a:p>
          <a:p>
            <a:r>
              <a:rPr lang="zh-TW" altLang="en-US" sz="2800" dirty="0">
                <a:latin typeface="華康仿宋體W2(P)" panose="02020200000000000000" pitchFamily="18" charset="-120"/>
                <a:ea typeface="華康仿宋體W2(P)" panose="02020200000000000000" pitchFamily="18" charset="-120"/>
              </a:rPr>
              <a:t>首先要先學會</a:t>
            </a:r>
            <a:endParaRPr lang="en-US" altLang="zh-TW" sz="2800" dirty="0">
              <a:latin typeface="華康仿宋體W2(P)" panose="02020200000000000000" pitchFamily="18" charset="-120"/>
              <a:ea typeface="華康仿宋體W2(P)" panose="02020200000000000000" pitchFamily="18" charset="-120"/>
            </a:endParaRPr>
          </a:p>
          <a:p>
            <a:endParaRPr lang="en-US" altLang="zh-TW" sz="2800" dirty="0">
              <a:latin typeface="華康仿宋體W2(P)" panose="02020200000000000000" pitchFamily="18" charset="-120"/>
              <a:ea typeface="華康仿宋體W2(P)" panose="02020200000000000000" pitchFamily="18" charset="-120"/>
            </a:endParaRPr>
          </a:p>
          <a:p>
            <a:r>
              <a:rPr lang="zh-TW" altLang="en-US" sz="2800" dirty="0">
                <a:latin typeface="華康仿宋體W2(P)" panose="02020200000000000000" pitchFamily="18" charset="-120"/>
                <a:ea typeface="華康仿宋體W2(P)" panose="02020200000000000000" pitchFamily="18" charset="-120"/>
              </a:rPr>
              <a:t>穿針引線</a:t>
            </a:r>
            <a:endParaRPr lang="en-US" altLang="zh-TW" sz="2800" dirty="0">
              <a:latin typeface="華康仿宋體W2(P)" panose="02020200000000000000" pitchFamily="18" charset="-120"/>
              <a:ea typeface="華康仿宋體W2(P)" panose="02020200000000000000" pitchFamily="18" charset="-120"/>
            </a:endParaRPr>
          </a:p>
          <a:p>
            <a:endParaRPr lang="en-US" altLang="zh-TW" sz="2800" dirty="0">
              <a:latin typeface="華康仿宋體W2(P)" panose="02020200000000000000" pitchFamily="18" charset="-120"/>
              <a:ea typeface="華康仿宋體W2(P)" panose="02020200000000000000" pitchFamily="18" charset="-120"/>
            </a:endParaRPr>
          </a:p>
          <a:p>
            <a:r>
              <a:rPr lang="zh-TW" altLang="en-US" sz="2800" dirty="0">
                <a:latin typeface="華康仿宋體W2(P)" panose="02020200000000000000" pitchFamily="18" charset="-120"/>
                <a:ea typeface="華康仿宋體W2(P)" panose="02020200000000000000" pitchFamily="18" charset="-120"/>
              </a:rPr>
              <a:t>我正在努力的學習第一個步驟</a:t>
            </a:r>
          </a:p>
        </p:txBody>
      </p:sp>
    </p:spTree>
    <p:extLst>
      <p:ext uri="{BB962C8B-B14F-4D97-AF65-F5344CB8AC3E}">
        <p14:creationId xmlns:p14="http://schemas.microsoft.com/office/powerpoint/2010/main" val="605736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3D60278-B6D3-A342-BE71-B4653A2503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>
            <a:extLst>
              <a:ext uri="{FF2B5EF4-FFF2-40B4-BE49-F238E27FC236}">
                <a16:creationId xmlns:a16="http://schemas.microsoft.com/office/drawing/2014/main" xmlns="" id="{9CD74E34-0B37-F05D-8760-53CD457B62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saturation sat="59000"/>
                    </a14:imgEffect>
                    <a14:imgEffect>
                      <a14:brightnessContrast bright="5000"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softEdge rad="266700"/>
          </a:effectLst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xmlns="" id="{EAA297F3-E8A2-4955-9FAD-D7CDD9930A5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0925" y="2162174"/>
            <a:ext cx="3521075" cy="4695825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E4CB3277-2660-B60D-8A84-23F7854555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33" y="178632"/>
            <a:ext cx="4874453" cy="6500735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xmlns="" id="{0B5690E4-CFAC-DF17-2AB4-6BF90431A859}"/>
              </a:ext>
            </a:extLst>
          </p:cNvPr>
          <p:cNvSpPr txBox="1"/>
          <p:nvPr/>
        </p:nvSpPr>
        <p:spPr>
          <a:xfrm>
            <a:off x="5503492" y="940037"/>
            <a:ext cx="374305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華康仿宋體W2(P)" panose="02020200000000000000" pitchFamily="18" charset="-120"/>
                <a:ea typeface="華康仿宋體W2(P)" panose="02020200000000000000" pitchFamily="18" charset="-120"/>
              </a:rPr>
              <a:t>我挑選了一件</a:t>
            </a:r>
            <a:endParaRPr lang="en-US" altLang="zh-TW" sz="2400" dirty="0">
              <a:latin typeface="華康仿宋體W2(P)" panose="02020200000000000000" pitchFamily="18" charset="-120"/>
              <a:ea typeface="華康仿宋體W2(P)" panose="02020200000000000000" pitchFamily="18" charset="-120"/>
            </a:endParaRPr>
          </a:p>
          <a:p>
            <a:endParaRPr lang="en-US" altLang="zh-TW" sz="2400" dirty="0">
              <a:latin typeface="華康仿宋體W2(P)" panose="02020200000000000000" pitchFamily="18" charset="-120"/>
              <a:ea typeface="華康仿宋體W2(P)" panose="02020200000000000000" pitchFamily="18" charset="-120"/>
            </a:endParaRPr>
          </a:p>
          <a:p>
            <a:r>
              <a:rPr lang="zh-TW" altLang="en-US" sz="2400" dirty="0">
                <a:latin typeface="華康仿宋體W2(P)" panose="02020200000000000000" pitchFamily="18" charset="-120"/>
                <a:ea typeface="華康仿宋體W2(P)" panose="02020200000000000000" pitchFamily="18" charset="-120"/>
              </a:rPr>
              <a:t>我現在穿不下的短褲</a:t>
            </a:r>
            <a:r>
              <a:rPr lang="en-US" altLang="zh-TW" sz="2400" dirty="0">
                <a:latin typeface="華康仿宋體W2(P)" panose="02020200000000000000" pitchFamily="18" charset="-120"/>
                <a:ea typeface="華康仿宋體W2(P)" panose="02020200000000000000" pitchFamily="18" charset="-120"/>
              </a:rPr>
              <a:t/>
            </a:r>
            <a:br>
              <a:rPr lang="en-US" altLang="zh-TW" sz="2400" dirty="0">
                <a:latin typeface="華康仿宋體W2(P)" panose="02020200000000000000" pitchFamily="18" charset="-120"/>
                <a:ea typeface="華康仿宋體W2(P)" panose="02020200000000000000" pitchFamily="18" charset="-120"/>
              </a:rPr>
            </a:br>
            <a:r>
              <a:rPr lang="en-US" altLang="zh-TW" sz="2400" dirty="0">
                <a:latin typeface="華康仿宋體W2(P)" panose="02020200000000000000" pitchFamily="18" charset="-120"/>
                <a:ea typeface="華康仿宋體W2(P)" panose="02020200000000000000" pitchFamily="18" charset="-120"/>
              </a:rPr>
              <a:t/>
            </a:r>
            <a:br>
              <a:rPr lang="en-US" altLang="zh-TW" sz="2400" dirty="0">
                <a:latin typeface="華康仿宋體W2(P)" panose="02020200000000000000" pitchFamily="18" charset="-120"/>
                <a:ea typeface="華康仿宋體W2(P)" panose="02020200000000000000" pitchFamily="18" charset="-120"/>
              </a:rPr>
            </a:br>
            <a:r>
              <a:rPr lang="zh-TW" altLang="en-US" sz="2400" dirty="0">
                <a:latin typeface="華康仿宋體W2(P)" panose="02020200000000000000" pitchFamily="18" charset="-120"/>
                <a:ea typeface="華康仿宋體W2(P)" panose="02020200000000000000" pitchFamily="18" charset="-120"/>
              </a:rPr>
              <a:t>上面有星星的圖案。</a:t>
            </a:r>
            <a:endParaRPr lang="en-US" altLang="zh-TW" sz="2400" dirty="0">
              <a:latin typeface="華康仿宋體W2(P)" panose="02020200000000000000" pitchFamily="18" charset="-120"/>
              <a:ea typeface="華康仿宋體W2(P)" panose="02020200000000000000" pitchFamily="18" charset="-120"/>
            </a:endParaRPr>
          </a:p>
          <a:p>
            <a:endParaRPr lang="en-US" altLang="zh-TW" sz="2400" dirty="0">
              <a:latin typeface="華康仿宋體W2(P)" panose="02020200000000000000" pitchFamily="18" charset="-120"/>
              <a:ea typeface="華康仿宋體W2(P)" panose="02020200000000000000" pitchFamily="18" charset="-120"/>
            </a:endParaRPr>
          </a:p>
          <a:p>
            <a:r>
              <a:rPr lang="zh-TW" altLang="en-US" sz="2400" dirty="0">
                <a:latin typeface="華康仿宋體W2(P)" panose="02020200000000000000" pitchFamily="18" charset="-120"/>
                <a:ea typeface="華康仿宋體W2(P)" panose="02020200000000000000" pitchFamily="18" charset="-120"/>
              </a:rPr>
              <a:t>把短褲剪成兩半</a:t>
            </a:r>
            <a:r>
              <a:rPr lang="en-US" altLang="zh-TW" sz="2400" dirty="0">
                <a:latin typeface="華康仿宋體W2(P)" panose="02020200000000000000" pitchFamily="18" charset="-120"/>
                <a:ea typeface="華康仿宋體W2(P)" panose="02020200000000000000" pitchFamily="18" charset="-120"/>
              </a:rPr>
              <a:t/>
            </a:r>
            <a:br>
              <a:rPr lang="en-US" altLang="zh-TW" sz="2400" dirty="0">
                <a:latin typeface="華康仿宋體W2(P)" panose="02020200000000000000" pitchFamily="18" charset="-120"/>
                <a:ea typeface="華康仿宋體W2(P)" panose="02020200000000000000" pitchFamily="18" charset="-120"/>
              </a:rPr>
            </a:br>
            <a:r>
              <a:rPr lang="en-US" altLang="zh-TW" sz="2400" dirty="0">
                <a:latin typeface="華康仿宋體W2(P)" panose="02020200000000000000" pitchFamily="18" charset="-120"/>
                <a:ea typeface="華康仿宋體W2(P)" panose="02020200000000000000" pitchFamily="18" charset="-120"/>
              </a:rPr>
              <a:t/>
            </a:r>
            <a:br>
              <a:rPr lang="en-US" altLang="zh-TW" sz="2400" dirty="0">
                <a:latin typeface="華康仿宋體W2(P)" panose="02020200000000000000" pitchFamily="18" charset="-120"/>
                <a:ea typeface="華康仿宋體W2(P)" panose="02020200000000000000" pitchFamily="18" charset="-120"/>
              </a:rPr>
            </a:br>
            <a:r>
              <a:rPr lang="zh-TW" altLang="en-US" sz="2400" dirty="0">
                <a:latin typeface="華康仿宋體W2(P)" panose="02020200000000000000" pitchFamily="18" charset="-120"/>
                <a:ea typeface="華康仿宋體W2(P)" panose="02020200000000000000" pitchFamily="18" charset="-120"/>
              </a:rPr>
              <a:t>並把剪開的兩側用</a:t>
            </a:r>
            <a:r>
              <a:rPr lang="en-US" altLang="zh-TW" sz="2400" dirty="0">
                <a:latin typeface="華康仿宋體W2(P)" panose="02020200000000000000" pitchFamily="18" charset="-120"/>
                <a:ea typeface="華康仿宋體W2(P)" panose="02020200000000000000" pitchFamily="18" charset="-120"/>
              </a:rPr>
              <a:t/>
            </a:r>
            <a:br>
              <a:rPr lang="en-US" altLang="zh-TW" sz="2400" dirty="0">
                <a:latin typeface="華康仿宋體W2(P)" panose="02020200000000000000" pitchFamily="18" charset="-120"/>
                <a:ea typeface="華康仿宋體W2(P)" panose="02020200000000000000" pitchFamily="18" charset="-120"/>
              </a:rPr>
            </a:br>
            <a:r>
              <a:rPr lang="en-US" altLang="zh-TW" sz="2400" dirty="0">
                <a:latin typeface="華康仿宋體W2(P)" panose="02020200000000000000" pitchFamily="18" charset="-120"/>
                <a:ea typeface="華康仿宋體W2(P)" panose="02020200000000000000" pitchFamily="18" charset="-120"/>
              </a:rPr>
              <a:t/>
            </a:r>
            <a:br>
              <a:rPr lang="en-US" altLang="zh-TW" sz="2400" dirty="0">
                <a:latin typeface="華康仿宋體W2(P)" panose="02020200000000000000" pitchFamily="18" charset="-120"/>
                <a:ea typeface="華康仿宋體W2(P)" panose="02020200000000000000" pitchFamily="18" charset="-120"/>
              </a:rPr>
            </a:br>
            <a:r>
              <a:rPr lang="zh-TW" altLang="en-US" sz="2400" dirty="0">
                <a:latin typeface="華康仿宋體W2(P)" panose="02020200000000000000" pitchFamily="18" charset="-120"/>
                <a:ea typeface="華康仿宋體W2(P)" panose="02020200000000000000" pitchFamily="18" charset="-120"/>
              </a:rPr>
              <a:t>針線縫起來</a:t>
            </a:r>
            <a:endParaRPr lang="en-US" altLang="zh-TW" sz="2400" dirty="0"/>
          </a:p>
        </p:txBody>
      </p:sp>
      <p:sp>
        <p:nvSpPr>
          <p:cNvPr id="7" name="語音泡泡: 橢圓形 6">
            <a:extLst>
              <a:ext uri="{FF2B5EF4-FFF2-40B4-BE49-F238E27FC236}">
                <a16:creationId xmlns:a16="http://schemas.microsoft.com/office/drawing/2014/main" xmlns="" id="{0A7F3DDC-9657-7252-BF63-5FE9534A5390}"/>
              </a:ext>
            </a:extLst>
          </p:cNvPr>
          <p:cNvSpPr/>
          <p:nvPr/>
        </p:nvSpPr>
        <p:spPr>
          <a:xfrm>
            <a:off x="4910133" y="184598"/>
            <a:ext cx="4268049" cy="5665862"/>
          </a:xfrm>
          <a:prstGeom prst="wedgeEllipseCallout">
            <a:avLst>
              <a:gd name="adj1" fmla="val -61340"/>
              <a:gd name="adj2" fmla="val 1321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16653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A0740A5-0919-135E-70B6-CA3D73386C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圖片 11">
            <a:extLst>
              <a:ext uri="{FF2B5EF4-FFF2-40B4-BE49-F238E27FC236}">
                <a16:creationId xmlns:a16="http://schemas.microsoft.com/office/drawing/2014/main" xmlns="" id="{C21EA6E7-78E1-E301-10B4-00A8279124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saturation sat="59000"/>
                    </a14:imgEffect>
                    <a14:imgEffect>
                      <a14:brightnessContrast bright="5000"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softEdge rad="266700"/>
          </a:effectLst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xmlns="" id="{756EDA92-0F6D-4AA8-E41B-A82F96B050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6244" y="94266"/>
            <a:ext cx="5142341" cy="6669464"/>
          </a:xfrm>
          <a:prstGeom prst="rect">
            <a:avLst/>
          </a:prstGeom>
        </p:spPr>
      </p:pic>
      <p:sp>
        <p:nvSpPr>
          <p:cNvPr id="10" name="語音泡泡: 橢圓形 9">
            <a:extLst>
              <a:ext uri="{FF2B5EF4-FFF2-40B4-BE49-F238E27FC236}">
                <a16:creationId xmlns:a16="http://schemas.microsoft.com/office/drawing/2014/main" xmlns="" id="{56B55B28-72FF-8F1E-5AE7-B81F11F41CB0}"/>
              </a:ext>
            </a:extLst>
          </p:cNvPr>
          <p:cNvSpPr/>
          <p:nvPr/>
        </p:nvSpPr>
        <p:spPr>
          <a:xfrm>
            <a:off x="76912" y="1180132"/>
            <a:ext cx="5284330" cy="4497731"/>
          </a:xfrm>
          <a:prstGeom prst="wedgeEllipseCallout">
            <a:avLst>
              <a:gd name="adj1" fmla="val 62544"/>
              <a:gd name="adj2" fmla="val 2260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xmlns="" id="{3B3A8CA5-EBE5-F88D-766D-7ECE1208A7A1}"/>
              </a:ext>
            </a:extLst>
          </p:cNvPr>
          <p:cNvSpPr txBox="1"/>
          <p:nvPr/>
        </p:nvSpPr>
        <p:spPr>
          <a:xfrm>
            <a:off x="688333" y="1926987"/>
            <a:ext cx="443362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華康仿宋體W2(P)" panose="02020200000000000000" pitchFamily="18" charset="-120"/>
                <a:ea typeface="華康仿宋體W2(P)" panose="02020200000000000000" pitchFamily="18" charset="-120"/>
              </a:rPr>
              <a:t>這邊要把底部的布料縫在一起</a:t>
            </a:r>
            <a:r>
              <a:rPr lang="en-US" altLang="zh-TW" sz="2400" dirty="0">
                <a:latin typeface="華康仿宋體W2(P)" panose="02020200000000000000" pitchFamily="18" charset="-120"/>
                <a:ea typeface="華康仿宋體W2(P)" panose="02020200000000000000" pitchFamily="18" charset="-120"/>
              </a:rPr>
              <a:t/>
            </a:r>
            <a:br>
              <a:rPr lang="en-US" altLang="zh-TW" sz="2400" dirty="0">
                <a:latin typeface="華康仿宋體W2(P)" panose="02020200000000000000" pitchFamily="18" charset="-120"/>
                <a:ea typeface="華康仿宋體W2(P)" panose="02020200000000000000" pitchFamily="18" charset="-120"/>
              </a:rPr>
            </a:br>
            <a:r>
              <a:rPr lang="en-US" altLang="zh-TW" sz="2400" dirty="0">
                <a:latin typeface="華康仿宋體W2(P)" panose="02020200000000000000" pitchFamily="18" charset="-120"/>
                <a:ea typeface="華康仿宋體W2(P)" panose="02020200000000000000" pitchFamily="18" charset="-120"/>
              </a:rPr>
              <a:t/>
            </a:r>
            <a:br>
              <a:rPr lang="en-US" altLang="zh-TW" sz="2400" dirty="0">
                <a:latin typeface="華康仿宋體W2(P)" panose="02020200000000000000" pitchFamily="18" charset="-120"/>
                <a:ea typeface="華康仿宋體W2(P)" panose="02020200000000000000" pitchFamily="18" charset="-120"/>
              </a:rPr>
            </a:br>
            <a:r>
              <a:rPr lang="zh-TW" altLang="en-US" sz="2400" dirty="0">
                <a:latin typeface="華康仿宋體W2(P)" panose="02020200000000000000" pitchFamily="18" charset="-120"/>
                <a:ea typeface="華康仿宋體W2(P)" panose="02020200000000000000" pitchFamily="18" charset="-120"/>
              </a:rPr>
              <a:t>袋子的下面</a:t>
            </a:r>
            <a:endParaRPr lang="en-US" altLang="zh-TW" sz="2400" dirty="0">
              <a:latin typeface="華康仿宋體W2(P)" panose="02020200000000000000" pitchFamily="18" charset="-120"/>
              <a:ea typeface="華康仿宋體W2(P)" panose="02020200000000000000" pitchFamily="18" charset="-120"/>
            </a:endParaRPr>
          </a:p>
          <a:p>
            <a:endParaRPr lang="en-US" altLang="zh-TW" sz="2400" dirty="0">
              <a:latin typeface="華康仿宋體W2(P)" panose="02020200000000000000" pitchFamily="18" charset="-120"/>
              <a:ea typeface="華康仿宋體W2(P)" panose="02020200000000000000" pitchFamily="18" charset="-120"/>
            </a:endParaRPr>
          </a:p>
          <a:p>
            <a:r>
              <a:rPr lang="zh-TW" altLang="en-US" sz="2400" dirty="0">
                <a:latin typeface="華康仿宋體W2(P)" panose="02020200000000000000" pitchFamily="18" charset="-120"/>
                <a:ea typeface="華康仿宋體W2(P)" panose="02020200000000000000" pitchFamily="18" charset="-120"/>
              </a:rPr>
              <a:t>才會變成一個小空間</a:t>
            </a:r>
            <a:endParaRPr lang="en-US" altLang="zh-TW" sz="2400" dirty="0">
              <a:latin typeface="華康仿宋體W2(P)" panose="02020200000000000000" pitchFamily="18" charset="-120"/>
              <a:ea typeface="華康仿宋體W2(P)" panose="02020200000000000000" pitchFamily="18" charset="-120"/>
            </a:endParaRPr>
          </a:p>
          <a:p>
            <a:endParaRPr lang="en-US" altLang="zh-TW" sz="2400" dirty="0">
              <a:latin typeface="華康仿宋體W2(P)" panose="02020200000000000000" pitchFamily="18" charset="-120"/>
              <a:ea typeface="華康仿宋體W2(P)" panose="02020200000000000000" pitchFamily="18" charset="-120"/>
            </a:endParaRPr>
          </a:p>
          <a:p>
            <a:r>
              <a:rPr lang="zh-TW" altLang="en-US" sz="2400" dirty="0">
                <a:latin typeface="華康仿宋體W2(P)" panose="02020200000000000000" pitchFamily="18" charset="-120"/>
                <a:ea typeface="華康仿宋體W2(P)" panose="02020200000000000000" pitchFamily="18" charset="-120"/>
              </a:rPr>
              <a:t>可以裝進小書本或小物品</a:t>
            </a:r>
          </a:p>
        </p:txBody>
      </p:sp>
    </p:spTree>
    <p:extLst>
      <p:ext uri="{BB962C8B-B14F-4D97-AF65-F5344CB8AC3E}">
        <p14:creationId xmlns:p14="http://schemas.microsoft.com/office/powerpoint/2010/main" val="234050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9CB6751-E813-B31C-9650-CEA6268CBF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>
            <a:extLst>
              <a:ext uri="{FF2B5EF4-FFF2-40B4-BE49-F238E27FC236}">
                <a16:creationId xmlns:a16="http://schemas.microsoft.com/office/drawing/2014/main" xmlns="" id="{EC9EC2E2-C512-5DE5-8623-36EC0F2165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saturation sat="59000"/>
                    </a14:imgEffect>
                    <a14:imgEffect>
                      <a14:brightnessContrast bright="5000"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87" y="-15712"/>
            <a:ext cx="12192000" cy="6858000"/>
          </a:xfrm>
          <a:prstGeom prst="rect">
            <a:avLst/>
          </a:prstGeom>
          <a:effectLst>
            <a:softEdge rad="266700"/>
          </a:effectLst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B12B498F-1FB0-C185-8C5E-DB7B918D4B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640" y="169682"/>
            <a:ext cx="5142341" cy="6688318"/>
          </a:xfrm>
          <a:prstGeom prst="rect">
            <a:avLst/>
          </a:prstGeom>
        </p:spPr>
      </p:pic>
      <p:sp>
        <p:nvSpPr>
          <p:cNvPr id="6" name="語音泡泡: 橢圓形 5">
            <a:extLst>
              <a:ext uri="{FF2B5EF4-FFF2-40B4-BE49-F238E27FC236}">
                <a16:creationId xmlns:a16="http://schemas.microsoft.com/office/drawing/2014/main" xmlns="" id="{37775B5E-4F76-5D81-6271-748740A22BB8}"/>
              </a:ext>
            </a:extLst>
          </p:cNvPr>
          <p:cNvSpPr/>
          <p:nvPr/>
        </p:nvSpPr>
        <p:spPr>
          <a:xfrm>
            <a:off x="4751462" y="291750"/>
            <a:ext cx="5845323" cy="4226533"/>
          </a:xfrm>
          <a:prstGeom prst="wedgeEllipseCallout">
            <a:avLst>
              <a:gd name="adj1" fmla="val -58663"/>
              <a:gd name="adj2" fmla="val 18924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0E86D7E2-F6B3-2E58-1F08-F43797F84F87}"/>
              </a:ext>
            </a:extLst>
          </p:cNvPr>
          <p:cNvSpPr txBox="1"/>
          <p:nvPr/>
        </p:nvSpPr>
        <p:spPr>
          <a:xfrm>
            <a:off x="6004873" y="609117"/>
            <a:ext cx="364817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latin typeface="華康仿宋體W2(P)" panose="02020200000000000000" pitchFamily="18" charset="-120"/>
                <a:ea typeface="華康仿宋體W2(P)" panose="02020200000000000000" pitchFamily="18" charset="-120"/>
              </a:rPr>
              <a:t>接著，要縫出束口袋棉繩</a:t>
            </a:r>
            <a:endParaRPr lang="en-US" altLang="zh-TW" sz="2000" dirty="0">
              <a:latin typeface="華康仿宋體W2(P)" panose="02020200000000000000" pitchFamily="18" charset="-120"/>
              <a:ea typeface="華康仿宋體W2(P)" panose="02020200000000000000" pitchFamily="18" charset="-120"/>
            </a:endParaRPr>
          </a:p>
          <a:p>
            <a:endParaRPr lang="en-US" altLang="zh-TW" sz="2000" dirty="0">
              <a:latin typeface="華康仿宋體W2(P)" panose="02020200000000000000" pitchFamily="18" charset="-120"/>
              <a:ea typeface="華康仿宋體W2(P)" panose="02020200000000000000" pitchFamily="18" charset="-120"/>
            </a:endParaRPr>
          </a:p>
          <a:p>
            <a:r>
              <a:rPr lang="zh-TW" altLang="en-US" sz="2000" dirty="0">
                <a:latin typeface="華康仿宋體W2(P)" panose="02020200000000000000" pitchFamily="18" charset="-120"/>
                <a:ea typeface="華康仿宋體W2(P)" panose="02020200000000000000" pitchFamily="18" charset="-120"/>
              </a:rPr>
              <a:t>的位置</a:t>
            </a:r>
            <a:endParaRPr lang="en-US" altLang="zh-TW" sz="2000" dirty="0">
              <a:latin typeface="華康仿宋體W2(P)" panose="02020200000000000000" pitchFamily="18" charset="-120"/>
              <a:ea typeface="華康仿宋體W2(P)" panose="02020200000000000000" pitchFamily="18" charset="-120"/>
            </a:endParaRPr>
          </a:p>
          <a:p>
            <a:endParaRPr lang="en-US" altLang="zh-TW" sz="2000" dirty="0">
              <a:latin typeface="華康仿宋體W2(P)" panose="02020200000000000000" pitchFamily="18" charset="-120"/>
              <a:ea typeface="華康仿宋體W2(P)" panose="02020200000000000000" pitchFamily="18" charset="-120"/>
            </a:endParaRPr>
          </a:p>
          <a:p>
            <a:r>
              <a:rPr lang="zh-TW" altLang="en-US" sz="2000" dirty="0">
                <a:latin typeface="華康仿宋體W2(P)" panose="02020200000000000000" pitchFamily="18" charset="-120"/>
                <a:ea typeface="華康仿宋體W2(P)" panose="02020200000000000000" pitchFamily="18" charset="-120"/>
              </a:rPr>
              <a:t>這邊我重縫了兩次</a:t>
            </a:r>
            <a:endParaRPr lang="en-US" altLang="zh-TW" sz="2000" dirty="0">
              <a:latin typeface="華康仿宋體W2(P)" panose="02020200000000000000" pitchFamily="18" charset="-120"/>
              <a:ea typeface="華康仿宋體W2(P)" panose="02020200000000000000" pitchFamily="18" charset="-120"/>
            </a:endParaRPr>
          </a:p>
          <a:p>
            <a:endParaRPr lang="en-US" altLang="zh-TW" sz="2000" dirty="0">
              <a:latin typeface="華康仿宋體W2(P)" panose="02020200000000000000" pitchFamily="18" charset="-120"/>
              <a:ea typeface="華康仿宋體W2(P)" panose="02020200000000000000" pitchFamily="18" charset="-120"/>
            </a:endParaRPr>
          </a:p>
          <a:p>
            <a:r>
              <a:rPr lang="zh-TW" altLang="en-US" sz="2000" dirty="0">
                <a:latin typeface="華康仿宋體W2(P)" panose="02020200000000000000" pitchFamily="18" charset="-120"/>
                <a:ea typeface="華康仿宋體W2(P)" panose="02020200000000000000" pitchFamily="18" charset="-120"/>
              </a:rPr>
              <a:t>因為不能越縫越小</a:t>
            </a:r>
            <a:endParaRPr lang="en-US" altLang="zh-TW" sz="2000" dirty="0">
              <a:latin typeface="華康仿宋體W2(P)" panose="02020200000000000000" pitchFamily="18" charset="-120"/>
              <a:ea typeface="華康仿宋體W2(P)" panose="02020200000000000000" pitchFamily="18" charset="-120"/>
            </a:endParaRPr>
          </a:p>
          <a:p>
            <a:endParaRPr lang="en-US" altLang="zh-TW" sz="2000" dirty="0">
              <a:latin typeface="華康仿宋體W2(P)" panose="02020200000000000000" pitchFamily="18" charset="-120"/>
              <a:ea typeface="華康仿宋體W2(P)" panose="02020200000000000000" pitchFamily="18" charset="-120"/>
            </a:endParaRPr>
          </a:p>
          <a:p>
            <a:r>
              <a:rPr lang="zh-TW" altLang="en-US" sz="2000" dirty="0">
                <a:latin typeface="華康仿宋體W2(P)" panose="02020200000000000000" pitchFamily="18" charset="-120"/>
                <a:ea typeface="華康仿宋體W2(P)" panose="02020200000000000000" pitchFamily="18" charset="-120"/>
              </a:rPr>
              <a:t>而且要能容納兩條棉繩</a:t>
            </a:r>
            <a:endParaRPr lang="en-US" altLang="zh-TW" sz="2000" dirty="0">
              <a:latin typeface="華康仿宋體W2(P)" panose="02020200000000000000" pitchFamily="18" charset="-120"/>
              <a:ea typeface="華康仿宋體W2(P)" panose="02020200000000000000" pitchFamily="18" charset="-120"/>
            </a:endParaRPr>
          </a:p>
          <a:p>
            <a:endParaRPr lang="en-US" altLang="zh-TW" sz="2000" dirty="0">
              <a:latin typeface="華康仿宋體W2(P)" panose="02020200000000000000" pitchFamily="18" charset="-120"/>
              <a:ea typeface="華康仿宋體W2(P)" panose="02020200000000000000" pitchFamily="18" charset="-120"/>
            </a:endParaRPr>
          </a:p>
          <a:p>
            <a:r>
              <a:rPr lang="zh-TW" altLang="en-US" sz="2000" dirty="0">
                <a:latin typeface="華康仿宋體W2(P)" panose="02020200000000000000" pitchFamily="18" charset="-120"/>
                <a:ea typeface="華康仿宋體W2(P)" panose="02020200000000000000" pitchFamily="18" charset="-120"/>
              </a:rPr>
              <a:t>呈現</a:t>
            </a:r>
            <a:r>
              <a:rPr lang="zh-TW" altLang="en-US" sz="2000" u="sng" dirty="0">
                <a:latin typeface="華康仿宋體W2(P)" panose="02020200000000000000" pitchFamily="18" charset="-120"/>
                <a:ea typeface="華康仿宋體W2(P)" panose="02020200000000000000" pitchFamily="18" charset="-120"/>
              </a:rPr>
              <a:t>ㄇ字型</a:t>
            </a:r>
            <a:r>
              <a:rPr lang="zh-TW" altLang="en-US" sz="2000" dirty="0">
                <a:latin typeface="華康仿宋體W2(P)" panose="02020200000000000000" pitchFamily="18" charset="-120"/>
                <a:ea typeface="華康仿宋體W2(P)" panose="02020200000000000000" pitchFamily="18" charset="-120"/>
              </a:rPr>
              <a:t>的穿插</a:t>
            </a:r>
          </a:p>
        </p:txBody>
      </p:sp>
      <p:sp>
        <p:nvSpPr>
          <p:cNvPr id="8" name="想法泡泡: 雲朵 7">
            <a:extLst>
              <a:ext uri="{FF2B5EF4-FFF2-40B4-BE49-F238E27FC236}">
                <a16:creationId xmlns:a16="http://schemas.microsoft.com/office/drawing/2014/main" xmlns="" id="{FF6B58AA-E0FD-75F2-1864-54ACCAAAD662}"/>
              </a:ext>
            </a:extLst>
          </p:cNvPr>
          <p:cNvSpPr/>
          <p:nvPr/>
        </p:nvSpPr>
        <p:spPr>
          <a:xfrm>
            <a:off x="7455540" y="4282148"/>
            <a:ext cx="4440206" cy="2187018"/>
          </a:xfrm>
          <a:prstGeom prst="cloudCallout">
            <a:avLst>
              <a:gd name="adj1" fmla="val -55395"/>
              <a:gd name="adj2" fmla="val -55818"/>
            </a:avLst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xmlns="" id="{75D3A271-FB71-C781-C025-4235BE7958A3}"/>
              </a:ext>
            </a:extLst>
          </p:cNvPr>
          <p:cNvSpPr txBox="1"/>
          <p:nvPr/>
        </p:nvSpPr>
        <p:spPr>
          <a:xfrm>
            <a:off x="8352147" y="4518284"/>
            <a:ext cx="28086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/>
              <a:t>這個好重要</a:t>
            </a:r>
            <a:endParaRPr lang="en-US" altLang="zh-TW" sz="2000" b="1" dirty="0"/>
          </a:p>
          <a:p>
            <a:endParaRPr lang="en-US" altLang="zh-TW" sz="2000" b="1" dirty="0"/>
          </a:p>
          <a:p>
            <a:r>
              <a:rPr lang="zh-TW" altLang="en-US" sz="2000" b="1" dirty="0"/>
              <a:t>一開始沒有研究清楚</a:t>
            </a:r>
            <a:endParaRPr lang="en-US" altLang="zh-TW" sz="2000" b="1" dirty="0"/>
          </a:p>
          <a:p>
            <a:endParaRPr lang="en-US" altLang="zh-TW" sz="2000" b="1" dirty="0"/>
          </a:p>
          <a:p>
            <a:r>
              <a:rPr lang="zh-TW" altLang="en-US" sz="2000" b="1" dirty="0"/>
              <a:t>所以袋子一直束不起來</a:t>
            </a:r>
          </a:p>
        </p:txBody>
      </p:sp>
    </p:spTree>
    <p:extLst>
      <p:ext uri="{BB962C8B-B14F-4D97-AF65-F5344CB8AC3E}">
        <p14:creationId xmlns:p14="http://schemas.microsoft.com/office/powerpoint/2010/main" val="18471531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A7D2DAC-1265-26CB-F6FC-138C541795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圖片 13">
            <a:extLst>
              <a:ext uri="{FF2B5EF4-FFF2-40B4-BE49-F238E27FC236}">
                <a16:creationId xmlns:a16="http://schemas.microsoft.com/office/drawing/2014/main" xmlns="" id="{7E1A3C06-758A-A984-7A41-566B3F642C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saturation sat="59000"/>
                    </a14:imgEffect>
                    <a14:imgEffect>
                      <a14:brightnessContrast bright="5000"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softEdge rad="266700"/>
          </a:effectLst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71663187-5116-725B-BEC8-127EFB8DCC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13" y="188535"/>
            <a:ext cx="3590617" cy="4689835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xmlns="" id="{7AFA4E6B-BF8B-D275-A094-FDF01BEFFBF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392" y="2055043"/>
            <a:ext cx="3601406" cy="4802957"/>
          </a:xfrm>
          <a:prstGeom prst="rect">
            <a:avLst/>
          </a:prstGeom>
        </p:spPr>
      </p:pic>
      <p:sp>
        <p:nvSpPr>
          <p:cNvPr id="12" name="語音泡泡: 橢圓形 11">
            <a:extLst>
              <a:ext uri="{FF2B5EF4-FFF2-40B4-BE49-F238E27FC236}">
                <a16:creationId xmlns:a16="http://schemas.microsoft.com/office/drawing/2014/main" xmlns="" id="{C93A0452-4E5D-034A-C413-78110C097510}"/>
              </a:ext>
            </a:extLst>
          </p:cNvPr>
          <p:cNvSpPr/>
          <p:nvPr/>
        </p:nvSpPr>
        <p:spPr>
          <a:xfrm>
            <a:off x="7075918" y="1534490"/>
            <a:ext cx="4802736" cy="4208284"/>
          </a:xfrm>
          <a:prstGeom prst="wedgeEllipseCallout">
            <a:avLst>
              <a:gd name="adj1" fmla="val -58518"/>
              <a:gd name="adj2" fmla="val 17811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xmlns="" id="{09F1A43A-7B48-CE26-D20B-820ADB8C2062}"/>
              </a:ext>
            </a:extLst>
          </p:cNvPr>
          <p:cNvSpPr txBox="1"/>
          <p:nvPr/>
        </p:nvSpPr>
        <p:spPr>
          <a:xfrm>
            <a:off x="7400659" y="2449440"/>
            <a:ext cx="42508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latin typeface="華康仿宋體W2(P)" panose="02020200000000000000" pitchFamily="18" charset="-120"/>
                <a:ea typeface="華康仿宋體W2(P)" panose="02020200000000000000" pitchFamily="18" charset="-120"/>
              </a:rPr>
              <a:t>束口袋棉繩的位置縫好了</a:t>
            </a:r>
            <a:endParaRPr lang="en-US" altLang="zh-TW" sz="2800" dirty="0">
              <a:latin typeface="華康仿宋體W2(P)" panose="02020200000000000000" pitchFamily="18" charset="-120"/>
              <a:ea typeface="華康仿宋體W2(P)" panose="02020200000000000000" pitchFamily="18" charset="-120"/>
            </a:endParaRPr>
          </a:p>
          <a:p>
            <a:endParaRPr lang="en-US" altLang="zh-TW" sz="2800" dirty="0">
              <a:latin typeface="華康仿宋體W2(P)" panose="02020200000000000000" pitchFamily="18" charset="-120"/>
              <a:ea typeface="華康仿宋體W2(P)" panose="02020200000000000000" pitchFamily="18" charset="-120"/>
            </a:endParaRPr>
          </a:p>
          <a:p>
            <a:r>
              <a:rPr lang="zh-TW" altLang="en-US" sz="2800" dirty="0">
                <a:latin typeface="華康仿宋體W2(P)" panose="02020200000000000000" pitchFamily="18" charset="-120"/>
                <a:ea typeface="華康仿宋體W2(P)" panose="02020200000000000000" pitchFamily="18" charset="-120"/>
              </a:rPr>
              <a:t>來試試看把棉繩</a:t>
            </a:r>
            <a:endParaRPr lang="en-US" altLang="zh-TW" sz="2800" dirty="0">
              <a:latin typeface="華康仿宋體W2(P)" panose="02020200000000000000" pitchFamily="18" charset="-120"/>
              <a:ea typeface="華康仿宋體W2(P)" panose="02020200000000000000" pitchFamily="18" charset="-120"/>
            </a:endParaRPr>
          </a:p>
          <a:p>
            <a:endParaRPr lang="en-US" altLang="zh-TW" sz="2800" dirty="0">
              <a:latin typeface="華康仿宋體W2(P)" panose="02020200000000000000" pitchFamily="18" charset="-120"/>
              <a:ea typeface="華康仿宋體W2(P)" panose="02020200000000000000" pitchFamily="18" charset="-120"/>
            </a:endParaRPr>
          </a:p>
          <a:p>
            <a:r>
              <a:rPr lang="zh-TW" altLang="en-US" sz="2800" dirty="0">
                <a:latin typeface="華康仿宋體W2(P)" panose="02020200000000000000" pitchFamily="18" charset="-120"/>
                <a:ea typeface="華康仿宋體W2(P)" panose="02020200000000000000" pitchFamily="18" charset="-120"/>
              </a:rPr>
              <a:t>像毛毛蟲一樣穿進洞裡</a:t>
            </a:r>
            <a:endParaRPr lang="en-US" altLang="zh-TW" sz="2800" dirty="0">
              <a:latin typeface="華康仿宋體W2(P)" panose="02020200000000000000" pitchFamily="18" charset="-120"/>
              <a:ea typeface="華康仿宋體W2(P)" panose="020202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449868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圖片 15">
            <a:extLst>
              <a:ext uri="{FF2B5EF4-FFF2-40B4-BE49-F238E27FC236}">
                <a16:creationId xmlns:a16="http://schemas.microsoft.com/office/drawing/2014/main" xmlns="" id="{E779464E-E5A0-42BB-8030-F19B2C1903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saturation sat="59000"/>
                    </a14:imgEffect>
                    <a14:imgEffect>
                      <a14:brightnessContrast bright="5000"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2" y="-12333"/>
            <a:ext cx="12192000" cy="6858000"/>
          </a:xfrm>
          <a:prstGeom prst="rect">
            <a:avLst/>
          </a:prstGeom>
          <a:effectLst>
            <a:softEdge rad="266700"/>
          </a:effectLst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5AC06CEB-AC65-7C1E-2052-AFF0CC814C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54" y="94267"/>
            <a:ext cx="3385018" cy="4514375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xmlns="" id="{67F8B2F6-B96E-A187-8301-EE0F1EEDA08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767" y="1117076"/>
            <a:ext cx="3467105" cy="4623848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xmlns="" id="{5929D086-56BF-C9BA-1E6F-FAC003479A3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240" y="94267"/>
            <a:ext cx="3304528" cy="4407031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xmlns="" id="{C8CBF426-BFEC-EEB5-791F-22BAFD1663F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4895" y="1117075"/>
            <a:ext cx="3467105" cy="4623849"/>
          </a:xfrm>
          <a:prstGeom prst="rect">
            <a:avLst/>
          </a:prstGeom>
        </p:spPr>
      </p:pic>
      <p:sp>
        <p:nvSpPr>
          <p:cNvPr id="14" name="語音泡泡: 橢圓形 13">
            <a:extLst>
              <a:ext uri="{FF2B5EF4-FFF2-40B4-BE49-F238E27FC236}">
                <a16:creationId xmlns:a16="http://schemas.microsoft.com/office/drawing/2014/main" xmlns="" id="{8D5C2645-F51C-AA46-0411-8AA52EB35498}"/>
              </a:ext>
            </a:extLst>
          </p:cNvPr>
          <p:cNvSpPr/>
          <p:nvPr/>
        </p:nvSpPr>
        <p:spPr>
          <a:xfrm>
            <a:off x="2318993" y="5788059"/>
            <a:ext cx="8139454" cy="961534"/>
          </a:xfrm>
          <a:prstGeom prst="wedgeEllipseCallout">
            <a:avLst>
              <a:gd name="adj1" fmla="val 1689"/>
              <a:gd name="adj2" fmla="val -80804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xmlns="" id="{AE0DEB74-CF9F-A176-F5C6-763AD423A2A7}"/>
              </a:ext>
            </a:extLst>
          </p:cNvPr>
          <p:cNvSpPr txBox="1"/>
          <p:nvPr/>
        </p:nvSpPr>
        <p:spPr>
          <a:xfrm>
            <a:off x="3264493" y="6068771"/>
            <a:ext cx="6682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latin typeface="華康仿宋體W2(P)" panose="02020200000000000000" pitchFamily="18" charset="-120"/>
                <a:ea typeface="華康仿宋體W2(P)" panose="02020200000000000000" pitchFamily="18" charset="-120"/>
              </a:rPr>
              <a:t>就是這邊        棉繩過不去        只好再重新縫一次</a:t>
            </a:r>
            <a:endParaRPr lang="en-US" altLang="zh-TW" sz="2400" b="1" dirty="0">
              <a:latin typeface="華康仿宋體W2(P)" panose="02020200000000000000" pitchFamily="18" charset="-120"/>
              <a:ea typeface="華康仿宋體W2(P)" panose="020202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677724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圖片 11">
            <a:extLst>
              <a:ext uri="{FF2B5EF4-FFF2-40B4-BE49-F238E27FC236}">
                <a16:creationId xmlns:a16="http://schemas.microsoft.com/office/drawing/2014/main" xmlns="" id="{C784C3AF-A16A-D01B-6B8F-6BFE253131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saturation sat="59000"/>
                    </a14:imgEffect>
                    <a14:imgEffect>
                      <a14:brightnessContrast bright="5000"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422" y="0"/>
            <a:ext cx="12192000" cy="6858000"/>
          </a:xfrm>
          <a:prstGeom prst="rect">
            <a:avLst/>
          </a:prstGeom>
          <a:effectLst>
            <a:softEdge rad="266700"/>
          </a:effectLst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EF90E479-05C8-74D1-61B8-04CEE497CCB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36" y="160828"/>
            <a:ext cx="3318235" cy="4425311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xmlns="" id="{9F613ABB-29C5-B926-9C21-2BC6ADCAEE2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820" y="160828"/>
            <a:ext cx="3899559" cy="5200584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xmlns="" id="{BC4A9737-CC83-DADF-2FE6-885B3DD4A49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621" y="1496588"/>
            <a:ext cx="3899558" cy="5200583"/>
          </a:xfrm>
          <a:prstGeom prst="rect">
            <a:avLst/>
          </a:prstGeom>
        </p:spPr>
      </p:pic>
      <p:sp>
        <p:nvSpPr>
          <p:cNvPr id="10" name="語音泡泡: 橢圓形 9">
            <a:extLst>
              <a:ext uri="{FF2B5EF4-FFF2-40B4-BE49-F238E27FC236}">
                <a16:creationId xmlns:a16="http://schemas.microsoft.com/office/drawing/2014/main" xmlns="" id="{71D278AD-82D2-3F35-0389-402ECCE06745}"/>
              </a:ext>
            </a:extLst>
          </p:cNvPr>
          <p:cNvSpPr/>
          <p:nvPr/>
        </p:nvSpPr>
        <p:spPr>
          <a:xfrm>
            <a:off x="9183351" y="684016"/>
            <a:ext cx="3353329" cy="6173984"/>
          </a:xfrm>
          <a:prstGeom prst="wedgeEllipseCallout">
            <a:avLst>
              <a:gd name="adj1" fmla="val -61359"/>
              <a:gd name="adj2" fmla="val 1230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xmlns="" id="{88B5456F-78EE-4218-09DE-643F3A59200B}"/>
              </a:ext>
            </a:extLst>
          </p:cNvPr>
          <p:cNvSpPr txBox="1"/>
          <p:nvPr/>
        </p:nvSpPr>
        <p:spPr>
          <a:xfrm>
            <a:off x="9756745" y="1317382"/>
            <a:ext cx="2567233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200" b="1" dirty="0">
                <a:latin typeface="華康仿宋體W2(P)" panose="02020200000000000000" pitchFamily="18" charset="-120"/>
                <a:ea typeface="華康仿宋體W2(P)" panose="02020200000000000000" pitchFamily="18" charset="-120"/>
              </a:rPr>
              <a:t>要開始縫提把了</a:t>
            </a:r>
            <a:endParaRPr lang="en-US" altLang="zh-TW" sz="2200" b="1" dirty="0">
              <a:latin typeface="華康仿宋體W2(P)" panose="02020200000000000000" pitchFamily="18" charset="-120"/>
              <a:ea typeface="華康仿宋體W2(P)" panose="02020200000000000000" pitchFamily="18" charset="-120"/>
            </a:endParaRPr>
          </a:p>
          <a:p>
            <a:endParaRPr lang="en-US" altLang="zh-TW" sz="2200" b="1" dirty="0">
              <a:latin typeface="華康仿宋體W2(P)" panose="02020200000000000000" pitchFamily="18" charset="-120"/>
              <a:ea typeface="華康仿宋體W2(P)" panose="02020200000000000000" pitchFamily="18" charset="-120"/>
            </a:endParaRPr>
          </a:p>
          <a:p>
            <a:r>
              <a:rPr lang="zh-TW" altLang="en-US" sz="2200" b="1" dirty="0">
                <a:latin typeface="華康仿宋體W2(P)" panose="02020200000000000000" pitchFamily="18" charset="-120"/>
                <a:ea typeface="華康仿宋體W2(P)" panose="02020200000000000000" pitchFamily="18" charset="-120"/>
              </a:rPr>
              <a:t>提把的布好硬</a:t>
            </a:r>
            <a:endParaRPr lang="en-US" altLang="zh-TW" sz="2200" b="1" dirty="0">
              <a:latin typeface="華康仿宋體W2(P)" panose="02020200000000000000" pitchFamily="18" charset="-120"/>
              <a:ea typeface="華康仿宋體W2(P)" panose="02020200000000000000" pitchFamily="18" charset="-120"/>
            </a:endParaRPr>
          </a:p>
          <a:p>
            <a:endParaRPr lang="en-US" altLang="zh-TW" sz="2200" b="1" dirty="0">
              <a:latin typeface="華康仿宋體W2(P)" panose="02020200000000000000" pitchFamily="18" charset="-120"/>
              <a:ea typeface="華康仿宋體W2(P)" panose="02020200000000000000" pitchFamily="18" charset="-120"/>
            </a:endParaRPr>
          </a:p>
          <a:p>
            <a:r>
              <a:rPr lang="zh-TW" altLang="en-US" sz="2200" b="1" dirty="0">
                <a:latin typeface="華康仿宋體W2(P)" panose="02020200000000000000" pitchFamily="18" charset="-120"/>
                <a:ea typeface="華康仿宋體W2(P)" panose="02020200000000000000" pitchFamily="18" charset="-120"/>
              </a:rPr>
              <a:t>有點難縫</a:t>
            </a:r>
            <a:endParaRPr lang="en-US" altLang="zh-TW" sz="2200" b="1" dirty="0">
              <a:latin typeface="華康仿宋體W2(P)" panose="02020200000000000000" pitchFamily="18" charset="-120"/>
              <a:ea typeface="華康仿宋體W2(P)" panose="02020200000000000000" pitchFamily="18" charset="-120"/>
            </a:endParaRPr>
          </a:p>
          <a:p>
            <a:endParaRPr lang="en-US" altLang="zh-TW" sz="2200" b="1" dirty="0">
              <a:latin typeface="華康仿宋體W2(P)" panose="02020200000000000000" pitchFamily="18" charset="-120"/>
              <a:ea typeface="華康仿宋體W2(P)" panose="02020200000000000000" pitchFamily="18" charset="-120"/>
            </a:endParaRPr>
          </a:p>
          <a:p>
            <a:r>
              <a:rPr lang="zh-TW" altLang="en-US" sz="2200" b="1" dirty="0">
                <a:latin typeface="華康仿宋體W2(P)" panose="02020200000000000000" pitchFamily="18" charset="-120"/>
                <a:ea typeface="華康仿宋體W2(P)" panose="02020200000000000000" pitchFamily="18" charset="-120"/>
              </a:rPr>
              <a:t>而且這裡</a:t>
            </a:r>
            <a:r>
              <a:rPr lang="en-US" altLang="zh-TW" sz="2200" b="1" dirty="0">
                <a:latin typeface="華康仿宋體W2(P)" panose="02020200000000000000" pitchFamily="18" charset="-120"/>
                <a:ea typeface="華康仿宋體W2(P)" panose="02020200000000000000" pitchFamily="18" charset="-120"/>
              </a:rPr>
              <a:t/>
            </a:r>
            <a:br>
              <a:rPr lang="en-US" altLang="zh-TW" sz="2200" b="1" dirty="0">
                <a:latin typeface="華康仿宋體W2(P)" panose="02020200000000000000" pitchFamily="18" charset="-120"/>
                <a:ea typeface="華康仿宋體W2(P)" panose="02020200000000000000" pitchFamily="18" charset="-120"/>
              </a:rPr>
            </a:br>
            <a:r>
              <a:rPr lang="en-US" altLang="zh-TW" sz="2200" b="1" dirty="0">
                <a:latin typeface="華康仿宋體W2(P)" panose="02020200000000000000" pitchFamily="18" charset="-120"/>
                <a:ea typeface="華康仿宋體W2(P)" panose="02020200000000000000" pitchFamily="18" charset="-120"/>
              </a:rPr>
              <a:t/>
            </a:r>
            <a:br>
              <a:rPr lang="en-US" altLang="zh-TW" sz="2200" b="1" dirty="0">
                <a:latin typeface="華康仿宋體W2(P)" panose="02020200000000000000" pitchFamily="18" charset="-120"/>
                <a:ea typeface="華康仿宋體W2(P)" panose="02020200000000000000" pitchFamily="18" charset="-120"/>
              </a:rPr>
            </a:br>
            <a:r>
              <a:rPr lang="zh-TW" altLang="en-US" sz="2200" b="1" dirty="0">
                <a:latin typeface="華康仿宋體W2(P)" panose="02020200000000000000" pitchFamily="18" charset="-120"/>
                <a:ea typeface="華康仿宋體W2(P)" panose="02020200000000000000" pitchFamily="18" charset="-120"/>
              </a:rPr>
              <a:t>要翻到裡面縫</a:t>
            </a:r>
            <a:endParaRPr lang="en-US" altLang="zh-TW" sz="2200" b="1" dirty="0">
              <a:latin typeface="華康仿宋體W2(P)" panose="02020200000000000000" pitchFamily="18" charset="-120"/>
              <a:ea typeface="華康仿宋體W2(P)" panose="02020200000000000000" pitchFamily="18" charset="-120"/>
            </a:endParaRPr>
          </a:p>
          <a:p>
            <a:endParaRPr lang="en-US" altLang="zh-TW" sz="2200" b="1" dirty="0">
              <a:latin typeface="華康仿宋體W2(P)" panose="02020200000000000000" pitchFamily="18" charset="-120"/>
              <a:ea typeface="華康仿宋體W2(P)" panose="02020200000000000000" pitchFamily="18" charset="-120"/>
            </a:endParaRPr>
          </a:p>
          <a:p>
            <a:r>
              <a:rPr lang="zh-TW" altLang="en-US" sz="2200" b="1" dirty="0">
                <a:latin typeface="華康仿宋體W2(P)" panose="02020200000000000000" pitchFamily="18" charset="-120"/>
                <a:ea typeface="華康仿宋體W2(P)" panose="02020200000000000000" pitchFamily="18" charset="-120"/>
              </a:rPr>
              <a:t>是很有挑戰的地方</a:t>
            </a:r>
            <a:endParaRPr lang="en-US" altLang="zh-TW" sz="2200" b="1" dirty="0">
              <a:latin typeface="華康仿宋體W2(P)" panose="02020200000000000000" pitchFamily="18" charset="-120"/>
              <a:ea typeface="華康仿宋體W2(P)" panose="02020200000000000000" pitchFamily="18" charset="-120"/>
            </a:endParaRPr>
          </a:p>
          <a:p>
            <a:endParaRPr lang="en-US" altLang="zh-TW" sz="2200" b="1" dirty="0">
              <a:latin typeface="華康仿宋體W2(P)" panose="02020200000000000000" pitchFamily="18" charset="-120"/>
              <a:ea typeface="華康仿宋體W2(P)" panose="02020200000000000000" pitchFamily="18" charset="-120"/>
            </a:endParaRPr>
          </a:p>
          <a:p>
            <a:r>
              <a:rPr lang="zh-TW" altLang="en-US" sz="2200" b="1" dirty="0">
                <a:latin typeface="華康仿宋體W2(P)" panose="02020200000000000000" pitchFamily="18" charset="-120"/>
                <a:ea typeface="華康仿宋體W2(P)" panose="02020200000000000000" pitchFamily="18" charset="-120"/>
              </a:rPr>
              <a:t>因為很容易會</a:t>
            </a:r>
            <a:r>
              <a:rPr lang="en-US" altLang="zh-TW" sz="2200" b="1" dirty="0">
                <a:latin typeface="華康仿宋體W2(P)" panose="02020200000000000000" pitchFamily="18" charset="-120"/>
                <a:ea typeface="華康仿宋體W2(P)" panose="02020200000000000000" pitchFamily="18" charset="-120"/>
              </a:rPr>
              <a:t/>
            </a:r>
            <a:br>
              <a:rPr lang="en-US" altLang="zh-TW" sz="2200" b="1" dirty="0">
                <a:latin typeface="華康仿宋體W2(P)" panose="02020200000000000000" pitchFamily="18" charset="-120"/>
                <a:ea typeface="華康仿宋體W2(P)" panose="02020200000000000000" pitchFamily="18" charset="-120"/>
              </a:rPr>
            </a:br>
            <a:r>
              <a:rPr lang="en-US" altLang="zh-TW" sz="2200" b="1" dirty="0">
                <a:latin typeface="華康仿宋體W2(P)" panose="02020200000000000000" pitchFamily="18" charset="-120"/>
                <a:ea typeface="華康仿宋體W2(P)" panose="02020200000000000000" pitchFamily="18" charset="-120"/>
              </a:rPr>
              <a:t/>
            </a:r>
            <a:br>
              <a:rPr lang="en-US" altLang="zh-TW" sz="2200" b="1" dirty="0">
                <a:latin typeface="華康仿宋體W2(P)" panose="02020200000000000000" pitchFamily="18" charset="-120"/>
                <a:ea typeface="華康仿宋體W2(P)" panose="02020200000000000000" pitchFamily="18" charset="-120"/>
              </a:rPr>
            </a:br>
            <a:r>
              <a:rPr lang="zh-TW" altLang="en-US" sz="2200" b="1" dirty="0">
                <a:latin typeface="華康仿宋體W2(P)" panose="02020200000000000000" pitchFamily="18" charset="-120"/>
                <a:ea typeface="華康仿宋體W2(P)" panose="02020200000000000000" pitchFamily="18" charset="-120"/>
              </a:rPr>
              <a:t> 縫錯方向</a:t>
            </a:r>
            <a:endParaRPr lang="en-US" altLang="zh-TW" sz="2200" b="1" dirty="0">
              <a:latin typeface="華康仿宋體W2(P)" panose="02020200000000000000" pitchFamily="18" charset="-120"/>
              <a:ea typeface="華康仿宋體W2(P)" panose="020202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661070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453</Words>
  <Application>Microsoft Office PowerPoint</Application>
  <PresentationFormat>自訂</PresentationFormat>
  <Paragraphs>107</Paragraphs>
  <Slides>12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3" baseType="lpstr">
      <vt:lpstr>Office 佈景主題</vt:lpstr>
      <vt:lpstr>113年學年度麥哲倫計畫 -廢物利用：手做束口袋</vt:lpstr>
      <vt:lpstr>準備材料：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我的心得感想：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113年學年度麥哲倫計畫 -廢物利用：手做束口袋</dc:title>
  <dc:creator>WIN10</dc:creator>
  <cp:lastModifiedBy>薇</cp:lastModifiedBy>
  <cp:revision>9</cp:revision>
  <dcterms:created xsi:type="dcterms:W3CDTF">2024-10-20T15:23:22Z</dcterms:created>
  <dcterms:modified xsi:type="dcterms:W3CDTF">2024-11-10T10:11:55Z</dcterms:modified>
</cp:coreProperties>
</file>