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343" r:id="rId2"/>
    <p:sldId id="342" r:id="rId3"/>
    <p:sldId id="322" r:id="rId4"/>
    <p:sldId id="345" r:id="rId5"/>
    <p:sldId id="271" r:id="rId6"/>
    <p:sldId id="346" r:id="rId7"/>
    <p:sldId id="349" r:id="rId8"/>
    <p:sldId id="360" r:id="rId9"/>
    <p:sldId id="359" r:id="rId10"/>
    <p:sldId id="361" r:id="rId11"/>
    <p:sldId id="299" r:id="rId12"/>
    <p:sldId id="363" r:id="rId13"/>
    <p:sldId id="364" r:id="rId14"/>
    <p:sldId id="34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1D"/>
    <a:srgbClr val="FFD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5244" autoAdjust="0"/>
  </p:normalViewPr>
  <p:slideViewPr>
    <p:cSldViewPr snapToGrid="0" showGuides="1">
      <p:cViewPr>
        <p:scale>
          <a:sx n="50" d="100"/>
          <a:sy n="50" d="100"/>
        </p:scale>
        <p:origin x="2650" y="749"/>
      </p:cViewPr>
      <p:guideLst>
        <p:guide orient="horz" pos="2183"/>
        <p:guide pos="2903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19C4E-EC71-4CC3-AB4F-D3A9503A3457}" type="datetimeFigureOut">
              <a:rPr lang="zh-TW" altLang="en-US" smtClean="0"/>
              <a:t>2021/10/11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727D5-C6DA-47BE-B429-CF1D8428B2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240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727D5-C6DA-47BE-B429-CF1D8428B27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790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727D5-C6DA-47BE-B429-CF1D8428B27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098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727D5-C6DA-47BE-B429-CF1D8428B27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60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070-01B7-46A8-B4F5-72114653C1BA}" type="datetimeFigureOut">
              <a:rPr lang="zh-TW" altLang="en-US" smtClean="0"/>
              <a:t>2021/10/11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A1DF-0096-4A20-97D0-D067D617B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58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070-01B7-46A8-B4F5-72114653C1BA}" type="datetimeFigureOut">
              <a:rPr lang="zh-TW" altLang="en-US" smtClean="0"/>
              <a:t>2021/10/11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A1DF-0096-4A20-97D0-D067D617B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82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070-01B7-46A8-B4F5-72114653C1BA}" type="datetimeFigureOut">
              <a:rPr lang="zh-TW" altLang="en-US" smtClean="0"/>
              <a:t>2021/10/11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A1DF-0096-4A20-97D0-D067D617B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247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3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070-01B7-46A8-B4F5-72114653C1BA}" type="datetimeFigureOut">
              <a:rPr lang="zh-TW" altLang="en-US" smtClean="0"/>
              <a:t>2021/10/11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A1DF-0096-4A20-97D0-D067D617B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38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070-01B7-46A8-B4F5-72114653C1BA}" type="datetimeFigureOut">
              <a:rPr lang="zh-TW" altLang="en-US" smtClean="0"/>
              <a:t>2021/10/11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A1DF-0096-4A20-97D0-D067D617B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370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070-01B7-46A8-B4F5-72114653C1BA}" type="datetimeFigureOut">
              <a:rPr lang="zh-TW" altLang="en-US" smtClean="0"/>
              <a:t>2021/10/11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A1DF-0096-4A20-97D0-D067D617B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83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070-01B7-46A8-B4F5-72114653C1BA}" type="datetimeFigureOut">
              <a:rPr lang="zh-TW" altLang="en-US" smtClean="0"/>
              <a:t>2021/10/11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A1DF-0096-4A20-97D0-D067D617B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379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070-01B7-46A8-B4F5-72114653C1BA}" type="datetimeFigureOut">
              <a:rPr lang="zh-TW" altLang="en-US" smtClean="0"/>
              <a:t>2021/10/11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A1DF-0096-4A20-97D0-D067D617B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24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070-01B7-46A8-B4F5-72114653C1BA}" type="datetimeFigureOut">
              <a:rPr lang="zh-TW" altLang="en-US" smtClean="0"/>
              <a:t>2021/10/11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A1DF-0096-4A20-97D0-D067D617B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90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070-01B7-46A8-B4F5-72114653C1BA}" type="datetimeFigureOut">
              <a:rPr lang="zh-TW" altLang="en-US" smtClean="0"/>
              <a:t>2021/10/11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A1DF-0096-4A20-97D0-D067D617B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00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070-01B7-46A8-B4F5-72114653C1BA}" type="datetimeFigureOut">
              <a:rPr lang="zh-TW" altLang="en-US" smtClean="0"/>
              <a:t>2021/10/11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A1DF-0096-4A20-97D0-D067D617B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55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D9070-01B7-46A8-B4F5-72114653C1BA}" type="datetimeFigureOut">
              <a:rPr lang="zh-TW" altLang="en-US" smtClean="0"/>
              <a:t>2021/10/11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EA1DF-0096-4A20-97D0-D067D617B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60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D359124-A051-4941-B9E1-564ADAEB1A21}"/>
              </a:ext>
            </a:extLst>
          </p:cNvPr>
          <p:cNvSpPr/>
          <p:nvPr/>
        </p:nvSpPr>
        <p:spPr>
          <a:xfrm>
            <a:off x="-2118360" y="2346960"/>
            <a:ext cx="14097000" cy="312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3F3C04E1-289E-40C0-BD7C-5EF096080801}"/>
              </a:ext>
            </a:extLst>
          </p:cNvPr>
          <p:cNvSpPr txBox="1"/>
          <p:nvPr/>
        </p:nvSpPr>
        <p:spPr>
          <a:xfrm>
            <a:off x="4202038" y="2270016"/>
            <a:ext cx="45448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spc="-300" dirty="0">
                <a:ln w="19050">
                  <a:solidFill>
                    <a:schemeClr val="bg1"/>
                  </a:solidFill>
                </a:ln>
                <a:solidFill>
                  <a:srgbClr val="438264"/>
                </a:solidFill>
                <a:cs typeface="+mn-ea"/>
                <a:sym typeface="+mn-lt"/>
              </a:rPr>
              <a:t>智能溫室</a:t>
            </a:r>
          </a:p>
        </p:txBody>
      </p:sp>
      <p:sp>
        <p:nvSpPr>
          <p:cNvPr id="8" name="文本框 5">
            <a:extLst>
              <a:ext uri="{FF2B5EF4-FFF2-40B4-BE49-F238E27FC236}">
                <a16:creationId xmlns:a16="http://schemas.microsoft.com/office/drawing/2014/main" id="{93326668-E4D4-45CE-A56D-472943B3C92A}"/>
              </a:ext>
            </a:extLst>
          </p:cNvPr>
          <p:cNvSpPr txBox="1"/>
          <p:nvPr/>
        </p:nvSpPr>
        <p:spPr>
          <a:xfrm>
            <a:off x="4386870" y="3730781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438264"/>
                </a:solidFill>
                <a:cs typeface="+mn-ea"/>
                <a:sym typeface="+mn-lt"/>
              </a:rPr>
              <a:t>打造多肉植物的家</a:t>
            </a:r>
          </a:p>
        </p:txBody>
      </p:sp>
      <p:sp>
        <p:nvSpPr>
          <p:cNvPr id="9" name="文本框 5">
            <a:extLst>
              <a:ext uri="{FF2B5EF4-FFF2-40B4-BE49-F238E27FC236}">
                <a16:creationId xmlns:a16="http://schemas.microsoft.com/office/drawing/2014/main" id="{0B845B43-6191-4C78-86FD-931330FEF0A2}"/>
              </a:ext>
            </a:extLst>
          </p:cNvPr>
          <p:cNvSpPr txBox="1"/>
          <p:nvPr/>
        </p:nvSpPr>
        <p:spPr>
          <a:xfrm>
            <a:off x="4386870" y="4806820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b="1" dirty="0">
                <a:solidFill>
                  <a:srgbClr val="63AF8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報告人</a:t>
            </a:r>
            <a:r>
              <a:rPr lang="zh-CN" altLang="en-US" b="1" dirty="0">
                <a:solidFill>
                  <a:srgbClr val="63AF8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：</a:t>
            </a:r>
            <a:r>
              <a:rPr lang="zh-TW" altLang="en-US" b="1" dirty="0">
                <a:solidFill>
                  <a:srgbClr val="63AF8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葉澄</a:t>
            </a:r>
            <a:r>
              <a:rPr lang="en-US" altLang="zh-CN" b="1" dirty="0">
                <a:solidFill>
                  <a:srgbClr val="63AF8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  </a:t>
            </a:r>
            <a:r>
              <a:rPr lang="zh-TW" altLang="en-US" b="1" dirty="0">
                <a:solidFill>
                  <a:srgbClr val="63AF8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五年忠班</a:t>
            </a:r>
            <a:endParaRPr lang="zh-CN" altLang="en-US" b="1" dirty="0">
              <a:solidFill>
                <a:srgbClr val="63AF8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6" name="手繪多邊形: 圖案 15">
            <a:extLst>
              <a:ext uri="{FF2B5EF4-FFF2-40B4-BE49-F238E27FC236}">
                <a16:creationId xmlns:a16="http://schemas.microsoft.com/office/drawing/2014/main" id="{E3A5420D-CC1D-4972-B769-78B0E4FDA377}"/>
              </a:ext>
            </a:extLst>
          </p:cNvPr>
          <p:cNvSpPr/>
          <p:nvPr/>
        </p:nvSpPr>
        <p:spPr>
          <a:xfrm>
            <a:off x="428017" y="2052902"/>
            <a:ext cx="3244260" cy="3088072"/>
          </a:xfrm>
          <a:custGeom>
            <a:avLst/>
            <a:gdLst>
              <a:gd name="connsiteX0" fmla="*/ 3139440 w 6324600"/>
              <a:gd name="connsiteY0" fmla="*/ 0 h 6324600"/>
              <a:gd name="connsiteX1" fmla="*/ 15240 w 6324600"/>
              <a:gd name="connsiteY1" fmla="*/ 3032760 h 6324600"/>
              <a:gd name="connsiteX2" fmla="*/ 0 w 6324600"/>
              <a:gd name="connsiteY2" fmla="*/ 6324600 h 6324600"/>
              <a:gd name="connsiteX3" fmla="*/ 6324600 w 6324600"/>
              <a:gd name="connsiteY3" fmla="*/ 6324600 h 6324600"/>
              <a:gd name="connsiteX4" fmla="*/ 6324600 w 6324600"/>
              <a:gd name="connsiteY4" fmla="*/ 3063240 h 6324600"/>
              <a:gd name="connsiteX5" fmla="*/ 3139440 w 6324600"/>
              <a:gd name="connsiteY5" fmla="*/ 0 h 63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4600" h="6324600">
                <a:moveTo>
                  <a:pt x="3139440" y="0"/>
                </a:moveTo>
                <a:lnTo>
                  <a:pt x="15240" y="3032760"/>
                </a:lnTo>
                <a:lnTo>
                  <a:pt x="0" y="6324600"/>
                </a:lnTo>
                <a:lnTo>
                  <a:pt x="6324600" y="6324600"/>
                </a:lnTo>
                <a:lnTo>
                  <a:pt x="6324600" y="3063240"/>
                </a:lnTo>
                <a:lnTo>
                  <a:pt x="3139440" y="0"/>
                </a:lnTo>
                <a:close/>
              </a:path>
            </a:pathLst>
          </a:custGeom>
          <a:noFill/>
          <a:ln w="1905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語音泡泡: 橢圓形 16">
            <a:extLst>
              <a:ext uri="{FF2B5EF4-FFF2-40B4-BE49-F238E27FC236}">
                <a16:creationId xmlns:a16="http://schemas.microsoft.com/office/drawing/2014/main" id="{74DE7001-8791-4983-BBC7-69CE3F8935BA}"/>
              </a:ext>
            </a:extLst>
          </p:cNvPr>
          <p:cNvSpPr/>
          <p:nvPr/>
        </p:nvSpPr>
        <p:spPr>
          <a:xfrm>
            <a:off x="2815137" y="1456572"/>
            <a:ext cx="1778256" cy="1375034"/>
          </a:xfrm>
          <a:prstGeom prst="wedgeEllipseCallout">
            <a:avLst>
              <a:gd name="adj1" fmla="val -59388"/>
              <a:gd name="adj2" fmla="val 5479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48FA082-6235-45B8-8D09-DC94C1C93C74}"/>
              </a:ext>
            </a:extLst>
          </p:cNvPr>
          <p:cNvSpPr txBox="1"/>
          <p:nvPr/>
        </p:nvSpPr>
        <p:spPr>
          <a:xfrm>
            <a:off x="2733523" y="1864893"/>
            <a:ext cx="1941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25.5˚C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D643361-B037-449F-AEE5-D2175D2C1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66" b="89947" l="10000" r="90000">
                        <a14:foregroundMark x1="48571" y1="91005" x2="48571" y2="91005"/>
                        <a14:foregroundMark x1="30714" y1="56614" x2="30714" y2="56614"/>
                        <a14:foregroundMark x1="48571" y1="59259" x2="48571" y2="59259"/>
                        <a14:foregroundMark x1="59286" y1="59259" x2="59286" y2="59259"/>
                        <a14:foregroundMark x1="64286" y1="55556" x2="64286" y2="55556"/>
                        <a14:foregroundMark x1="73571" y1="55026" x2="73571" y2="55026"/>
                        <a14:foregroundMark x1="10714" y1="74603" x2="10714" y2="74603"/>
                        <a14:foregroundMark x1="47857" y1="8995" x2="47857" y2="8995"/>
                        <a14:foregroundMark x1="40000" y1="8466" x2="40000" y2="84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8829" y="2825099"/>
            <a:ext cx="1771179" cy="239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4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7875EAA-55EF-4AB7-B846-9748A785B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7" y="13923"/>
            <a:ext cx="7430858" cy="5400000"/>
          </a:xfrm>
          <a:prstGeom prst="rect">
            <a:avLst/>
          </a:prstGeom>
        </p:spPr>
      </p:pic>
      <p:pic>
        <p:nvPicPr>
          <p:cNvPr id="54" name="圖片 53">
            <a:extLst>
              <a:ext uri="{FF2B5EF4-FFF2-40B4-BE49-F238E27FC236}">
                <a16:creationId xmlns:a16="http://schemas.microsoft.com/office/drawing/2014/main" id="{EB9FA790-F4A2-4E87-9051-BC113D23C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287" y="4152962"/>
            <a:ext cx="4376892" cy="2691114"/>
          </a:xfrm>
          <a:prstGeom prst="rect">
            <a:avLst/>
          </a:prstGeom>
        </p:spPr>
      </p:pic>
      <p:sp>
        <p:nvSpPr>
          <p:cNvPr id="55" name="文字方塊 54">
            <a:extLst>
              <a:ext uri="{FF2B5EF4-FFF2-40B4-BE49-F238E27FC236}">
                <a16:creationId xmlns:a16="http://schemas.microsoft.com/office/drawing/2014/main" id="{3AA9AD38-C41B-4BAD-BB8D-D921ABD7019F}"/>
              </a:ext>
            </a:extLst>
          </p:cNvPr>
          <p:cNvSpPr txBox="1"/>
          <p:nvPr/>
        </p:nvSpPr>
        <p:spPr>
          <a:xfrm>
            <a:off x="6102995" y="5137747"/>
            <a:ext cx="3041005" cy="1477328"/>
          </a:xfrm>
          <a:prstGeom prst="rect">
            <a:avLst/>
          </a:prstGeom>
          <a:solidFill>
            <a:schemeClr val="bg1">
              <a:lumMod val="65000"/>
              <a:alpha val="71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CN" altLang="en-US" sz="1800" dirty="0"/>
              <a:t>不同</a:t>
            </a:r>
            <a:r>
              <a:rPr lang="zh-TW" altLang="en-US" sz="1800" dirty="0"/>
              <a:t>種</a:t>
            </a:r>
            <a:r>
              <a:rPr lang="zh-CN" altLang="en-US" sz="1800" dirty="0"/>
              <a:t>的</a:t>
            </a:r>
            <a:r>
              <a:rPr lang="zh-TW" altLang="en-US" sz="1800" dirty="0"/>
              <a:t>多肉植物</a:t>
            </a:r>
            <a:r>
              <a:rPr lang="zh-CN" altLang="en-US" sz="1800" dirty="0"/>
              <a:t>，對土壤濕度的需求也不相同，</a:t>
            </a:r>
            <a:r>
              <a:rPr lang="zh-TW" altLang="en-US" sz="1800" dirty="0"/>
              <a:t>這裡我們設定</a:t>
            </a:r>
            <a:r>
              <a:rPr lang="en-US" altLang="zh-TW" sz="1800" dirty="0">
                <a:solidFill>
                  <a:srgbClr val="FF0000"/>
                </a:solidFill>
              </a:rPr>
              <a:t>10%</a:t>
            </a:r>
            <a:r>
              <a:rPr lang="zh-TW" altLang="en-US" sz="1800" dirty="0"/>
              <a:t>，當作示範。</a:t>
            </a:r>
            <a:endParaRPr lang="en-US" altLang="zh-TW" sz="1800" dirty="0"/>
          </a:p>
          <a:p>
            <a:r>
              <a:rPr lang="zh-TW" altLang="en-US" sz="1800" dirty="0"/>
              <a:t>將來，</a:t>
            </a:r>
            <a:r>
              <a:rPr lang="zh-CN" altLang="en-US" sz="1800" dirty="0"/>
              <a:t>可以根據不同</a:t>
            </a:r>
            <a:r>
              <a:rPr lang="zh-TW" altLang="en-US" sz="1800" dirty="0"/>
              <a:t>多肉</a:t>
            </a:r>
            <a:r>
              <a:rPr lang="zh-CN" altLang="en-US" sz="1800" dirty="0"/>
              <a:t>對土壤濕度的需求</a:t>
            </a:r>
            <a:r>
              <a:rPr lang="zh-TW" altLang="en-US" sz="1800" dirty="0"/>
              <a:t>，來做</a:t>
            </a:r>
            <a:r>
              <a:rPr lang="zh-TW" altLang="en-US" sz="1800" dirty="0">
                <a:solidFill>
                  <a:srgbClr val="FF0000"/>
                </a:solidFill>
              </a:rPr>
              <a:t>調整</a:t>
            </a:r>
            <a:r>
              <a:rPr lang="zh-TW" altLang="en-US" sz="1800" dirty="0"/>
              <a:t>。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37062C0-3171-4203-8660-308AB68AED98}"/>
              </a:ext>
            </a:extLst>
          </p:cNvPr>
          <p:cNvSpPr txBox="1"/>
          <p:nvPr/>
        </p:nvSpPr>
        <p:spPr>
          <a:xfrm>
            <a:off x="682076" y="4866640"/>
            <a:ext cx="81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17%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208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A2687369-1ECA-4EF0-818F-776068C377EC}"/>
              </a:ext>
            </a:extLst>
          </p:cNvPr>
          <p:cNvSpPr txBox="1"/>
          <p:nvPr/>
        </p:nvSpPr>
        <p:spPr>
          <a:xfrm>
            <a:off x="3961989" y="2777117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功能展示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351C0E1-F102-418E-9C74-27535B5D1747}"/>
              </a:ext>
            </a:extLst>
          </p:cNvPr>
          <p:cNvGrpSpPr/>
          <p:nvPr/>
        </p:nvGrpSpPr>
        <p:grpSpPr>
          <a:xfrm>
            <a:off x="0" y="-17640"/>
            <a:ext cx="9144000" cy="459899"/>
            <a:chOff x="0" y="-17640"/>
            <a:chExt cx="9144000" cy="459899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291E22A-0158-4AE3-8FA7-C126F4A93DCE}"/>
                </a:ext>
              </a:extLst>
            </p:cNvPr>
            <p:cNvSpPr/>
            <p:nvPr/>
          </p:nvSpPr>
          <p:spPr>
            <a:xfrm>
              <a:off x="0" y="-17640"/>
              <a:ext cx="9144000" cy="4291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190AD8C-9EA4-4EF7-AF5C-320586AD8A2E}"/>
                </a:ext>
              </a:extLst>
            </p:cNvPr>
            <p:cNvSpPr/>
            <p:nvPr/>
          </p:nvSpPr>
          <p:spPr>
            <a:xfrm>
              <a:off x="0" y="42149"/>
              <a:ext cx="9144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TW" altLang="en-US" sz="2000" spc="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花蓮縣北昌國小￭</a:t>
              </a: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麥哲倫探索築夢計畫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id="{32CE455C-3B9F-4C40-A4B7-D78970774EE8}"/>
              </a:ext>
            </a:extLst>
          </p:cNvPr>
          <p:cNvSpPr/>
          <p:nvPr/>
        </p:nvSpPr>
        <p:spPr>
          <a:xfrm>
            <a:off x="428017" y="2052902"/>
            <a:ext cx="3244260" cy="3088072"/>
          </a:xfrm>
          <a:custGeom>
            <a:avLst/>
            <a:gdLst>
              <a:gd name="connsiteX0" fmla="*/ 3139440 w 6324600"/>
              <a:gd name="connsiteY0" fmla="*/ 0 h 6324600"/>
              <a:gd name="connsiteX1" fmla="*/ 15240 w 6324600"/>
              <a:gd name="connsiteY1" fmla="*/ 3032760 h 6324600"/>
              <a:gd name="connsiteX2" fmla="*/ 0 w 6324600"/>
              <a:gd name="connsiteY2" fmla="*/ 6324600 h 6324600"/>
              <a:gd name="connsiteX3" fmla="*/ 6324600 w 6324600"/>
              <a:gd name="connsiteY3" fmla="*/ 6324600 h 6324600"/>
              <a:gd name="connsiteX4" fmla="*/ 6324600 w 6324600"/>
              <a:gd name="connsiteY4" fmla="*/ 3063240 h 6324600"/>
              <a:gd name="connsiteX5" fmla="*/ 3139440 w 6324600"/>
              <a:gd name="connsiteY5" fmla="*/ 0 h 63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4600" h="6324600">
                <a:moveTo>
                  <a:pt x="3139440" y="0"/>
                </a:moveTo>
                <a:lnTo>
                  <a:pt x="15240" y="3032760"/>
                </a:lnTo>
                <a:lnTo>
                  <a:pt x="0" y="6324600"/>
                </a:lnTo>
                <a:lnTo>
                  <a:pt x="6324600" y="6324600"/>
                </a:lnTo>
                <a:lnTo>
                  <a:pt x="6324600" y="3063240"/>
                </a:lnTo>
                <a:lnTo>
                  <a:pt x="3139440" y="0"/>
                </a:lnTo>
                <a:close/>
              </a:path>
            </a:pathLst>
          </a:custGeom>
          <a:noFill/>
          <a:ln w="1905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語音泡泡: 橢圓形 8">
            <a:extLst>
              <a:ext uri="{FF2B5EF4-FFF2-40B4-BE49-F238E27FC236}">
                <a16:creationId xmlns:a16="http://schemas.microsoft.com/office/drawing/2014/main" id="{4C15D9A9-1F9F-4136-98B9-80E9536EFF2E}"/>
              </a:ext>
            </a:extLst>
          </p:cNvPr>
          <p:cNvSpPr/>
          <p:nvPr/>
        </p:nvSpPr>
        <p:spPr>
          <a:xfrm>
            <a:off x="2815137" y="1456572"/>
            <a:ext cx="1778256" cy="1375034"/>
          </a:xfrm>
          <a:prstGeom prst="wedgeEllipseCallout">
            <a:avLst>
              <a:gd name="adj1" fmla="val -59388"/>
              <a:gd name="adj2" fmla="val 5479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56F2054-07D8-4314-ABD1-EA8BBD2BC93C}"/>
              </a:ext>
            </a:extLst>
          </p:cNvPr>
          <p:cNvSpPr txBox="1"/>
          <p:nvPr/>
        </p:nvSpPr>
        <p:spPr>
          <a:xfrm>
            <a:off x="2733523" y="1864893"/>
            <a:ext cx="1941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25.5˚C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A3E880E-C573-4A9C-91C3-D822BCB0C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66" b="89947" l="10000" r="90000">
                        <a14:foregroundMark x1="48571" y1="91005" x2="48571" y2="91005"/>
                        <a14:foregroundMark x1="30714" y1="56614" x2="30714" y2="56614"/>
                        <a14:foregroundMark x1="48571" y1="59259" x2="48571" y2="59259"/>
                        <a14:foregroundMark x1="59286" y1="59259" x2="59286" y2="59259"/>
                        <a14:foregroundMark x1="64286" y1="55556" x2="64286" y2="55556"/>
                        <a14:foregroundMark x1="73571" y1="55026" x2="73571" y2="55026"/>
                        <a14:foregroundMark x1="10714" y1="74603" x2="10714" y2="74603"/>
                        <a14:foregroundMark x1="47857" y1="8995" x2="47857" y2="8995"/>
                        <a14:foregroundMark x1="40000" y1="8466" x2="40000" y2="84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8829" y="2825099"/>
            <a:ext cx="1771179" cy="239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03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88D7409C-2B6B-4DC3-81AA-16D2740A4AF5}"/>
              </a:ext>
            </a:extLst>
          </p:cNvPr>
          <p:cNvSpPr txBox="1"/>
          <p:nvPr/>
        </p:nvSpPr>
        <p:spPr>
          <a:xfrm>
            <a:off x="2222638" y="1197620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改善空間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F8FE818-1DC0-49D5-A1E5-7F371BEE1154}"/>
              </a:ext>
            </a:extLst>
          </p:cNvPr>
          <p:cNvSpPr txBox="1"/>
          <p:nvPr/>
        </p:nvSpPr>
        <p:spPr>
          <a:xfrm>
            <a:off x="241986" y="3284580"/>
            <a:ext cx="63273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控制溫度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加裝抽風扇</a:t>
            </a:r>
            <a:endParaRPr lang="en-US" altLang="zh-TW" sz="48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48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控制亮度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加裝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LED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燈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DDD92689-A09F-4A14-993A-1694F8C02F6E}"/>
              </a:ext>
            </a:extLst>
          </p:cNvPr>
          <p:cNvGrpSpPr/>
          <p:nvPr/>
        </p:nvGrpSpPr>
        <p:grpSpPr>
          <a:xfrm>
            <a:off x="0" y="-17640"/>
            <a:ext cx="9144000" cy="459899"/>
            <a:chOff x="0" y="-17640"/>
            <a:chExt cx="9144000" cy="45989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5BC58DC-56D0-4812-9ADD-246F76A57BBA}"/>
                </a:ext>
              </a:extLst>
            </p:cNvPr>
            <p:cNvSpPr/>
            <p:nvPr/>
          </p:nvSpPr>
          <p:spPr>
            <a:xfrm>
              <a:off x="0" y="-17640"/>
              <a:ext cx="9144000" cy="4291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8BC11E2-C75F-4CC5-A06E-84ECC0FB5913}"/>
                </a:ext>
              </a:extLst>
            </p:cNvPr>
            <p:cNvSpPr/>
            <p:nvPr/>
          </p:nvSpPr>
          <p:spPr>
            <a:xfrm>
              <a:off x="0" y="42149"/>
              <a:ext cx="9144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TW" altLang="en-US" sz="2000" spc="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花蓮縣北昌國小￭</a:t>
              </a: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麥哲倫探索築夢計畫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D4FB5550-9593-4CD0-A714-B242316CA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207" y="3284580"/>
            <a:ext cx="1201794" cy="120179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D23C7D5-2FE0-44EF-9402-C765E8682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0825" y="4362295"/>
            <a:ext cx="2451701" cy="24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6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CF5D9C9-8943-4D5B-AE2B-CD75A6860987}"/>
              </a:ext>
            </a:extLst>
          </p:cNvPr>
          <p:cNvSpPr txBox="1"/>
          <p:nvPr/>
        </p:nvSpPr>
        <p:spPr>
          <a:xfrm>
            <a:off x="3263604" y="680939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心得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189CFE8-44C1-4F81-8250-5B3EDFE09312}"/>
              </a:ext>
            </a:extLst>
          </p:cNvPr>
          <p:cNvSpPr txBox="1"/>
          <p:nvPr/>
        </p:nvSpPr>
        <p:spPr>
          <a:xfrm>
            <a:off x="28372" y="2719503"/>
            <a:ext cx="9067800" cy="2062103"/>
          </a:xfrm>
          <a:prstGeom prst="rect">
            <a:avLst/>
          </a:prstGeom>
          <a:solidFill>
            <a:schemeClr val="accent6">
              <a:lumMod val="75000"/>
              <a:alpha val="58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雖然我製作的只是小小的溫室，</a:t>
            </a:r>
            <a:endParaRPr lang="en-US" altLang="zh-TW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但對於多肉植物的生長有很大的幫助，</a:t>
            </a:r>
            <a:endParaRPr lang="en-US" altLang="zh-TW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我相信只要持續研究，</a:t>
            </a:r>
            <a:endParaRPr lang="en-US" altLang="zh-TW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一定可打造出更多功能的溫室。</a:t>
            </a:r>
            <a:endParaRPr lang="en-US" altLang="zh-TW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A501797A-496B-4024-A015-7D3F15ECECC4}"/>
              </a:ext>
            </a:extLst>
          </p:cNvPr>
          <p:cNvGrpSpPr/>
          <p:nvPr/>
        </p:nvGrpSpPr>
        <p:grpSpPr>
          <a:xfrm>
            <a:off x="0" y="-17640"/>
            <a:ext cx="9144000" cy="459899"/>
            <a:chOff x="0" y="-17640"/>
            <a:chExt cx="9144000" cy="45989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77D4AF6-5DD0-4E59-B4FE-D75505A7A019}"/>
                </a:ext>
              </a:extLst>
            </p:cNvPr>
            <p:cNvSpPr/>
            <p:nvPr/>
          </p:nvSpPr>
          <p:spPr>
            <a:xfrm>
              <a:off x="0" y="-17640"/>
              <a:ext cx="9144000" cy="4291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705D1ED-AC9E-46EF-A15F-A0B99E48CE35}"/>
                </a:ext>
              </a:extLst>
            </p:cNvPr>
            <p:cNvSpPr/>
            <p:nvPr/>
          </p:nvSpPr>
          <p:spPr>
            <a:xfrm>
              <a:off x="0" y="42149"/>
              <a:ext cx="9144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TW" altLang="en-US" sz="2000" spc="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花蓮縣北昌國小￭</a:t>
              </a: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麥哲倫探索築夢計畫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454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D359124-A051-4941-B9E1-564ADAEB1A21}"/>
              </a:ext>
            </a:extLst>
          </p:cNvPr>
          <p:cNvSpPr/>
          <p:nvPr/>
        </p:nvSpPr>
        <p:spPr>
          <a:xfrm>
            <a:off x="-2118360" y="2346960"/>
            <a:ext cx="14097000" cy="312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手繪多邊形: 圖案 15">
            <a:extLst>
              <a:ext uri="{FF2B5EF4-FFF2-40B4-BE49-F238E27FC236}">
                <a16:creationId xmlns:a16="http://schemas.microsoft.com/office/drawing/2014/main" id="{E3A5420D-CC1D-4972-B769-78B0E4FDA377}"/>
              </a:ext>
            </a:extLst>
          </p:cNvPr>
          <p:cNvSpPr/>
          <p:nvPr/>
        </p:nvSpPr>
        <p:spPr>
          <a:xfrm>
            <a:off x="428017" y="2052902"/>
            <a:ext cx="3244260" cy="3088072"/>
          </a:xfrm>
          <a:custGeom>
            <a:avLst/>
            <a:gdLst>
              <a:gd name="connsiteX0" fmla="*/ 3139440 w 6324600"/>
              <a:gd name="connsiteY0" fmla="*/ 0 h 6324600"/>
              <a:gd name="connsiteX1" fmla="*/ 15240 w 6324600"/>
              <a:gd name="connsiteY1" fmla="*/ 3032760 h 6324600"/>
              <a:gd name="connsiteX2" fmla="*/ 0 w 6324600"/>
              <a:gd name="connsiteY2" fmla="*/ 6324600 h 6324600"/>
              <a:gd name="connsiteX3" fmla="*/ 6324600 w 6324600"/>
              <a:gd name="connsiteY3" fmla="*/ 6324600 h 6324600"/>
              <a:gd name="connsiteX4" fmla="*/ 6324600 w 6324600"/>
              <a:gd name="connsiteY4" fmla="*/ 3063240 h 6324600"/>
              <a:gd name="connsiteX5" fmla="*/ 3139440 w 6324600"/>
              <a:gd name="connsiteY5" fmla="*/ 0 h 63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4600" h="6324600">
                <a:moveTo>
                  <a:pt x="3139440" y="0"/>
                </a:moveTo>
                <a:lnTo>
                  <a:pt x="15240" y="3032760"/>
                </a:lnTo>
                <a:lnTo>
                  <a:pt x="0" y="6324600"/>
                </a:lnTo>
                <a:lnTo>
                  <a:pt x="6324600" y="6324600"/>
                </a:lnTo>
                <a:lnTo>
                  <a:pt x="6324600" y="3063240"/>
                </a:lnTo>
                <a:lnTo>
                  <a:pt x="3139440" y="0"/>
                </a:lnTo>
                <a:close/>
              </a:path>
            </a:pathLst>
          </a:custGeom>
          <a:noFill/>
          <a:ln w="1905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語音泡泡: 橢圓形 16">
            <a:extLst>
              <a:ext uri="{FF2B5EF4-FFF2-40B4-BE49-F238E27FC236}">
                <a16:creationId xmlns:a16="http://schemas.microsoft.com/office/drawing/2014/main" id="{74DE7001-8791-4983-BBC7-69CE3F8935BA}"/>
              </a:ext>
            </a:extLst>
          </p:cNvPr>
          <p:cNvSpPr/>
          <p:nvPr/>
        </p:nvSpPr>
        <p:spPr>
          <a:xfrm>
            <a:off x="2815137" y="1456572"/>
            <a:ext cx="1778256" cy="1375034"/>
          </a:xfrm>
          <a:prstGeom prst="wedgeEllipseCallout">
            <a:avLst>
              <a:gd name="adj1" fmla="val -59388"/>
              <a:gd name="adj2" fmla="val 5479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48FA082-6235-45B8-8D09-DC94C1C93C74}"/>
              </a:ext>
            </a:extLst>
          </p:cNvPr>
          <p:cNvSpPr txBox="1"/>
          <p:nvPr/>
        </p:nvSpPr>
        <p:spPr>
          <a:xfrm>
            <a:off x="2733523" y="1864893"/>
            <a:ext cx="1941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25.5˚C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0B27A78-C2AE-4394-B57D-3D29C33844A2}"/>
              </a:ext>
            </a:extLst>
          </p:cNvPr>
          <p:cNvSpPr/>
          <p:nvPr/>
        </p:nvSpPr>
        <p:spPr>
          <a:xfrm>
            <a:off x="4860033" y="4653138"/>
            <a:ext cx="390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n w="0"/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五年忠班</a:t>
            </a:r>
            <a:r>
              <a:rPr lang="zh-TW" altLang="en-US" sz="4800" b="1" dirty="0">
                <a:ln w="0"/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葉    澄</a:t>
            </a:r>
            <a:endParaRPr lang="en-US" altLang="zh-TW" sz="4400" b="1" dirty="0">
              <a:ln w="0"/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B1DEA50-AB87-4191-8F44-733087F32026}"/>
              </a:ext>
            </a:extLst>
          </p:cNvPr>
          <p:cNvSpPr txBox="1"/>
          <p:nvPr/>
        </p:nvSpPr>
        <p:spPr>
          <a:xfrm>
            <a:off x="4860033" y="2204866"/>
            <a:ext cx="35702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我的簡報結束</a:t>
            </a:r>
            <a:endParaRPr lang="en-US" altLang="zh-TW" sz="44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謝謝大家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04F3C85-03AF-4BA5-803C-64F6F70F5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66" b="89947" l="10000" r="90000">
                        <a14:foregroundMark x1="48571" y1="91005" x2="48571" y2="91005"/>
                        <a14:foregroundMark x1="30714" y1="56614" x2="30714" y2="56614"/>
                        <a14:foregroundMark x1="48571" y1="59259" x2="48571" y2="59259"/>
                        <a14:foregroundMark x1="59286" y1="59259" x2="59286" y2="59259"/>
                        <a14:foregroundMark x1="64286" y1="55556" x2="64286" y2="55556"/>
                        <a14:foregroundMark x1="73571" y1="55026" x2="73571" y2="55026"/>
                        <a14:foregroundMark x1="10714" y1="74603" x2="10714" y2="74603"/>
                        <a14:foregroundMark x1="47857" y1="8995" x2="47857" y2="8995"/>
                        <a14:foregroundMark x1="40000" y1="8466" x2="40000" y2="84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8829" y="2825099"/>
            <a:ext cx="1771179" cy="239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7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CC2CED4-B831-4182-A979-9CAC503D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6AAD3CC9-92F7-414C-BF5E-1CB66B320A67}"/>
              </a:ext>
            </a:extLst>
          </p:cNvPr>
          <p:cNvSpPr txBox="1"/>
          <p:nvPr/>
        </p:nvSpPr>
        <p:spPr>
          <a:xfrm>
            <a:off x="0" y="1754683"/>
            <a:ext cx="9144000" cy="4524315"/>
          </a:xfrm>
          <a:prstGeom prst="rect">
            <a:avLst/>
          </a:prstGeom>
          <a:solidFill>
            <a:schemeClr val="accent1">
              <a:lumMod val="75000"/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我種了很多多肉植物，但因夏天天氣炎熱，導致它們難以渡夏，所以我想藉這次機會，設計一組系統，以找出多肉植物適當的生長條件。</a:t>
            </a: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於是我和爸爸，動手做了一個小溫室，並用</a:t>
            </a: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打造一套自動澆水系統，感測器監測溫室裡的溫度及濕度。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4DF6D9AF-472C-4C62-BA67-2EDBE18B4A6D}"/>
              </a:ext>
            </a:extLst>
          </p:cNvPr>
          <p:cNvSpPr txBox="1">
            <a:spLocks/>
          </p:cNvSpPr>
          <p:nvPr/>
        </p:nvSpPr>
        <p:spPr>
          <a:xfrm>
            <a:off x="0" y="429120"/>
            <a:ext cx="2270760" cy="957719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我的動機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3F836933-4088-43C0-B666-5984534F899D}"/>
              </a:ext>
            </a:extLst>
          </p:cNvPr>
          <p:cNvGrpSpPr/>
          <p:nvPr/>
        </p:nvGrpSpPr>
        <p:grpSpPr>
          <a:xfrm>
            <a:off x="0" y="0"/>
            <a:ext cx="9144000" cy="459899"/>
            <a:chOff x="0" y="-17640"/>
            <a:chExt cx="9144000" cy="45989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9F8877A-909A-4BBF-B521-514B880C9E0B}"/>
                </a:ext>
              </a:extLst>
            </p:cNvPr>
            <p:cNvSpPr/>
            <p:nvPr/>
          </p:nvSpPr>
          <p:spPr>
            <a:xfrm>
              <a:off x="0" y="-17640"/>
              <a:ext cx="9144000" cy="4291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E667671-1017-4F1C-B9FC-91C024B0E2A2}"/>
                </a:ext>
              </a:extLst>
            </p:cNvPr>
            <p:cNvSpPr/>
            <p:nvPr/>
          </p:nvSpPr>
          <p:spPr>
            <a:xfrm>
              <a:off x="0" y="42149"/>
              <a:ext cx="9144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TW" altLang="en-US" sz="2000" spc="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花蓮縣北昌國小￭</a:t>
              </a: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麥哲倫探索築夢計畫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43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013BC7-6D27-47CE-BCC3-C557E296E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6" y="439345"/>
            <a:ext cx="1463040" cy="87715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零件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85B9311-BA45-42F3-A62A-3C2575BCF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167" r="95000">
                        <a14:foregroundMark x1="9500" y1="48167" x2="9500" y2="48167"/>
                        <a14:foregroundMark x1="10167" y1="58167" x2="10167" y2="58167"/>
                        <a14:foregroundMark x1="9000" y1="57667" x2="9000" y2="57667"/>
                        <a14:foregroundMark x1="6500" y1="55667" x2="6500" y2="55667"/>
                        <a14:foregroundMark x1="5833" y1="53833" x2="5833" y2="53833"/>
                        <a14:foregroundMark x1="5000" y1="52333" x2="5000" y2="52333"/>
                        <a14:foregroundMark x1="5500" y1="49833" x2="5500" y2="49833"/>
                        <a14:foregroundMark x1="4833" y1="48500" x2="4833" y2="48500"/>
                        <a14:foregroundMark x1="4333" y1="48500" x2="4333" y2="48500"/>
                        <a14:foregroundMark x1="47667" y1="37500" x2="47667" y2="37500"/>
                        <a14:foregroundMark x1="94500" y1="46833" x2="94500" y2="46833"/>
                        <a14:foregroundMark x1="47833" y1="79000" x2="47833" y2="79000"/>
                        <a14:foregroundMark x1="54500" y1="75000" x2="54500" y2="75000"/>
                        <a14:foregroundMark x1="56333" y1="74167" x2="56333" y2="74167"/>
                        <a14:foregroundMark x1="59167" y1="72500" x2="59167" y2="72500"/>
                        <a14:foregroundMark x1="61000" y1="72167" x2="61000" y2="72167"/>
                        <a14:foregroundMark x1="63000" y1="70000" x2="63000" y2="70000"/>
                        <a14:foregroundMark x1="65500" y1="68667" x2="65500" y2="68667"/>
                        <a14:foregroundMark x1="66667" y1="67667" x2="66667" y2="67667"/>
                        <a14:foregroundMark x1="70000" y1="66333" x2="70000" y2="66333"/>
                        <a14:foregroundMark x1="68667" y1="66667" x2="68667" y2="66667"/>
                        <a14:foregroundMark x1="71667" y1="65167" x2="71667" y2="65167"/>
                        <a14:foregroundMark x1="73333" y1="64000" x2="73333" y2="64000"/>
                        <a14:foregroundMark x1="76000" y1="62333" x2="76000" y2="62333"/>
                        <a14:foregroundMark x1="75167" y1="62833" x2="75167" y2="62833"/>
                        <a14:foregroundMark x1="78500" y1="61333" x2="78500" y2="61333"/>
                        <a14:foregroundMark x1="77500" y1="61333" x2="77500" y2="61333"/>
                        <a14:foregroundMark x1="79667" y1="60167" x2="79667" y2="60167"/>
                        <a14:foregroundMark x1="81667" y1="59333" x2="81667" y2="59333"/>
                        <a14:foregroundMark x1="82333" y1="58833" x2="82333" y2="58833"/>
                        <a14:foregroundMark x1="83333" y1="58167" x2="83333" y2="58167"/>
                        <a14:foregroundMark x1="84500" y1="57500" x2="84500" y2="57500"/>
                        <a14:foregroundMark x1="86333" y1="56333" x2="86333" y2="56333"/>
                        <a14:foregroundMark x1="86833" y1="56000" x2="86833" y2="56000"/>
                        <a14:foregroundMark x1="88333" y1="55000" x2="88333" y2="55000"/>
                        <a14:foregroundMark x1="89333" y1="54500" x2="89333" y2="54500"/>
                        <a14:foregroundMark x1="90833" y1="53833" x2="90833" y2="53833"/>
                        <a14:foregroundMark x1="91833" y1="53333" x2="91833" y2="53333"/>
                        <a14:foregroundMark x1="92333" y1="52833" x2="92333" y2="52833"/>
                        <a14:foregroundMark x1="93500" y1="52167" x2="93500" y2="52167"/>
                        <a14:foregroundMark x1="95000" y1="51167" x2="95000" y2="51167"/>
                        <a14:foregroundMark x1="37667" y1="82667" x2="37667" y2="82667"/>
                        <a14:foregroundMark x1="40500" y1="83500" x2="40500" y2="83500"/>
                        <a14:foregroundMark x1="41333" y1="83000" x2="41333" y2="83000"/>
                        <a14:foregroundMark x1="42833" y1="82667" x2="42833" y2="82667"/>
                        <a14:foregroundMark x1="49000" y1="78667" x2="49000" y2="78667"/>
                        <a14:foregroundMark x1="50833" y1="77667" x2="50833" y2="77667"/>
                        <a14:foregroundMark x1="52333" y1="76833" x2="52333" y2="76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8362" y="141833"/>
            <a:ext cx="4113417" cy="411341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F391FFB-02D0-4BC2-8342-5D02E2DBF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944" y1="59639" x2="38944" y2="59639"/>
                        <a14:foregroundMark x1="32343" y1="58434" x2="32343" y2="58434"/>
                        <a14:foregroundMark x1="26733" y1="62651" x2="26733" y2="62651"/>
                        <a14:foregroundMark x1="25083" y1="64458" x2="25083" y2="64458"/>
                        <a14:foregroundMark x1="24422" y1="57831" x2="24422" y2="57831"/>
                        <a14:foregroundMark x1="33993" y1="63855" x2="33993" y2="63855"/>
                        <a14:foregroundMark x1="29373" y1="67470" x2="29373" y2="67470"/>
                        <a14:foregroundMark x1="26733" y1="68675" x2="26733" y2="68675"/>
                        <a14:foregroundMark x1="40924" y1="62651" x2="40924" y2="626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5779" y="4614143"/>
            <a:ext cx="1867159" cy="1022932"/>
          </a:xfrm>
          <a:prstGeom prst="rect">
            <a:avLst/>
          </a:prstGeom>
        </p:spPr>
      </p:pic>
      <p:pic>
        <p:nvPicPr>
          <p:cNvPr id="1026" name="Picture 2" descr="4節3號串聯電池盒(AA) – 台灣物聯科技TaiwanIOT Studio">
            <a:extLst>
              <a:ext uri="{FF2B5EF4-FFF2-40B4-BE49-F238E27FC236}">
                <a16:creationId xmlns:a16="http://schemas.microsoft.com/office/drawing/2014/main" id="{140BBC97-0D08-4E1B-BDE9-21C6A63F8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81" b="91018" l="7000" r="94000">
                        <a14:foregroundMark x1="7250" y1="55090" x2="7250" y2="55090"/>
                        <a14:foregroundMark x1="89500" y1="64970" x2="89500" y2="64970"/>
                        <a14:foregroundMark x1="38250" y1="91018" x2="38250" y2="91018"/>
                        <a14:foregroundMark x1="94000" y1="59880" x2="94000" y2="59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37" y="4130201"/>
            <a:ext cx="1995474" cy="16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普雷萬_TW創客空間】YL-69 土壤溼度感測器(可提供電路與Arduino程式範例) | 露天拍賣">
            <a:extLst>
              <a:ext uri="{FF2B5EF4-FFF2-40B4-BE49-F238E27FC236}">
                <a16:creationId xmlns:a16="http://schemas.microsoft.com/office/drawing/2014/main" id="{B3DBA958-AEF0-4F47-912A-9F208545E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98" t="23995" r="20825" b="26895"/>
          <a:stretch/>
        </p:blipFill>
        <p:spPr bwMode="auto">
          <a:xfrm>
            <a:off x="5543510" y="4130201"/>
            <a:ext cx="1995473" cy="176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A037F343-6835-4D30-9E0C-A3321DC3A218}"/>
              </a:ext>
            </a:extLst>
          </p:cNvPr>
          <p:cNvSpPr txBox="1"/>
          <p:nvPr/>
        </p:nvSpPr>
        <p:spPr>
          <a:xfrm>
            <a:off x="2052509" y="5877448"/>
            <a:ext cx="1380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空氣溫溼度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感測器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6676D25E-5C49-4043-A1A3-09064146B8DB}"/>
              </a:ext>
            </a:extLst>
          </p:cNvPr>
          <p:cNvSpPr txBox="1"/>
          <p:nvPr/>
        </p:nvSpPr>
        <p:spPr>
          <a:xfrm>
            <a:off x="4003712" y="5880044"/>
            <a:ext cx="1004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電池盒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E315AC58-72E2-4D97-AE8F-84A5C892D5C1}"/>
              </a:ext>
            </a:extLst>
          </p:cNvPr>
          <p:cNvSpPr txBox="1"/>
          <p:nvPr/>
        </p:nvSpPr>
        <p:spPr>
          <a:xfrm>
            <a:off x="5784911" y="5880045"/>
            <a:ext cx="1138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土壤溼度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感測器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9410A911-E9F6-4C96-A81B-B9305A3726AB}"/>
              </a:ext>
            </a:extLst>
          </p:cNvPr>
          <p:cNvSpPr txBox="1"/>
          <p:nvPr/>
        </p:nvSpPr>
        <p:spPr>
          <a:xfrm>
            <a:off x="156086" y="5880044"/>
            <a:ext cx="1668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LCD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顯示模組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7AEAD97D-DF3D-41BC-B54B-8F03D66818E8}"/>
              </a:ext>
            </a:extLst>
          </p:cNvPr>
          <p:cNvSpPr txBox="1"/>
          <p:nvPr/>
        </p:nvSpPr>
        <p:spPr>
          <a:xfrm>
            <a:off x="3576141" y="3701251"/>
            <a:ext cx="3449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控制板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BA58AFB-74D0-4F73-BC9A-8643C8B8C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3126" y="4520512"/>
            <a:ext cx="1631131" cy="121019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E00C3070-451F-4E5F-B1B8-656A8CD8A1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4283" y="4547159"/>
            <a:ext cx="2097987" cy="1022932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B958A5B3-4B72-4EC3-8C97-5275268CF0CB}"/>
              </a:ext>
            </a:extLst>
          </p:cNvPr>
          <p:cNvSpPr txBox="1"/>
          <p:nvPr/>
        </p:nvSpPr>
        <p:spPr>
          <a:xfrm>
            <a:off x="7817288" y="6018544"/>
            <a:ext cx="1380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抽水馬達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FAB069C9-BC95-4D77-AA34-722C0D67A92A}"/>
              </a:ext>
            </a:extLst>
          </p:cNvPr>
          <p:cNvGrpSpPr/>
          <p:nvPr/>
        </p:nvGrpSpPr>
        <p:grpSpPr>
          <a:xfrm>
            <a:off x="0" y="10225"/>
            <a:ext cx="9144000" cy="459899"/>
            <a:chOff x="0" y="-17640"/>
            <a:chExt cx="9144000" cy="459899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375445F-8517-4623-87BC-9E43769F27A2}"/>
                </a:ext>
              </a:extLst>
            </p:cNvPr>
            <p:cNvSpPr/>
            <p:nvPr/>
          </p:nvSpPr>
          <p:spPr>
            <a:xfrm>
              <a:off x="0" y="-17640"/>
              <a:ext cx="9144000" cy="4291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64433FA-6877-46CA-B4FA-01A0DB9C45C5}"/>
                </a:ext>
              </a:extLst>
            </p:cNvPr>
            <p:cNvSpPr/>
            <p:nvPr/>
          </p:nvSpPr>
          <p:spPr>
            <a:xfrm>
              <a:off x="0" y="42149"/>
              <a:ext cx="9144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TW" altLang="en-US" sz="2000" spc="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花蓮縣北昌國小￭</a:t>
              </a: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麥哲倫探索築夢計畫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26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AE50C084-E9AD-4959-9780-B6647282C8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6714275-745D-4836-B521-A95F87CFF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7360" y="-2069199"/>
            <a:ext cx="11932920" cy="8947211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0B8F5CBF-F8FF-40FA-B972-F8539FF5B935}"/>
              </a:ext>
            </a:extLst>
          </p:cNvPr>
          <p:cNvGrpSpPr/>
          <p:nvPr/>
        </p:nvGrpSpPr>
        <p:grpSpPr>
          <a:xfrm>
            <a:off x="0" y="-17640"/>
            <a:ext cx="9144000" cy="459899"/>
            <a:chOff x="0" y="-17640"/>
            <a:chExt cx="9144000" cy="459899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19A6C24-68D9-49FD-9070-7608D8F36895}"/>
                </a:ext>
              </a:extLst>
            </p:cNvPr>
            <p:cNvSpPr/>
            <p:nvPr/>
          </p:nvSpPr>
          <p:spPr>
            <a:xfrm>
              <a:off x="0" y="-17640"/>
              <a:ext cx="9144000" cy="4291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CEFDB6E-5A4E-4A8A-B979-107FCFE29A94}"/>
                </a:ext>
              </a:extLst>
            </p:cNvPr>
            <p:cNvSpPr/>
            <p:nvPr/>
          </p:nvSpPr>
          <p:spPr>
            <a:xfrm>
              <a:off x="0" y="42149"/>
              <a:ext cx="9144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TW" altLang="en-US" sz="2000" spc="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花蓮縣北昌國小￭</a:t>
              </a: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麥哲倫探索築夢計畫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824E9F1-A781-41FF-B260-6C70D6AD344C}"/>
              </a:ext>
            </a:extLst>
          </p:cNvPr>
          <p:cNvSpPr txBox="1"/>
          <p:nvPr/>
        </p:nvSpPr>
        <p:spPr>
          <a:xfrm>
            <a:off x="4957675" y="2502550"/>
            <a:ext cx="720080" cy="369332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水箱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C9038BB-5DBF-467A-B34C-5E91D6098A43}"/>
              </a:ext>
            </a:extLst>
          </p:cNvPr>
          <p:cNvSpPr txBox="1"/>
          <p:nvPr/>
        </p:nvSpPr>
        <p:spPr>
          <a:xfrm>
            <a:off x="5351207" y="4445327"/>
            <a:ext cx="893073" cy="369332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電池盒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F8CD02B-FA91-43A7-A456-9358268344E3}"/>
              </a:ext>
            </a:extLst>
          </p:cNvPr>
          <p:cNvSpPr txBox="1"/>
          <p:nvPr/>
        </p:nvSpPr>
        <p:spPr>
          <a:xfrm>
            <a:off x="1982694" y="5454516"/>
            <a:ext cx="1797076" cy="369332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 Uno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板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6A10B93-82E1-4967-B596-59D34176BFBE}"/>
              </a:ext>
            </a:extLst>
          </p:cNvPr>
          <p:cNvSpPr txBox="1"/>
          <p:nvPr/>
        </p:nvSpPr>
        <p:spPr>
          <a:xfrm>
            <a:off x="3326796" y="616208"/>
            <a:ext cx="720080" cy="369332"/>
          </a:xfrm>
          <a:prstGeom prst="rect">
            <a:avLst/>
          </a:prstGeom>
          <a:solidFill>
            <a:srgbClr val="00B050">
              <a:alpha val="51000"/>
            </a:srgbClr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溫室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6437DFF-A7C6-4FC8-B538-9662A5FABB3E}"/>
              </a:ext>
            </a:extLst>
          </p:cNvPr>
          <p:cNvSpPr txBox="1"/>
          <p:nvPr/>
        </p:nvSpPr>
        <p:spPr>
          <a:xfrm>
            <a:off x="4201472" y="4968840"/>
            <a:ext cx="2042808" cy="369332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空氣溫溼度感測器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11CA8DC-D2B5-4BC1-AC9D-45F6E0495611}"/>
              </a:ext>
            </a:extLst>
          </p:cNvPr>
          <p:cNvSpPr txBox="1"/>
          <p:nvPr/>
        </p:nvSpPr>
        <p:spPr>
          <a:xfrm>
            <a:off x="1818269" y="2490104"/>
            <a:ext cx="1868567" cy="369332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土壤溼度感測器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F7D8B6F-8506-45A5-A827-D7036E879106}"/>
              </a:ext>
            </a:extLst>
          </p:cNvPr>
          <p:cNvSpPr txBox="1"/>
          <p:nvPr/>
        </p:nvSpPr>
        <p:spPr>
          <a:xfrm>
            <a:off x="2018032" y="3854620"/>
            <a:ext cx="1668804" cy="369332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LCD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顯示模組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46CF546-EB63-473B-BCD0-B9AB0B87A081}"/>
              </a:ext>
            </a:extLst>
          </p:cNvPr>
          <p:cNvSpPr txBox="1"/>
          <p:nvPr/>
        </p:nvSpPr>
        <p:spPr>
          <a:xfrm>
            <a:off x="5111231" y="3429000"/>
            <a:ext cx="1133049" cy="369332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抽水馬達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015539A-5410-429B-AF61-502691ABB3B6}"/>
              </a:ext>
            </a:extLst>
          </p:cNvPr>
          <p:cNvSpPr txBox="1"/>
          <p:nvPr/>
        </p:nvSpPr>
        <p:spPr>
          <a:xfrm>
            <a:off x="1670124" y="1806775"/>
            <a:ext cx="1146972" cy="369332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多肉植物</a:t>
            </a:r>
          </a:p>
        </p:txBody>
      </p:sp>
    </p:spTree>
    <p:extLst>
      <p:ext uri="{BB962C8B-B14F-4D97-AF65-F5344CB8AC3E}">
        <p14:creationId xmlns:p14="http://schemas.microsoft.com/office/powerpoint/2010/main" val="343478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5CA9A60-B4C1-436D-A6B8-4AAF3A005632}"/>
              </a:ext>
            </a:extLst>
          </p:cNvPr>
          <p:cNvSpPr txBox="1"/>
          <p:nvPr/>
        </p:nvSpPr>
        <p:spPr>
          <a:xfrm>
            <a:off x="-1260648" y="152455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sz="36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24E27C8-679A-4C2E-A254-82F3D62AF279}"/>
              </a:ext>
            </a:extLst>
          </p:cNvPr>
          <p:cNvSpPr txBox="1"/>
          <p:nvPr/>
        </p:nvSpPr>
        <p:spPr>
          <a:xfrm>
            <a:off x="2195736" y="49153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主要材料與花費</a:t>
            </a:r>
          </a:p>
        </p:txBody>
      </p:sp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950705CF-A8E6-48D4-9787-35F1C9847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39362"/>
              </p:ext>
            </p:extLst>
          </p:nvPr>
        </p:nvGraphicFramePr>
        <p:xfrm>
          <a:off x="1979712" y="1628800"/>
          <a:ext cx="5256584" cy="3606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82464">
                  <a:extLst>
                    <a:ext uri="{9D8B030D-6E8A-4147-A177-3AD203B41FA5}">
                      <a16:colId xmlns:a16="http://schemas.microsoft.com/office/drawing/2014/main" val="2008833994"/>
                    </a:ext>
                  </a:extLst>
                </a:gridCol>
                <a:gridCol w="2974120">
                  <a:extLst>
                    <a:ext uri="{9D8B030D-6E8A-4147-A177-3AD203B41FA5}">
                      <a16:colId xmlns:a16="http://schemas.microsoft.com/office/drawing/2014/main" val="1862152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Arduino Uno</a:t>
                      </a:r>
                      <a:r>
                        <a:rPr lang="zh-TW" altLang="en-US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</a:t>
                      </a:r>
                      <a:r>
                        <a:rPr lang="zh-TW" altLang="en-US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</a:t>
                      </a:r>
                      <a:r>
                        <a:rPr lang="zh-TW" altLang="en-US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0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LCD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顯示模組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$ 150</a:t>
                      </a:r>
                      <a:r>
                        <a:rPr lang="zh-TW" altLang="en-US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800" b="0" i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282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空氣溫溼度感測器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$ 75</a:t>
                      </a:r>
                      <a:r>
                        <a:rPr lang="zh-TW" altLang="en-US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800" b="0" i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31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土壤溼度感測器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$ 100</a:t>
                      </a:r>
                      <a:r>
                        <a:rPr lang="zh-TW" altLang="en-US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800" b="0" i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841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抽水馬達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$ 150</a:t>
                      </a:r>
                      <a:r>
                        <a:rPr lang="zh-TW" altLang="en-US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800" b="0" i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48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電池盒</a:t>
                      </a:r>
                      <a:endParaRPr lang="en-US" altLang="zh-TW" sz="1800" b="0" i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$ 30</a:t>
                      </a:r>
                      <a:r>
                        <a:rPr lang="zh-TW" altLang="en-US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 </a:t>
                      </a:r>
                      <a:endParaRPr lang="en-US" altLang="zh-TW" sz="1800" b="0" i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59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溫室主體</a:t>
                      </a:r>
                      <a:endParaRPr lang="en-US" altLang="zh-TW" sz="1800" b="0" i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$ 0</a:t>
                      </a:r>
                      <a:r>
                        <a:rPr lang="zh-TW" altLang="en-US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 </a:t>
                      </a:r>
                      <a:r>
                        <a:rPr lang="en-US" altLang="zh-TW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爸爸工程用剩的木料</a:t>
                      </a:r>
                      <a:r>
                        <a:rPr lang="en-US" altLang="zh-TW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25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固定角鐵</a:t>
                      </a:r>
                      <a:endParaRPr lang="en-US" altLang="zh-TW" sz="1800" b="0" i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</a:t>
                      </a:r>
                      <a:r>
                        <a:rPr lang="zh-TW" altLang="en-US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r>
                        <a:rPr lang="zh-TW" altLang="en-US" sz="18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42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  <a:endParaRPr lang="en-US" altLang="zh-TW" sz="3600" b="0" i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</a:t>
                      </a:r>
                      <a:r>
                        <a:rPr lang="en-US" altLang="zh-TW" sz="36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755</a:t>
                      </a:r>
                      <a:r>
                        <a:rPr lang="zh-TW" altLang="en-US" sz="3600" b="0" i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385985"/>
                  </a:ext>
                </a:extLst>
              </a:tr>
            </a:tbl>
          </a:graphicData>
        </a:graphic>
      </p:graphicFrame>
      <p:grpSp>
        <p:nvGrpSpPr>
          <p:cNvPr id="8" name="群組 7">
            <a:extLst>
              <a:ext uri="{FF2B5EF4-FFF2-40B4-BE49-F238E27FC236}">
                <a16:creationId xmlns:a16="http://schemas.microsoft.com/office/drawing/2014/main" id="{55492787-3003-4D51-9CEC-6A522300B3F0}"/>
              </a:ext>
            </a:extLst>
          </p:cNvPr>
          <p:cNvGrpSpPr/>
          <p:nvPr/>
        </p:nvGrpSpPr>
        <p:grpSpPr>
          <a:xfrm>
            <a:off x="0" y="-17640"/>
            <a:ext cx="9144000" cy="459899"/>
            <a:chOff x="0" y="-17640"/>
            <a:chExt cx="9144000" cy="4598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7AFAC40-505B-4472-9129-50DC8B33B2B6}"/>
                </a:ext>
              </a:extLst>
            </p:cNvPr>
            <p:cNvSpPr/>
            <p:nvPr/>
          </p:nvSpPr>
          <p:spPr>
            <a:xfrm>
              <a:off x="0" y="-17640"/>
              <a:ext cx="9144000" cy="4291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3D8322-7F1B-4B2D-91D7-1B963959DA2B}"/>
                </a:ext>
              </a:extLst>
            </p:cNvPr>
            <p:cNvSpPr/>
            <p:nvPr/>
          </p:nvSpPr>
          <p:spPr>
            <a:xfrm>
              <a:off x="0" y="42149"/>
              <a:ext cx="9144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TW" altLang="en-US" sz="2000" spc="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花蓮縣北昌國小￭</a:t>
              </a: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麥哲倫探索築夢計畫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2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47253CE-982B-4EDC-8072-1BC6F37E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29" y="385646"/>
            <a:ext cx="8638129" cy="64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97E83F6E-8891-47BC-B5DB-A64FB0C0A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136" y="272870"/>
            <a:ext cx="4947140" cy="7420708"/>
          </a:xfrm>
          <a:prstGeom prst="rect">
            <a:avLst/>
          </a:prstGeom>
        </p:spPr>
      </p:pic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CE4EADE4-435B-47C8-B0F1-0B3CD40BAB48}"/>
              </a:ext>
            </a:extLst>
          </p:cNvPr>
          <p:cNvCxnSpPr/>
          <p:nvPr/>
        </p:nvCxnSpPr>
        <p:spPr>
          <a:xfrm>
            <a:off x="35496" y="5013176"/>
            <a:ext cx="9108504" cy="0"/>
          </a:xfrm>
          <a:prstGeom prst="straightConnector1">
            <a:avLst/>
          </a:prstGeom>
          <a:ln w="381000">
            <a:solidFill>
              <a:schemeClr val="bg1">
                <a:lumMod val="8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FFC0188-A866-427F-BFFD-08F6DD191642}"/>
              </a:ext>
            </a:extLst>
          </p:cNvPr>
          <p:cNvSpPr txBox="1"/>
          <p:nvPr/>
        </p:nvSpPr>
        <p:spPr>
          <a:xfrm>
            <a:off x="2039596" y="3143870"/>
            <a:ext cx="1116000" cy="1116000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零件採購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0CD21C0-B844-42BC-BD95-A09D474993F3}"/>
              </a:ext>
            </a:extLst>
          </p:cNvPr>
          <p:cNvSpPr txBox="1"/>
          <p:nvPr/>
        </p:nvSpPr>
        <p:spPr>
          <a:xfrm>
            <a:off x="3133081" y="1628800"/>
            <a:ext cx="1116000" cy="1077218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電路配置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913B982-41F3-47C3-8BAF-1F59AD71B6CF}"/>
              </a:ext>
            </a:extLst>
          </p:cNvPr>
          <p:cNvSpPr txBox="1"/>
          <p:nvPr/>
        </p:nvSpPr>
        <p:spPr>
          <a:xfrm>
            <a:off x="6444208" y="1628800"/>
            <a:ext cx="1116000" cy="1116000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程式編寫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5D758399-D7EE-411D-AC25-2389ACCB5506}"/>
              </a:ext>
            </a:extLst>
          </p:cNvPr>
          <p:cNvSpPr txBox="1"/>
          <p:nvPr/>
        </p:nvSpPr>
        <p:spPr>
          <a:xfrm>
            <a:off x="7505290" y="3095923"/>
            <a:ext cx="1116000" cy="1116000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細節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2C7B2895-961A-4F6D-A07F-E29F76BD54A9}"/>
              </a:ext>
            </a:extLst>
          </p:cNvPr>
          <p:cNvSpPr txBox="1"/>
          <p:nvPr/>
        </p:nvSpPr>
        <p:spPr>
          <a:xfrm>
            <a:off x="251520" y="1628800"/>
            <a:ext cx="1116000" cy="1077218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打造溫室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075AF28E-9E18-44DC-BC4C-BF8B10415591}"/>
              </a:ext>
            </a:extLst>
          </p:cNvPr>
          <p:cNvSpPr txBox="1"/>
          <p:nvPr/>
        </p:nvSpPr>
        <p:spPr>
          <a:xfrm>
            <a:off x="4972887" y="3143870"/>
            <a:ext cx="1116000" cy="1077218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系統製作</a:t>
            </a:r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733098D9-0FAC-463D-979F-7ADC650E0D57}"/>
              </a:ext>
            </a:extLst>
          </p:cNvPr>
          <p:cNvGrpSpPr/>
          <p:nvPr/>
        </p:nvGrpSpPr>
        <p:grpSpPr>
          <a:xfrm>
            <a:off x="0" y="-17640"/>
            <a:ext cx="9144000" cy="459899"/>
            <a:chOff x="0" y="-17640"/>
            <a:chExt cx="9144000" cy="459899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F2B394FB-347B-4DD7-A18E-EB1CFF5C185E}"/>
                </a:ext>
              </a:extLst>
            </p:cNvPr>
            <p:cNvSpPr/>
            <p:nvPr/>
          </p:nvSpPr>
          <p:spPr>
            <a:xfrm>
              <a:off x="0" y="-17640"/>
              <a:ext cx="9144000" cy="4291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B8996BC-18E0-4273-A3A9-EDD8DD2B8896}"/>
                </a:ext>
              </a:extLst>
            </p:cNvPr>
            <p:cNvSpPr/>
            <p:nvPr/>
          </p:nvSpPr>
          <p:spPr>
            <a:xfrm>
              <a:off x="0" y="42149"/>
              <a:ext cx="9144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TW" altLang="en-US" sz="2000" spc="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花蓮縣北昌國小￭</a:t>
              </a: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麥哲倫探索築夢計畫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D806F37F-20F5-42A7-9BEB-A40CFF8F91AB}"/>
              </a:ext>
            </a:extLst>
          </p:cNvPr>
          <p:cNvCxnSpPr>
            <a:stCxn id="36" idx="2"/>
          </p:cNvCxnSpPr>
          <p:nvPr/>
        </p:nvCxnSpPr>
        <p:spPr>
          <a:xfrm>
            <a:off x="5530887" y="4221088"/>
            <a:ext cx="0" cy="648072"/>
          </a:xfrm>
          <a:prstGeom prst="line">
            <a:avLst/>
          </a:prstGeom>
          <a:ln w="920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19ABC65B-5B53-4B06-9BB0-9B0F091FC10A}"/>
              </a:ext>
            </a:extLst>
          </p:cNvPr>
          <p:cNvCxnSpPr/>
          <p:nvPr/>
        </p:nvCxnSpPr>
        <p:spPr>
          <a:xfrm>
            <a:off x="8028384" y="4221090"/>
            <a:ext cx="0" cy="748689"/>
          </a:xfrm>
          <a:prstGeom prst="line">
            <a:avLst/>
          </a:prstGeom>
          <a:ln w="920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B849937C-0940-4D48-B099-60990259792D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7002208" y="2744802"/>
            <a:ext cx="0" cy="2224977"/>
          </a:xfrm>
          <a:prstGeom prst="line">
            <a:avLst/>
          </a:prstGeom>
          <a:ln w="920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3468409E-B53B-4BE4-ABA7-85F2DA306315}"/>
              </a:ext>
            </a:extLst>
          </p:cNvPr>
          <p:cNvCxnSpPr>
            <a:stCxn id="27" idx="2"/>
          </p:cNvCxnSpPr>
          <p:nvPr/>
        </p:nvCxnSpPr>
        <p:spPr>
          <a:xfrm>
            <a:off x="2597596" y="4259872"/>
            <a:ext cx="0" cy="709907"/>
          </a:xfrm>
          <a:prstGeom prst="line">
            <a:avLst/>
          </a:prstGeom>
          <a:ln w="920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C204202A-CB62-471C-B8AF-A9F35BA37E32}"/>
              </a:ext>
            </a:extLst>
          </p:cNvPr>
          <p:cNvCxnSpPr>
            <a:stCxn id="35" idx="2"/>
          </p:cNvCxnSpPr>
          <p:nvPr/>
        </p:nvCxnSpPr>
        <p:spPr>
          <a:xfrm>
            <a:off x="809520" y="2706018"/>
            <a:ext cx="0" cy="2263761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52979A15-2138-4802-90A7-4F7429C19230}"/>
              </a:ext>
            </a:extLst>
          </p:cNvPr>
          <p:cNvCxnSpPr>
            <a:stCxn id="29" idx="2"/>
          </p:cNvCxnSpPr>
          <p:nvPr/>
        </p:nvCxnSpPr>
        <p:spPr>
          <a:xfrm>
            <a:off x="3691081" y="2706020"/>
            <a:ext cx="0" cy="2263759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D9D0A13D-A15A-4D85-A68A-8CF4E36A300D}"/>
              </a:ext>
            </a:extLst>
          </p:cNvPr>
          <p:cNvSpPr txBox="1"/>
          <p:nvPr/>
        </p:nvSpPr>
        <p:spPr>
          <a:xfrm>
            <a:off x="3456906" y="4748214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  作  流  程</a:t>
            </a:r>
          </a:p>
        </p:txBody>
      </p:sp>
    </p:spTree>
    <p:extLst>
      <p:ext uri="{BB962C8B-B14F-4D97-AF65-F5344CB8AC3E}">
        <p14:creationId xmlns:p14="http://schemas.microsoft.com/office/powerpoint/2010/main" val="384080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BCF53D4-E9B6-484D-A874-9721DDF521C2}"/>
              </a:ext>
            </a:extLst>
          </p:cNvPr>
          <p:cNvSpPr txBox="1"/>
          <p:nvPr/>
        </p:nvSpPr>
        <p:spPr>
          <a:xfrm>
            <a:off x="2622233" y="3013501"/>
            <a:ext cx="3972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程式和接線圖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D438FB9E-2C06-4DAD-93B9-4534EBF08CC6}"/>
              </a:ext>
            </a:extLst>
          </p:cNvPr>
          <p:cNvGrpSpPr/>
          <p:nvPr/>
        </p:nvGrpSpPr>
        <p:grpSpPr>
          <a:xfrm>
            <a:off x="0" y="-17640"/>
            <a:ext cx="9144000" cy="459899"/>
            <a:chOff x="0" y="-17640"/>
            <a:chExt cx="9144000" cy="45989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CD5563E-6401-49A4-8E35-537DDD73769F}"/>
                </a:ext>
              </a:extLst>
            </p:cNvPr>
            <p:cNvSpPr/>
            <p:nvPr/>
          </p:nvSpPr>
          <p:spPr>
            <a:xfrm>
              <a:off x="0" y="-17640"/>
              <a:ext cx="9144000" cy="4291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4747241-D2BF-43D5-BA2C-5665C952F60C}"/>
                </a:ext>
              </a:extLst>
            </p:cNvPr>
            <p:cNvSpPr/>
            <p:nvPr/>
          </p:nvSpPr>
          <p:spPr>
            <a:xfrm>
              <a:off x="0" y="42149"/>
              <a:ext cx="9144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TW" altLang="en-US" sz="2000" spc="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花蓮縣北昌國小￭</a:t>
              </a: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麥哲倫探索築夢計畫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91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1F32DCB7-B49E-4824-B76C-715DD8994E64}"/>
              </a:ext>
            </a:extLst>
          </p:cNvPr>
          <p:cNvSpPr txBox="1"/>
          <p:nvPr/>
        </p:nvSpPr>
        <p:spPr>
          <a:xfrm>
            <a:off x="0" y="-4852"/>
            <a:ext cx="3647661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用溫濕度感測器檢測溫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度和</a:t>
            </a:r>
            <a:r>
              <a: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濕度</a:t>
            </a:r>
            <a:endParaRPr lang="en-US" altLang="zh-CN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LCD</a:t>
            </a:r>
            <a:r>
              <a: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溫室</a:t>
            </a:r>
            <a:r>
              <a: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環境的溫度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濕度數值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4EF8F5C2-E158-4344-8BE1-1CC8912E5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50" y="2991914"/>
            <a:ext cx="3329116" cy="1623203"/>
          </a:xfrm>
          <a:prstGeom prst="rect">
            <a:avLst/>
          </a:prstGeom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87834D4C-17D9-416B-A6B7-F97BB81E964D}"/>
              </a:ext>
            </a:extLst>
          </p:cNvPr>
          <p:cNvSpPr txBox="1"/>
          <p:nvPr/>
        </p:nvSpPr>
        <p:spPr>
          <a:xfrm>
            <a:off x="4674454" y="84857"/>
            <a:ext cx="850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DHT11</a:t>
            </a:r>
            <a:endParaRPr lang="zh-TW" altLang="en-US" dirty="0"/>
          </a:p>
        </p:txBody>
      </p:sp>
      <p:pic>
        <p:nvPicPr>
          <p:cNvPr id="1026" name="Picture 2" descr="Arduino Uno Rev3 — Arduino Online Shop">
            <a:extLst>
              <a:ext uri="{FF2B5EF4-FFF2-40B4-BE49-F238E27FC236}">
                <a16:creationId xmlns:a16="http://schemas.microsoft.com/office/drawing/2014/main" id="{EEB55CC7-A0C7-41DB-BCB3-9EE6340C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429" l="4716" r="93998">
                        <a14:foregroundMark x1="18328" y1="31286" x2="18328" y2="31286"/>
                        <a14:foregroundMark x1="22830" y1="15143" x2="22830" y2="15143"/>
                        <a14:foregroundMark x1="26259" y1="14857" x2="26259" y2="14857"/>
                        <a14:foregroundMark x1="24652" y1="14714" x2="24652" y2="14714"/>
                        <a14:foregroundMark x1="23794" y1="14714" x2="23794" y2="14714"/>
                        <a14:foregroundMark x1="16077" y1="13857" x2="16077" y2="13857"/>
                        <a14:foregroundMark x1="14469" y1="14286" x2="14469" y2="14286"/>
                        <a14:foregroundMark x1="15005" y1="12714" x2="15005" y2="12714"/>
                        <a14:foregroundMark x1="14791" y1="12286" x2="14791" y2="12286"/>
                        <a14:foregroundMark x1="14791" y1="11571" x2="14791" y2="11571"/>
                        <a14:foregroundMark x1="18114" y1="34286" x2="18114" y2="34286"/>
                        <a14:foregroundMark x1="17149" y1="30714" x2="17149" y2="30714"/>
                        <a14:foregroundMark x1="17149" y1="30714" x2="17149" y2="30714"/>
                        <a14:foregroundMark x1="18006" y1="23429" x2="18006" y2="23429"/>
                        <a14:foregroundMark x1="17792" y1="23429" x2="17792" y2="23429"/>
                        <a14:foregroundMark x1="13719" y1="25000" x2="13719" y2="25000"/>
                        <a14:foregroundMark x1="17042" y1="20571" x2="17685" y2="20571"/>
                        <a14:foregroundMark x1="18864" y1="20571" x2="18864" y2="20571"/>
                        <a14:foregroundMark x1="20579" y1="20857" x2="20579" y2="20857"/>
                        <a14:foregroundMark x1="21222" y1="21000" x2="21543" y2="21000"/>
                        <a14:foregroundMark x1="21758" y1="21000" x2="22186" y2="21000"/>
                        <a14:foregroundMark x1="22186" y1="21000" x2="22508" y2="21143"/>
                        <a14:foregroundMark x1="22508" y1="21143" x2="22508" y2="21143"/>
                        <a14:foregroundMark x1="22508" y1="21286" x2="22508" y2="21286"/>
                        <a14:foregroundMark x1="23365" y1="21714" x2="23794" y2="21857"/>
                        <a14:foregroundMark x1="23794" y1="21857" x2="23794" y2="21857"/>
                        <a14:foregroundMark x1="23151" y1="20286" x2="23151" y2="20286"/>
                        <a14:foregroundMark x1="19936" y1="23857" x2="19936" y2="23857"/>
                        <a14:foregroundMark x1="19936" y1="23857" x2="19507" y2="24000"/>
                        <a14:foregroundMark x1="15863" y1="25714" x2="15327" y2="25857"/>
                        <a14:foregroundMark x1="10825" y1="26714" x2="10825" y2="26714"/>
                        <a14:foregroundMark x1="10825" y1="26714" x2="10825" y2="26714"/>
                        <a14:foregroundMark x1="10718" y1="26857" x2="10718" y2="26857"/>
                        <a14:foregroundMark x1="10075" y1="27429" x2="10075" y2="27429"/>
                        <a14:foregroundMark x1="9325" y1="28286" x2="9003" y2="28286"/>
                        <a14:foregroundMark x1="8574" y1="28857" x2="8360" y2="30000"/>
                        <a14:foregroundMark x1="8039" y1="31429" x2="8039" y2="31429"/>
                        <a14:foregroundMark x1="7503" y1="32857" x2="7503" y2="32857"/>
                        <a14:foregroundMark x1="6967" y1="33714" x2="6860" y2="34143"/>
                        <a14:foregroundMark x1="4930" y1="35286" x2="4930" y2="35286"/>
                        <a14:foregroundMark x1="39443" y1="53857" x2="39443" y2="53857"/>
                        <a14:foregroundMark x1="39228" y1="51571" x2="39228" y2="51571"/>
                        <a14:foregroundMark x1="21115" y1="79286" x2="21115" y2="79286"/>
                        <a14:foregroundMark x1="18757" y1="65000" x2="18757" y2="65000"/>
                        <a14:foregroundMark x1="20257" y1="62571" x2="20257" y2="62571"/>
                        <a14:foregroundMark x1="36227" y1="76714" x2="36227" y2="76714"/>
                        <a14:foregroundMark x1="38478" y1="79571" x2="38478" y2="79571"/>
                        <a14:foregroundMark x1="38156" y1="80000" x2="38156" y2="80000"/>
                        <a14:foregroundMark x1="35798" y1="80857" x2="35798" y2="80857"/>
                        <a14:foregroundMark x1="35691" y1="78286" x2="35691" y2="78286"/>
                        <a14:foregroundMark x1="36013" y1="76857" x2="36013" y2="76857"/>
                        <a14:foregroundMark x1="45659" y1="76429" x2="45659" y2="76429"/>
                        <a14:foregroundMark x1="45123" y1="78429" x2="45123" y2="78429"/>
                        <a14:foregroundMark x1="43944" y1="80143" x2="43944" y2="80143"/>
                        <a14:foregroundMark x1="43944" y1="81571" x2="43944" y2="81571"/>
                        <a14:foregroundMark x1="93891" y1="76429" x2="93891" y2="76429"/>
                        <a14:foregroundMark x1="93998" y1="73429" x2="93998" y2="73429"/>
                        <a14:foregroundMark x1="18328" y1="89429" x2="18328" y2="89429"/>
                        <a14:foregroundMark x1="64202" y1="91429" x2="64202" y2="91429"/>
                        <a14:foregroundMark x1="63344" y1="91000" x2="63344" y2="91000"/>
                        <a14:foregroundMark x1="62272" y1="91000" x2="62272" y2="91000"/>
                        <a14:foregroundMark x1="62058" y1="91000" x2="62058" y2="91000"/>
                        <a14:foregroundMark x1="61200" y1="91000" x2="61200" y2="91000"/>
                        <a14:foregroundMark x1="65809" y1="91000" x2="65809" y2="9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8" y="2021833"/>
            <a:ext cx="3850025" cy="288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Y-015 Temperature and Humidity Sensor Module - ArduinoModulesInfo">
            <a:extLst>
              <a:ext uri="{FF2B5EF4-FFF2-40B4-BE49-F238E27FC236}">
                <a16:creationId xmlns:a16="http://schemas.microsoft.com/office/drawing/2014/main" id="{0C750A2F-CDB0-4347-89A9-C3483AB6A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67" b="94000" l="10000" r="90000">
                        <a14:foregroundMark x1="35333" y1="9167" x2="35333" y2="9167"/>
                        <a14:foregroundMark x1="73667" y1="29500" x2="73667" y2="29500"/>
                        <a14:foregroundMark x1="73000" y1="28333" x2="73000" y2="28333"/>
                        <a14:foregroundMark x1="73000" y1="30500" x2="73000" y2="30500"/>
                        <a14:foregroundMark x1="71667" y1="30833" x2="71667" y2="30833"/>
                        <a14:foregroundMark x1="71667" y1="30833" x2="71667" y2="30833"/>
                        <a14:foregroundMark x1="70500" y1="29500" x2="70500" y2="29500"/>
                        <a14:foregroundMark x1="70500" y1="29167" x2="70500" y2="29167"/>
                        <a14:foregroundMark x1="59667" y1="92667" x2="59667" y2="92667"/>
                        <a14:foregroundMark x1="59167" y1="93667" x2="59167" y2="93667"/>
                        <a14:foregroundMark x1="51333" y1="93500" x2="51333" y2="93500"/>
                        <a14:foregroundMark x1="43167" y1="93833" x2="43167" y2="93833"/>
                        <a14:foregroundMark x1="42500" y1="93833" x2="42500" y2="93833"/>
                        <a14:foregroundMark x1="42333" y1="94000" x2="42333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92" y="388426"/>
            <a:ext cx="1569660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3AD00814-222C-4A28-8B7F-2BB733D04CD7}"/>
              </a:ext>
            </a:extLst>
          </p:cNvPr>
          <p:cNvSpPr txBox="1"/>
          <p:nvPr/>
        </p:nvSpPr>
        <p:spPr>
          <a:xfrm>
            <a:off x="5949954" y="2355322"/>
            <a:ext cx="4083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溫濕度感測器，設置腳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CN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CN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讓主板</a:t>
            </a:r>
            <a:r>
              <a:rPr lang="zh-CN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獲取“溫度”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CN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“濕度”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046DD132-6DA9-49F3-A515-5481250538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984" y="5249023"/>
            <a:ext cx="7704306" cy="1482794"/>
          </a:xfrm>
          <a:prstGeom prst="rect">
            <a:avLst/>
          </a:prstGeom>
        </p:spPr>
      </p:pic>
      <p:cxnSp>
        <p:nvCxnSpPr>
          <p:cNvPr id="13" name="接點: 肘形 12">
            <a:extLst>
              <a:ext uri="{FF2B5EF4-FFF2-40B4-BE49-F238E27FC236}">
                <a16:creationId xmlns:a16="http://schemas.microsoft.com/office/drawing/2014/main" id="{41C01265-FE67-411F-A14D-36E18E8B639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05249" y="2003770"/>
            <a:ext cx="2194473" cy="302905"/>
          </a:xfrm>
          <a:prstGeom prst="bentConnector3">
            <a:avLst>
              <a:gd name="adj1" fmla="val 100107"/>
            </a:avLst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4E4FF361-212E-4127-9E4D-2D9122FE7935}"/>
              </a:ext>
            </a:extLst>
          </p:cNvPr>
          <p:cNvCxnSpPr>
            <a:cxnSpLocks/>
          </p:cNvCxnSpPr>
          <p:nvPr/>
        </p:nvCxnSpPr>
        <p:spPr>
          <a:xfrm>
            <a:off x="5099722" y="1757943"/>
            <a:ext cx="0" cy="263890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73ACC049-5CCC-41D1-86EA-F960FE2DA344}"/>
              </a:ext>
            </a:extLst>
          </p:cNvPr>
          <p:cNvSpPr/>
          <p:nvPr/>
        </p:nvSpPr>
        <p:spPr>
          <a:xfrm>
            <a:off x="5904430" y="5536096"/>
            <a:ext cx="818594" cy="7653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3BD3894A-B17E-473B-8437-21EE981CF847}"/>
              </a:ext>
            </a:extLst>
          </p:cNvPr>
          <p:cNvCxnSpPr>
            <a:cxnSpLocks/>
          </p:cNvCxnSpPr>
          <p:nvPr/>
        </p:nvCxnSpPr>
        <p:spPr>
          <a:xfrm flipH="1">
            <a:off x="5623560" y="423337"/>
            <a:ext cx="1099464" cy="247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8048F582-638A-4974-8D36-011A8C87F24A}"/>
              </a:ext>
            </a:extLst>
          </p:cNvPr>
          <p:cNvCxnSpPr/>
          <p:nvPr/>
        </p:nvCxnSpPr>
        <p:spPr>
          <a:xfrm flipH="1" flipV="1">
            <a:off x="5661660" y="1059180"/>
            <a:ext cx="1061364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>
            <a:extLst>
              <a:ext uri="{FF2B5EF4-FFF2-40B4-BE49-F238E27FC236}">
                <a16:creationId xmlns:a16="http://schemas.microsoft.com/office/drawing/2014/main" id="{07B79107-B6C7-4C30-9F07-8CE134AC66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1783" y="41279"/>
            <a:ext cx="865640" cy="86564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55D84C0-0933-423D-9797-EECC9EDE93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0375" y1="45000" x2="40375" y2="4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2020" y="792685"/>
            <a:ext cx="1045723" cy="1045723"/>
          </a:xfrm>
          <a:prstGeom prst="rect">
            <a:avLst/>
          </a:prstGeom>
        </p:spPr>
      </p:pic>
      <p:sp>
        <p:nvSpPr>
          <p:cNvPr id="10" name="箭號: 向右 9">
            <a:extLst>
              <a:ext uri="{FF2B5EF4-FFF2-40B4-BE49-F238E27FC236}">
                <a16:creationId xmlns:a16="http://schemas.microsoft.com/office/drawing/2014/main" id="{6E8083B6-E26B-464A-A21E-D8546DFD390A}"/>
              </a:ext>
            </a:extLst>
          </p:cNvPr>
          <p:cNvSpPr/>
          <p:nvPr/>
        </p:nvSpPr>
        <p:spPr>
          <a:xfrm>
            <a:off x="4416843" y="3178877"/>
            <a:ext cx="1206717" cy="107711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E5D61A9-138E-4843-9D4C-CD49A1D30902}"/>
              </a:ext>
            </a:extLst>
          </p:cNvPr>
          <p:cNvSpPr txBox="1"/>
          <p:nvPr/>
        </p:nvSpPr>
        <p:spPr>
          <a:xfrm>
            <a:off x="4572000" y="3416683"/>
            <a:ext cx="641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31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°C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61%</a:t>
            </a:r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0C220F4-9261-4E2D-84E8-7506A0589CCF}"/>
              </a:ext>
            </a:extLst>
          </p:cNvPr>
          <p:cNvSpPr txBox="1"/>
          <p:nvPr/>
        </p:nvSpPr>
        <p:spPr>
          <a:xfrm>
            <a:off x="7231320" y="11592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</a:rPr>
              <a:t>61%</a:t>
            </a:r>
            <a:endParaRPr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106E930-8B18-4A49-A135-6EE595160DAA}"/>
              </a:ext>
            </a:extLst>
          </p:cNvPr>
          <p:cNvSpPr txBox="1"/>
          <p:nvPr/>
        </p:nvSpPr>
        <p:spPr>
          <a:xfrm>
            <a:off x="7244577" y="289433"/>
            <a:ext cx="646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31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301699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BACB5F6-EB03-452B-B14C-625985B20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8" y="0"/>
            <a:ext cx="7414535" cy="5400000"/>
          </a:xfrm>
          <a:prstGeom prst="rect">
            <a:avLst/>
          </a:prstGeom>
        </p:spPr>
      </p:pic>
      <p:pic>
        <p:nvPicPr>
          <p:cNvPr id="54" name="圖片 53">
            <a:extLst>
              <a:ext uri="{FF2B5EF4-FFF2-40B4-BE49-F238E27FC236}">
                <a16:creationId xmlns:a16="http://schemas.microsoft.com/office/drawing/2014/main" id="{EB9FA790-F4A2-4E87-9051-BC113D23C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287" y="4152962"/>
            <a:ext cx="4376892" cy="2691114"/>
          </a:xfrm>
          <a:prstGeom prst="rect">
            <a:avLst/>
          </a:prstGeom>
        </p:spPr>
      </p:pic>
      <p:sp>
        <p:nvSpPr>
          <p:cNvPr id="55" name="文字方塊 54">
            <a:extLst>
              <a:ext uri="{FF2B5EF4-FFF2-40B4-BE49-F238E27FC236}">
                <a16:creationId xmlns:a16="http://schemas.microsoft.com/office/drawing/2014/main" id="{3AA9AD38-C41B-4BAD-BB8D-D921ABD7019F}"/>
              </a:ext>
            </a:extLst>
          </p:cNvPr>
          <p:cNvSpPr txBox="1"/>
          <p:nvPr/>
        </p:nvSpPr>
        <p:spPr>
          <a:xfrm>
            <a:off x="6102995" y="5137747"/>
            <a:ext cx="3041005" cy="1477328"/>
          </a:xfrm>
          <a:prstGeom prst="rect">
            <a:avLst/>
          </a:prstGeom>
          <a:solidFill>
            <a:schemeClr val="bg1">
              <a:lumMod val="65000"/>
              <a:alpha val="71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CN" altLang="en-US" sz="1800" dirty="0"/>
              <a:t>不同</a:t>
            </a:r>
            <a:r>
              <a:rPr lang="zh-TW" altLang="en-US" sz="1800" dirty="0"/>
              <a:t>種</a:t>
            </a:r>
            <a:r>
              <a:rPr lang="zh-CN" altLang="en-US" sz="1800" dirty="0"/>
              <a:t>的</a:t>
            </a:r>
            <a:r>
              <a:rPr lang="zh-TW" altLang="en-US" sz="1800" dirty="0"/>
              <a:t>多肉植物</a:t>
            </a:r>
            <a:r>
              <a:rPr lang="zh-CN" altLang="en-US" sz="1800" dirty="0"/>
              <a:t>，對土壤濕度的需求也不相同，</a:t>
            </a:r>
            <a:r>
              <a:rPr lang="zh-TW" altLang="en-US" sz="1800" dirty="0"/>
              <a:t>這裡我們設定</a:t>
            </a:r>
            <a:r>
              <a:rPr lang="en-US" altLang="zh-TW" sz="1800" dirty="0">
                <a:solidFill>
                  <a:srgbClr val="FF0000"/>
                </a:solidFill>
              </a:rPr>
              <a:t>10%</a:t>
            </a:r>
            <a:r>
              <a:rPr lang="zh-TW" altLang="en-US" sz="1800" dirty="0"/>
              <a:t>，當作示範。</a:t>
            </a:r>
            <a:endParaRPr lang="en-US" altLang="zh-TW" sz="1800" dirty="0"/>
          </a:p>
          <a:p>
            <a:r>
              <a:rPr lang="zh-TW" altLang="en-US" sz="1800" dirty="0"/>
              <a:t>將來，</a:t>
            </a:r>
            <a:r>
              <a:rPr lang="zh-CN" altLang="en-US" sz="1800" dirty="0"/>
              <a:t>可以根據不同</a:t>
            </a:r>
            <a:r>
              <a:rPr lang="zh-TW" altLang="en-US" sz="1800" dirty="0"/>
              <a:t>多肉</a:t>
            </a:r>
            <a:r>
              <a:rPr lang="zh-CN" altLang="en-US" sz="1800" dirty="0"/>
              <a:t>對土壤濕度的需求</a:t>
            </a:r>
            <a:r>
              <a:rPr lang="zh-TW" altLang="en-US" sz="1800" dirty="0"/>
              <a:t>，來做</a:t>
            </a:r>
            <a:r>
              <a:rPr lang="zh-TW" altLang="en-US" sz="1800" dirty="0">
                <a:solidFill>
                  <a:srgbClr val="FF0000"/>
                </a:solidFill>
              </a:rPr>
              <a:t>調整</a:t>
            </a:r>
            <a:r>
              <a:rPr lang="zh-TW" altLang="en-US" sz="1800" dirty="0"/>
              <a:t>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8B827E6-8E45-4117-A4DC-BD135732C09F}"/>
              </a:ext>
            </a:extLst>
          </p:cNvPr>
          <p:cNvSpPr txBox="1"/>
          <p:nvPr/>
        </p:nvSpPr>
        <p:spPr>
          <a:xfrm>
            <a:off x="696065" y="483616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2%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56509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12408</TotalTime>
  <Words>550</Words>
  <Application>Microsoft Office PowerPoint</Application>
  <PresentationFormat>如螢幕大小 (4:3)</PresentationFormat>
  <Paragraphs>96</Paragraphs>
  <Slides>14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微軟正黑體</vt:lpstr>
      <vt:lpstr>Arial</vt:lpstr>
      <vt:lpstr>Arial</vt:lpstr>
      <vt:lpstr>Calibri</vt:lpstr>
      <vt:lpstr>Calibri Light</vt:lpstr>
      <vt:lpstr>Office 佈景主題</vt:lpstr>
      <vt:lpstr>PowerPoint 簡報</vt:lpstr>
      <vt:lpstr>PowerPoint 簡報</vt:lpstr>
      <vt:lpstr>零件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Lenovo</dc:creator>
  <cp:lastModifiedBy>Lenovo</cp:lastModifiedBy>
  <cp:revision>64</cp:revision>
  <dcterms:created xsi:type="dcterms:W3CDTF">2021-03-23T10:01:54Z</dcterms:created>
  <dcterms:modified xsi:type="dcterms:W3CDTF">2021-10-11T07:55:56Z</dcterms:modified>
</cp:coreProperties>
</file>