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8" r:id="rId2"/>
    <p:sldId id="286" r:id="rId3"/>
    <p:sldId id="288" r:id="rId4"/>
    <p:sldId id="272" r:id="rId5"/>
    <p:sldId id="293" r:id="rId6"/>
    <p:sldId id="294" r:id="rId7"/>
    <p:sldId id="289" r:id="rId8"/>
    <p:sldId id="291" r:id="rId9"/>
    <p:sldId id="258" r:id="rId10"/>
    <p:sldId id="296" r:id="rId11"/>
    <p:sldId id="295" r:id="rId12"/>
    <p:sldId id="302" r:id="rId13"/>
    <p:sldId id="301" r:id="rId14"/>
    <p:sldId id="257" r:id="rId15"/>
    <p:sldId id="299" r:id="rId16"/>
    <p:sldId id="292" r:id="rId17"/>
    <p:sldId id="284" r:id="rId18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8000"/>
    <a:srgbClr val="FF6600"/>
    <a:srgbClr val="FF0066"/>
    <a:srgbClr val="FFD937"/>
    <a:srgbClr val="FFEFAB"/>
    <a:srgbClr val="9933FF"/>
    <a:srgbClr val="663300"/>
    <a:srgbClr val="3399FF"/>
    <a:srgbClr val="FFEB71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8885" autoAdjust="0"/>
    <p:restoredTop sz="94990" autoAdjust="0"/>
  </p:normalViewPr>
  <p:slideViewPr>
    <p:cSldViewPr showGuides="1">
      <p:cViewPr varScale="1">
        <p:scale>
          <a:sx n="38" d="100"/>
          <a:sy n="38" d="100"/>
        </p:scale>
        <p:origin x="-144" y="-174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2718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A8D00-8DB9-47FE-870B-0B6D2DBAED52}" type="datetimeFigureOut">
              <a:rPr lang="zh-TW" altLang="en-US" smtClean="0"/>
              <a:pPr/>
              <a:t>2021/9/27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2231-DD97-4786-9A88-24206A20F9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xmlns="" val="3836568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10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8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9</a:t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5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66.jpeg"/><Relationship Id="rId4" Type="http://schemas.openxmlformats.org/officeDocument/2006/relationships/image" Target="../media/image16.png"/><Relationship Id="rId9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19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9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image" Target="../media/image86.pn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17" Type="http://schemas.openxmlformats.org/officeDocument/2006/relationships/image" Target="../media/image98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2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4" Type="http://schemas.openxmlformats.org/officeDocument/2006/relationships/image" Target="../media/image87.jpeg"/><Relationship Id="rId9" Type="http://schemas.openxmlformats.org/officeDocument/2006/relationships/image" Target="../media/image91.jpeg"/><Relationship Id="rId14" Type="http://schemas.openxmlformats.org/officeDocument/2006/relationships/image" Target="../media/image9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5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7.jpeg"/><Relationship Id="rId5" Type="http://schemas.openxmlformats.org/officeDocument/2006/relationships/image" Target="../media/image17.png"/><Relationship Id="rId10" Type="http://schemas.openxmlformats.org/officeDocument/2006/relationships/image" Target="../media/image26.jpeg"/><Relationship Id="rId4" Type="http://schemas.openxmlformats.org/officeDocument/2006/relationships/image" Target="../media/image16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47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tags" Target="../tags/tag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9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594490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602798" y="3698510"/>
            <a:ext cx="9936136" cy="55399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TW" sz="72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110</a:t>
            </a:r>
            <a:r>
              <a:rPr lang="zh-TW" altLang="en-US" sz="72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學年度</a:t>
            </a:r>
            <a:endParaRPr lang="en-US" altLang="zh-TW" sz="7200" dirty="0" smtClean="0">
              <a:solidFill>
                <a:srgbClr val="FF0066"/>
              </a:solidFill>
              <a:latin typeface="華康POP3體W12" panose="040B0C09000000000000" pitchFamily="81" charset="-120"/>
              <a:ea typeface="華康POP3體W12" panose="040B0C09000000000000" pitchFamily="81" charset="-120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zh-TW" altLang="en-US" sz="72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麥哲倫探索築夢計畫</a:t>
            </a:r>
            <a:endParaRPr lang="en-US" altLang="zh-TW" sz="7200" dirty="0" smtClean="0">
              <a:solidFill>
                <a:srgbClr val="FF0066"/>
              </a:solidFill>
              <a:latin typeface="華康POP3體W12" panose="040B0C09000000000000" pitchFamily="81" charset="-120"/>
              <a:ea typeface="華康POP3體W12" panose="040B0C09000000000000" pitchFamily="81" charset="-120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TW" sz="72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『</a:t>
            </a:r>
            <a:r>
              <a:rPr lang="zh-TW" altLang="en-US" sz="7200" dirty="0" smtClean="0">
                <a:solidFill>
                  <a:schemeClr val="accent6"/>
                </a:solidFill>
                <a:latin typeface="華康海報體W12" pitchFamily="81" charset="-120"/>
                <a:ea typeface="華康海報體W12" pitchFamily="81" charset="-120"/>
              </a:rPr>
              <a:t>疫</a:t>
            </a:r>
            <a:r>
              <a:rPr lang="en-US" altLang="zh-TW" sz="72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』</a:t>
            </a:r>
            <a:r>
              <a:rPr lang="zh-TW" altLang="en-US" sz="72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起煮起來</a:t>
            </a:r>
            <a:endParaRPr lang="en-US" altLang="zh-TW" sz="7200" dirty="0" smtClean="0">
              <a:solidFill>
                <a:srgbClr val="FF0066"/>
              </a:solidFill>
              <a:latin typeface="華康POP3體W12" panose="040B0C09000000000000" pitchFamily="81" charset="-120"/>
              <a:ea typeface="華康POP3體W12" panose="040B0C09000000000000" pitchFamily="81" charset="-120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zh-TW" altLang="en-US" sz="44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報告者</a:t>
            </a:r>
            <a:r>
              <a:rPr lang="en-US" altLang="zh-TW" sz="44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:</a:t>
            </a:r>
            <a:r>
              <a:rPr lang="zh-TW" altLang="en-US" sz="44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四年義班 陳虹諾</a:t>
            </a:r>
            <a:endParaRPr lang="en-US" altLang="zh-CN" sz="4400" dirty="0">
              <a:solidFill>
                <a:srgbClr val="FF0066"/>
              </a:solidFill>
              <a:latin typeface="華康POP3體W12" panose="040B0C09000000000000" pitchFamily="81" charset="-120"/>
              <a:ea typeface="華康POP3體W12" panose="040B0C09000000000000" pitchFamily="81" charset="-12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488950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6" dur="6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5026025"/>
            <a:ext cx="4383087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325" y="22986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7174698" y="2436347"/>
            <a:ext cx="6929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60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【</a:t>
            </a:r>
            <a:r>
              <a:rPr lang="zh-TW" altLang="en-US" sz="60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檸檬磅蛋糕</a:t>
            </a:r>
            <a:r>
              <a:rPr lang="en-US" altLang="zh-TW" sz="60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】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460450" y="3666324"/>
            <a:ext cx="61436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7389012" y="3452010"/>
            <a:ext cx="6286544" cy="468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7389012" y="3452010"/>
            <a:ext cx="6286544" cy="468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389012" y="3452010"/>
            <a:ext cx="6286544" cy="4680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7389012" y="3452010"/>
            <a:ext cx="6286544" cy="468000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2818300" y="3737763"/>
            <a:ext cx="3786214" cy="2862322"/>
          </a:xfrm>
          <a:prstGeom prst="rect">
            <a:avLst/>
          </a:prstGeom>
          <a:solidFill>
            <a:srgbClr val="FFEFAB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非常照顧我的丁校長即將離開北埔國小，以後少有機會碰面，特別送蛋糕到丁校長家</a:t>
            </a:r>
            <a:r>
              <a:rPr lang="en-US" altLang="zh-TW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謝謝丁校長對我多年來的照顧</a:t>
            </a:r>
            <a:r>
              <a:rPr lang="en-US" altLang="zh-TW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670421" y="5607854"/>
            <a:ext cx="3647153" cy="3416320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校長</a:t>
            </a:r>
            <a:r>
              <a:rPr lang="zh-TW" altLang="en-US" sz="5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回饋</a:t>
            </a:r>
            <a:endParaRPr lang="en-US" altLang="zh-TW" sz="5400" b="1" cap="none" spc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蛋糕</a:t>
            </a:r>
            <a:endParaRPr lang="en-US" altLang="zh-TW" sz="5400" b="1" cap="none" spc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不甜不膩</a:t>
            </a:r>
            <a:endParaRPr lang="en-US" altLang="zh-TW" sz="5400" b="1" cap="none" spc="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可以開賣！</a:t>
            </a:r>
            <a:endParaRPr lang="zh-TW" altLang="en-US" sz="54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6"/>
            <a:ext cx="16775112" cy="9466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4174302" y="1666060"/>
            <a:ext cx="5040000" cy="6840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 rot="19466177">
            <a:off x="1903130" y="1827609"/>
            <a:ext cx="3005951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巴斯克蛋糕</a:t>
            </a:r>
            <a:endParaRPr lang="zh-TW" altLang="en-US" sz="4400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206400" y="1666060"/>
            <a:ext cx="5040000" cy="6840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9389276" y="1684108"/>
            <a:ext cx="5040000" cy="6840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9389276" y="1684108"/>
            <a:ext cx="5040000" cy="68400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>
              <a:blipFill>
                <a:blip r:embed="rId8"/>
                <a:stretch>
                  <a:fillRect/>
                </a:stretch>
              </a:blip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102864" y="1666060"/>
            <a:ext cx="10440000" cy="684000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102864" y="1666060"/>
            <a:ext cx="5286412" cy="676800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9246400" y="1684670"/>
            <a:ext cx="5286412" cy="676800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4102864" y="1666060"/>
            <a:ext cx="10440000" cy="684000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102864" y="1666060"/>
            <a:ext cx="5286412" cy="676800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9246400" y="1666060"/>
            <a:ext cx="5286412" cy="676800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602402" y="4412328"/>
            <a:ext cx="4339650" cy="258532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cap="none" spc="0" dirty="0" smtClean="0">
                <a:ln w="31550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教會的弟弟說</a:t>
            </a:r>
            <a:endParaRPr lang="en-US" altLang="zh-TW" sz="5400" cap="none" spc="0" dirty="0" smtClean="0">
              <a:ln w="31550" cmpd="sng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cap="none" spc="0" dirty="0" smtClean="0">
                <a:ln w="31550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蛋糕</a:t>
            </a:r>
            <a:endParaRPr lang="en-US" altLang="zh-TW" sz="5400" cap="none" spc="0" dirty="0" smtClean="0">
              <a:ln w="31550" cmpd="sng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cap="none" spc="0" dirty="0" smtClean="0">
                <a:ln w="31550" cmpd="sng">
                  <a:solidFill>
                    <a:srgbClr val="FF0066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很好吃唷</a:t>
            </a:r>
            <a:endParaRPr lang="zh-TW" altLang="en-US" sz="5400" cap="none" spc="0" dirty="0">
              <a:ln w="31550" cmpd="sng">
                <a:solidFill>
                  <a:srgbClr val="FF0066"/>
                </a:solidFill>
                <a:prstDash val="solid"/>
              </a:ln>
              <a:solidFill>
                <a:srgbClr val="FF0066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9" grpId="0" animBg="1"/>
      <p:bldP spid="10" grpId="0" animBg="1"/>
      <p:bldP spid="12" grpId="0" animBg="1"/>
      <p:bldP spid="17" grpId="0" animBg="1"/>
      <p:bldP spid="18" grpId="0" animBg="1"/>
      <p:bldP spid="11" grpId="0" animBg="1"/>
      <p:bldP spid="20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6"/>
            <a:ext cx="16775112" cy="9466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字方塊 3"/>
          <p:cNvSpPr txBox="1"/>
          <p:nvPr/>
        </p:nvSpPr>
        <p:spPr>
          <a:xfrm rot="19466177">
            <a:off x="1903130" y="1827609"/>
            <a:ext cx="3005951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巴斯克蛋糕</a:t>
            </a:r>
            <a:endParaRPr lang="zh-TW" altLang="en-US" sz="4400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388748" y="1528548"/>
            <a:ext cx="8241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澄諾甜點教室</a:t>
            </a:r>
            <a:r>
              <a:rPr lang="en-US" altLang="zh-TW" sz="54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~</a:t>
            </a:r>
            <a:r>
              <a:rPr lang="zh-TW" altLang="en-US" sz="54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食譜大公開</a:t>
            </a:r>
            <a:endParaRPr lang="zh-TW" altLang="en-US" sz="54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(P)" pitchFamily="82" charset="-120"/>
              <a:ea typeface="華康海報體W12(P)" pitchFamily="82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31426" y="2731415"/>
            <a:ext cx="10229082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TW" sz="5400" cap="none" spc="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1.</a:t>
            </a:r>
            <a:r>
              <a:rPr lang="zh-TW" altLang="en-US" sz="5400" cap="none" spc="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奶油乳酪：</a:t>
            </a:r>
            <a:r>
              <a:rPr lang="en-US" altLang="zh-TW" sz="5400" cap="none" spc="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335</a:t>
            </a:r>
            <a:r>
              <a:rPr lang="zh-TW" altLang="en-US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公克</a:t>
            </a:r>
            <a:endParaRPr lang="en-US" altLang="zh-TW" sz="5400" dirty="0" smtClean="0">
              <a:ln w="11430"/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(P)" pitchFamily="82" charset="-120"/>
              <a:ea typeface="華康海報體W12(P)" pitchFamily="82" charset="-120"/>
            </a:endParaRPr>
          </a:p>
          <a:p>
            <a:r>
              <a:rPr lang="en-US" altLang="zh-TW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2.</a:t>
            </a:r>
            <a:r>
              <a:rPr lang="zh-TW" altLang="en-US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砂糖：</a:t>
            </a:r>
            <a:r>
              <a:rPr lang="en-US" altLang="zh-TW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40</a:t>
            </a:r>
            <a:r>
              <a:rPr lang="zh-TW" altLang="en-US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公克</a:t>
            </a:r>
            <a:endParaRPr lang="en-US" altLang="zh-TW" sz="5400" cap="none" spc="0" dirty="0" smtClean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(P)" pitchFamily="82" charset="-120"/>
              <a:ea typeface="華康海報體W12(P)" pitchFamily="82" charset="-120"/>
            </a:endParaRPr>
          </a:p>
          <a:p>
            <a:r>
              <a:rPr lang="en-US" altLang="zh-TW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3.</a:t>
            </a:r>
            <a:r>
              <a:rPr lang="zh-TW" altLang="en-US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雞蛋</a:t>
            </a:r>
            <a:r>
              <a:rPr lang="en-US" altLang="zh-TW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(</a:t>
            </a:r>
            <a:r>
              <a:rPr lang="zh-TW" altLang="en-US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大</a:t>
            </a:r>
            <a:r>
              <a:rPr lang="en-US" altLang="zh-TW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)</a:t>
            </a:r>
            <a:r>
              <a:rPr lang="zh-TW" altLang="en-US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：</a:t>
            </a:r>
            <a:r>
              <a:rPr lang="en-US" altLang="zh-TW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2</a:t>
            </a:r>
            <a:r>
              <a:rPr lang="zh-TW" altLang="en-US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顆</a:t>
            </a:r>
            <a:endParaRPr lang="en-US" altLang="zh-TW" sz="5400" dirty="0" smtClean="0">
              <a:ln w="11430"/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(P)" pitchFamily="82" charset="-120"/>
              <a:ea typeface="華康海報體W12(P)" pitchFamily="82" charset="-120"/>
            </a:endParaRPr>
          </a:p>
          <a:p>
            <a:r>
              <a:rPr lang="en-US" altLang="zh-TW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4.</a:t>
            </a:r>
            <a:r>
              <a:rPr lang="zh-TW" altLang="en-US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鮮奶油：</a:t>
            </a:r>
            <a:r>
              <a:rPr lang="en-US" altLang="zh-TW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165</a:t>
            </a:r>
            <a:r>
              <a:rPr lang="zh-TW" altLang="en-US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公克</a:t>
            </a:r>
            <a:endParaRPr lang="en-US" altLang="zh-TW" sz="5400" cap="none" spc="0" dirty="0" smtClean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(P)" pitchFamily="82" charset="-120"/>
              <a:ea typeface="華康海報體W12(P)" pitchFamily="82" charset="-120"/>
            </a:endParaRPr>
          </a:p>
          <a:p>
            <a:r>
              <a:rPr lang="en-US" altLang="zh-TW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5.</a:t>
            </a:r>
            <a:r>
              <a:rPr lang="zh-TW" altLang="en-US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玉米粉</a:t>
            </a:r>
            <a:r>
              <a:rPr lang="en-US" altLang="zh-TW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(</a:t>
            </a:r>
            <a:r>
              <a:rPr lang="zh-TW" altLang="en-US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或低筋麵粉</a:t>
            </a:r>
            <a:r>
              <a:rPr lang="en-US" altLang="zh-TW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)</a:t>
            </a:r>
            <a:r>
              <a:rPr lang="zh-TW" altLang="en-US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：</a:t>
            </a:r>
            <a:r>
              <a:rPr lang="en-US" altLang="zh-TW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15</a:t>
            </a:r>
            <a:r>
              <a:rPr lang="zh-TW" altLang="en-US" sz="5400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公克</a:t>
            </a:r>
            <a:endParaRPr lang="en-US" altLang="zh-TW" sz="5400" dirty="0" smtClean="0">
              <a:ln w="11430"/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(P)" pitchFamily="82" charset="-120"/>
              <a:ea typeface="華康海報體W12(P)" pitchFamily="82" charset="-120"/>
            </a:endParaRPr>
          </a:p>
          <a:p>
            <a:r>
              <a:rPr lang="en-US" altLang="zh-TW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6.</a:t>
            </a:r>
            <a:r>
              <a:rPr lang="zh-TW" altLang="en-US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檸檬汁</a:t>
            </a:r>
            <a:r>
              <a:rPr lang="en-US" altLang="zh-TW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(</a:t>
            </a:r>
            <a:r>
              <a:rPr lang="zh-TW" altLang="en-US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或萊姆酒</a:t>
            </a:r>
            <a:r>
              <a:rPr lang="en-US" altLang="zh-TW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)</a:t>
            </a:r>
            <a:r>
              <a:rPr lang="zh-TW" altLang="en-US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：</a:t>
            </a:r>
            <a:r>
              <a:rPr lang="en-US" altLang="zh-TW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10</a:t>
            </a:r>
            <a:r>
              <a:rPr lang="zh-TW" altLang="en-US" sz="5400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(P)" pitchFamily="82" charset="-120"/>
                <a:ea typeface="華康海報體W12(P)" pitchFamily="82" charset="-120"/>
              </a:rPr>
              <a:t>公克</a:t>
            </a:r>
            <a:endParaRPr lang="zh-TW" altLang="en-US" sz="5400" cap="none" spc="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(P)" pitchFamily="82" charset="-120"/>
              <a:ea typeface="華康海報體W12(P)" pitchFamily="82" charset="-12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6"/>
            <a:ext cx="16775112" cy="9466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字方塊 3"/>
          <p:cNvSpPr txBox="1"/>
          <p:nvPr/>
        </p:nvSpPr>
        <p:spPr>
          <a:xfrm rot="19466177">
            <a:off x="-353897" y="1827609"/>
            <a:ext cx="7520007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zh-TW" altLang="en-US" sz="44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夢想中的夢想</a:t>
            </a:r>
            <a:r>
              <a:rPr lang="en-US" altLang="zh-TW" sz="44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(</a:t>
            </a:r>
            <a:r>
              <a:rPr lang="zh-TW" altLang="en-US" sz="44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賣蛋糕買二胡</a:t>
            </a:r>
            <a:r>
              <a:rPr lang="en-US" altLang="zh-TW" sz="44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)</a:t>
            </a:r>
            <a:endParaRPr lang="zh-CN" altLang="en-US" sz="4400" dirty="0">
              <a:solidFill>
                <a:schemeClr val="accent2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5" name="雲朵形 14"/>
          <p:cNvSpPr/>
          <p:nvPr/>
        </p:nvSpPr>
        <p:spPr>
          <a:xfrm>
            <a:off x="11777628" y="0"/>
            <a:ext cx="5000660" cy="2094688"/>
          </a:xfrm>
          <a:prstGeom prst="cloud">
            <a:avLst/>
          </a:prstGeom>
          <a:solidFill>
            <a:srgbClr val="FFE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dirty="0" smtClean="0">
                <a:solidFill>
                  <a:srgbClr val="00B050"/>
                </a:solidFill>
                <a:latin typeface="華康海報體W12" pitchFamily="81" charset="-120"/>
                <a:ea typeface="華康海報體W12" pitchFamily="81" charset="-120"/>
              </a:rPr>
              <a:t>巴斯克蛋糕 </a:t>
            </a:r>
            <a:endParaRPr lang="en-US" altLang="zh-TW" sz="4400" dirty="0" smtClean="0">
              <a:solidFill>
                <a:srgbClr val="00B050"/>
              </a:solidFill>
              <a:latin typeface="華康海報體W12" pitchFamily="81" charset="-120"/>
              <a:ea typeface="華康海報體W12" pitchFamily="81" charset="-120"/>
            </a:endParaRPr>
          </a:p>
          <a:p>
            <a:pPr algn="ctr"/>
            <a:r>
              <a:rPr lang="zh-TW" altLang="en-US" sz="4400" dirty="0" smtClean="0">
                <a:solidFill>
                  <a:srgbClr val="00B050"/>
                </a:solidFill>
                <a:latin typeface="華康海報體W12" pitchFamily="81" charset="-120"/>
                <a:ea typeface="華康海報體W12" pitchFamily="81" charset="-120"/>
              </a:rPr>
              <a:t>開賣囉！</a:t>
            </a:r>
            <a:endParaRPr lang="en-US" altLang="zh-TW" sz="4400" dirty="0" smtClean="0">
              <a:solidFill>
                <a:srgbClr val="00B050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grpSp>
        <p:nvGrpSpPr>
          <p:cNvPr id="2" name="群組 31"/>
          <p:cNvGrpSpPr/>
          <p:nvPr/>
        </p:nvGrpSpPr>
        <p:grpSpPr>
          <a:xfrm>
            <a:off x="2688747" y="1237432"/>
            <a:ext cx="8186083" cy="8129288"/>
            <a:chOff x="2688747" y="1237432"/>
            <a:chExt cx="8186083" cy="8129288"/>
          </a:xfrm>
        </p:grpSpPr>
        <p:sp>
          <p:nvSpPr>
            <p:cNvPr id="16" name="文字方塊 15"/>
            <p:cNvSpPr txBox="1"/>
            <p:nvPr/>
          </p:nvSpPr>
          <p:spPr>
            <a:xfrm rot="16200000">
              <a:off x="2771499" y="3049337"/>
              <a:ext cx="2700000" cy="2700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5460186" y="1237432"/>
              <a:ext cx="2700000" cy="2700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sp>
          <p:nvSpPr>
            <p:cNvPr id="21" name="文字方塊 20"/>
            <p:cNvSpPr txBox="1"/>
            <p:nvPr/>
          </p:nvSpPr>
          <p:spPr>
            <a:xfrm rot="16200000">
              <a:off x="2688747" y="5738026"/>
              <a:ext cx="2700000" cy="27000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8103392" y="1237432"/>
              <a:ext cx="2700000" cy="27000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5460186" y="3952076"/>
              <a:ext cx="2700000" cy="27000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8103392" y="3952076"/>
              <a:ext cx="2700000" cy="27000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5403392" y="6666720"/>
              <a:ext cx="2700000" cy="27000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8174830" y="6666720"/>
              <a:ext cx="2700000" cy="27000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</p:grpSp>
      <p:sp>
        <p:nvSpPr>
          <p:cNvPr id="31" name="矩形 30"/>
          <p:cNvSpPr/>
          <p:nvPr/>
        </p:nvSpPr>
        <p:spPr>
          <a:xfrm>
            <a:off x="10960912" y="2094688"/>
            <a:ext cx="4214842" cy="6247864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zh-TW" altLang="en-US" sz="40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和親朋好友分享蛋糕後，</a:t>
            </a:r>
            <a:r>
              <a:rPr lang="zh-TW" altLang="en-US" sz="40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大家都建議可以販賣。</a:t>
            </a:r>
            <a:r>
              <a:rPr lang="zh-TW" altLang="en-US" sz="40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和媽媽討論販賣目標是買二胡、並訂下蛋糕販賣價格，周末開始賣蛋糕囉！至今已經賣了</a:t>
            </a:r>
            <a:r>
              <a:rPr lang="en-US" altLang="zh-TW" sz="40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sz="4000" b="1" dirty="0" smtClean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個</a:t>
            </a:r>
            <a:endParaRPr lang="en-US" altLang="zh-TW" sz="4000" b="1" dirty="0" smtClean="0">
              <a:ln w="11430"/>
              <a:solidFill>
                <a:schemeClr val="accent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0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巴斯克蛋糕。</a:t>
            </a:r>
            <a:endParaRPr lang="zh-TW" altLang="en-US" sz="4000" b="1" cap="none" spc="0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92" y="1280358"/>
            <a:ext cx="14978063" cy="82438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字方塊 4"/>
          <p:cNvSpPr txBox="1"/>
          <p:nvPr/>
        </p:nvSpPr>
        <p:spPr>
          <a:xfrm>
            <a:off x="0" y="0"/>
            <a:ext cx="10460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  <a:spcAft>
                <a:spcPts val="1200"/>
              </a:spcAft>
            </a:pPr>
            <a:r>
              <a:rPr lang="en-US" altLang="zh-TW" sz="60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【</a:t>
            </a:r>
            <a:r>
              <a:rPr lang="zh-TW" altLang="en-US" sz="60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甜點大集合</a:t>
            </a:r>
            <a:r>
              <a:rPr lang="en-US" altLang="zh-TW" sz="60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~</a:t>
            </a:r>
            <a:r>
              <a:rPr lang="zh-TW" altLang="en-US" sz="60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成果篇</a:t>
            </a:r>
            <a:r>
              <a:rPr lang="en-US" altLang="zh-TW" sz="60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~14</a:t>
            </a:r>
            <a:r>
              <a:rPr lang="zh-TW" altLang="en-US" sz="60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種</a:t>
            </a:r>
            <a:r>
              <a:rPr lang="en-US" altLang="zh-TW" sz="60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】</a:t>
            </a:r>
          </a:p>
        </p:txBody>
      </p:sp>
      <p:grpSp>
        <p:nvGrpSpPr>
          <p:cNvPr id="43" name="群組 42"/>
          <p:cNvGrpSpPr/>
          <p:nvPr/>
        </p:nvGrpSpPr>
        <p:grpSpPr>
          <a:xfrm>
            <a:off x="1816848" y="1237432"/>
            <a:ext cx="13473385" cy="7072362"/>
            <a:chOff x="1816848" y="1237432"/>
            <a:chExt cx="13473385" cy="7072362"/>
          </a:xfrm>
        </p:grpSpPr>
        <p:grpSp>
          <p:nvGrpSpPr>
            <p:cNvPr id="39" name="群組 38"/>
            <p:cNvGrpSpPr/>
            <p:nvPr/>
          </p:nvGrpSpPr>
          <p:grpSpPr>
            <a:xfrm>
              <a:off x="1816848" y="1268024"/>
              <a:ext cx="6786610" cy="7041770"/>
              <a:chOff x="3174170" y="1268024"/>
              <a:chExt cx="11675042" cy="7256084"/>
            </a:xfrm>
          </p:grpSpPr>
          <p:pic>
            <p:nvPicPr>
              <p:cNvPr id="36" name="圖片 35" descr="IMG20210705211116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74434" y="1268024"/>
                <a:ext cx="9674778" cy="7256084"/>
              </a:xfrm>
              <a:prstGeom prst="rect">
                <a:avLst/>
              </a:prstGeom>
            </p:spPr>
          </p:pic>
          <p:sp>
            <p:nvSpPr>
              <p:cNvPr id="38" name="矩形 37"/>
              <p:cNvSpPr/>
              <p:nvPr/>
            </p:nvSpPr>
            <p:spPr>
              <a:xfrm>
                <a:off x="3174170" y="2457805"/>
                <a:ext cx="1785950" cy="47089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1</a:t>
                </a:r>
              </a:p>
              <a:p>
                <a:pPr algn="ctr"/>
                <a:r>
                  <a:rPr lang="zh-TW" altLang="en-US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牛</a:t>
                </a:r>
                <a:endParaRPr lang="en-US" altLang="zh-TW" sz="6000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  <a:p>
                <a:pPr algn="ctr"/>
                <a:r>
                  <a:rPr lang="zh-TW" altLang="en-US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角</a:t>
                </a:r>
                <a:endParaRPr lang="en-US" altLang="zh-TW" sz="6000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  <a:p>
                <a:pPr algn="ctr"/>
                <a:r>
                  <a:rPr lang="zh-TW" altLang="en-US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麵</a:t>
                </a:r>
                <a:endParaRPr lang="en-US" altLang="zh-TW" sz="6000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  <a:p>
                <a:pPr algn="ctr"/>
                <a:r>
                  <a:rPr lang="zh-TW" altLang="en-US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包</a:t>
                </a:r>
                <a:endParaRPr lang="zh-TW" altLang="en-US" sz="6000" cap="none" spc="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  <p:grpSp>
          <p:nvGrpSpPr>
            <p:cNvPr id="40" name="群組 39"/>
            <p:cNvGrpSpPr/>
            <p:nvPr/>
          </p:nvGrpSpPr>
          <p:grpSpPr>
            <a:xfrm>
              <a:off x="8746334" y="1237432"/>
              <a:ext cx="6543899" cy="7041770"/>
              <a:chOff x="3297065" y="1268024"/>
              <a:chExt cx="11257505" cy="7256085"/>
            </a:xfrm>
          </p:grpSpPr>
          <p:pic>
            <p:nvPicPr>
              <p:cNvPr id="41" name="圖片 40" descr="IMG20210705211116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9075" y="1268024"/>
                <a:ext cx="9085495" cy="7256085"/>
              </a:xfrm>
              <a:prstGeom prst="rect">
                <a:avLst/>
              </a:prstGeom>
            </p:spPr>
          </p:pic>
          <p:sp>
            <p:nvSpPr>
              <p:cNvPr id="42" name="矩形 41"/>
              <p:cNvSpPr/>
              <p:nvPr/>
            </p:nvSpPr>
            <p:spPr>
              <a:xfrm>
                <a:off x="3297065" y="2077758"/>
                <a:ext cx="1785951" cy="580372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cap="none" spc="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2</a:t>
                </a:r>
              </a:p>
              <a:p>
                <a:pPr algn="ctr"/>
                <a:r>
                  <a:rPr lang="zh-TW" altLang="en-US" sz="600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奶油小麵包</a:t>
                </a:r>
                <a:endParaRPr lang="zh-TW" altLang="en-US" sz="6000" cap="none" spc="0" dirty="0">
                  <a:ln w="11430"/>
                  <a:solidFill>
                    <a:srgbClr val="00B05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</p:grpSp>
      <p:grpSp>
        <p:nvGrpSpPr>
          <p:cNvPr id="44" name="群組 43"/>
          <p:cNvGrpSpPr/>
          <p:nvPr/>
        </p:nvGrpSpPr>
        <p:grpSpPr>
          <a:xfrm>
            <a:off x="1816848" y="1094556"/>
            <a:ext cx="13472194" cy="7478970"/>
            <a:chOff x="1816848" y="1094556"/>
            <a:chExt cx="13472194" cy="7478970"/>
          </a:xfrm>
        </p:grpSpPr>
        <p:grpSp>
          <p:nvGrpSpPr>
            <p:cNvPr id="45" name="群組 38"/>
            <p:cNvGrpSpPr/>
            <p:nvPr/>
          </p:nvGrpSpPr>
          <p:grpSpPr>
            <a:xfrm>
              <a:off x="1816848" y="1268024"/>
              <a:ext cx="6615337" cy="7041770"/>
              <a:chOff x="3174170" y="1268024"/>
              <a:chExt cx="11380400" cy="7256084"/>
            </a:xfrm>
          </p:grpSpPr>
          <p:pic>
            <p:nvPicPr>
              <p:cNvPr id="49" name="圖片 48" descr="IMG20210705211116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469075" y="1268024"/>
                <a:ext cx="9085495" cy="7256084"/>
              </a:xfrm>
              <a:prstGeom prst="rect">
                <a:avLst/>
              </a:prstGeom>
            </p:spPr>
          </p:pic>
          <p:sp>
            <p:nvSpPr>
              <p:cNvPr id="50" name="矩形 49"/>
              <p:cNvSpPr/>
              <p:nvPr/>
            </p:nvSpPr>
            <p:spPr>
              <a:xfrm>
                <a:off x="3174170" y="1457338"/>
                <a:ext cx="1785951" cy="48522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3</a:t>
                </a:r>
                <a:r>
                  <a:rPr lang="zh-TW" altLang="en-US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手撕麵</a:t>
                </a:r>
                <a:endParaRPr lang="en-US" altLang="zh-TW" sz="6000" cap="none" spc="0" dirty="0" smtClean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  <a:p>
                <a:pPr algn="ctr"/>
                <a:r>
                  <a:rPr lang="zh-TW" altLang="en-US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包</a:t>
                </a:r>
                <a:endParaRPr lang="zh-TW" altLang="en-US" sz="6000" cap="none" spc="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  <p:grpSp>
          <p:nvGrpSpPr>
            <p:cNvPr id="46" name="群組 39"/>
            <p:cNvGrpSpPr/>
            <p:nvPr/>
          </p:nvGrpSpPr>
          <p:grpSpPr>
            <a:xfrm>
              <a:off x="8746334" y="1094556"/>
              <a:ext cx="6542708" cy="7478970"/>
              <a:chOff x="3297065" y="1120800"/>
              <a:chExt cx="11255456" cy="7706593"/>
            </a:xfrm>
          </p:grpSpPr>
          <p:pic>
            <p:nvPicPr>
              <p:cNvPr id="47" name="圖片 46" descr="IMG20210705211116.jp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71123" y="1268024"/>
                <a:ext cx="9081398" cy="7256087"/>
              </a:xfrm>
              <a:prstGeom prst="rect">
                <a:avLst/>
              </a:prstGeom>
            </p:spPr>
          </p:pic>
          <p:sp>
            <p:nvSpPr>
              <p:cNvPr id="48" name="矩形 47"/>
              <p:cNvSpPr/>
              <p:nvPr/>
            </p:nvSpPr>
            <p:spPr>
              <a:xfrm>
                <a:off x="3297065" y="1120800"/>
                <a:ext cx="1785951" cy="770659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cap="none" spc="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4</a:t>
                </a:r>
              </a:p>
              <a:p>
                <a:pPr algn="ctr"/>
                <a:r>
                  <a:rPr lang="zh-TW" altLang="en-US" sz="600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蔓越莓手撕麵包</a:t>
                </a:r>
                <a:endParaRPr lang="zh-TW" altLang="en-US" sz="6000" cap="none" spc="0" dirty="0">
                  <a:ln w="11430"/>
                  <a:solidFill>
                    <a:srgbClr val="00B05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</p:grpSp>
      <p:grpSp>
        <p:nvGrpSpPr>
          <p:cNvPr id="52" name="群組 51"/>
          <p:cNvGrpSpPr/>
          <p:nvPr/>
        </p:nvGrpSpPr>
        <p:grpSpPr>
          <a:xfrm>
            <a:off x="1845245" y="1116576"/>
            <a:ext cx="13473384" cy="7215238"/>
            <a:chOff x="1816848" y="1094556"/>
            <a:chExt cx="13473384" cy="7215238"/>
          </a:xfrm>
        </p:grpSpPr>
        <p:grpSp>
          <p:nvGrpSpPr>
            <p:cNvPr id="53" name="群組 38"/>
            <p:cNvGrpSpPr/>
            <p:nvPr/>
          </p:nvGrpSpPr>
          <p:grpSpPr>
            <a:xfrm>
              <a:off x="1816848" y="1268024"/>
              <a:ext cx="6615338" cy="7041770"/>
              <a:chOff x="3174170" y="1268024"/>
              <a:chExt cx="11380403" cy="7256084"/>
            </a:xfrm>
          </p:grpSpPr>
          <p:pic>
            <p:nvPicPr>
              <p:cNvPr id="57" name="圖片 56" descr="IMG20210705211116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091643" y="1268024"/>
                <a:ext cx="9462930" cy="7256084"/>
              </a:xfrm>
              <a:prstGeom prst="rect">
                <a:avLst/>
              </a:prstGeom>
            </p:spPr>
          </p:pic>
          <p:sp>
            <p:nvSpPr>
              <p:cNvPr id="58" name="矩形 57"/>
              <p:cNvSpPr/>
              <p:nvPr/>
            </p:nvSpPr>
            <p:spPr>
              <a:xfrm>
                <a:off x="3174170" y="1457338"/>
                <a:ext cx="1785951" cy="294943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5</a:t>
                </a:r>
                <a:r>
                  <a:rPr lang="zh-TW" altLang="en-US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貝果</a:t>
                </a:r>
                <a:endParaRPr lang="zh-TW" altLang="en-US" sz="6000" cap="none" spc="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  <p:grpSp>
          <p:nvGrpSpPr>
            <p:cNvPr id="54" name="群組 39"/>
            <p:cNvGrpSpPr/>
            <p:nvPr/>
          </p:nvGrpSpPr>
          <p:grpSpPr>
            <a:xfrm>
              <a:off x="8746334" y="1094556"/>
              <a:ext cx="6543898" cy="7184644"/>
              <a:chOff x="3297065" y="1120800"/>
              <a:chExt cx="11257503" cy="7403309"/>
            </a:xfrm>
          </p:grpSpPr>
          <p:pic>
            <p:nvPicPr>
              <p:cNvPr id="55" name="圖片 54" descr="IMG20210705211116.jp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69074" y="1268024"/>
                <a:ext cx="9085494" cy="7256085"/>
              </a:xfrm>
              <a:prstGeom prst="rect">
                <a:avLst/>
              </a:prstGeom>
            </p:spPr>
          </p:pic>
          <p:sp>
            <p:nvSpPr>
              <p:cNvPr id="56" name="矩形 55"/>
              <p:cNvSpPr/>
              <p:nvPr/>
            </p:nvSpPr>
            <p:spPr>
              <a:xfrm>
                <a:off x="3297065" y="1120800"/>
                <a:ext cx="1785951" cy="294943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6</a:t>
                </a:r>
              </a:p>
              <a:p>
                <a:pPr algn="ctr"/>
                <a:r>
                  <a:rPr lang="zh-TW" altLang="en-US" sz="6000" cap="none" spc="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饅頭</a:t>
                </a:r>
                <a:endParaRPr lang="en-US" altLang="zh-TW" sz="6000" cap="none" spc="0" dirty="0" smtClean="0">
                  <a:ln w="11430"/>
                  <a:solidFill>
                    <a:srgbClr val="00B05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</p:grpSp>
      <p:grpSp>
        <p:nvGrpSpPr>
          <p:cNvPr id="59" name="群組 58"/>
          <p:cNvGrpSpPr/>
          <p:nvPr/>
        </p:nvGrpSpPr>
        <p:grpSpPr>
          <a:xfrm>
            <a:off x="1816848" y="1451746"/>
            <a:ext cx="13473384" cy="7358114"/>
            <a:chOff x="1816848" y="1023118"/>
            <a:chExt cx="13473384" cy="7358114"/>
          </a:xfrm>
        </p:grpSpPr>
        <p:grpSp>
          <p:nvGrpSpPr>
            <p:cNvPr id="60" name="群組 38"/>
            <p:cNvGrpSpPr/>
            <p:nvPr/>
          </p:nvGrpSpPr>
          <p:grpSpPr>
            <a:xfrm>
              <a:off x="1816848" y="1023118"/>
              <a:ext cx="6615338" cy="7286676"/>
              <a:chOff x="3174170" y="1015664"/>
              <a:chExt cx="11380403" cy="7508443"/>
            </a:xfrm>
          </p:grpSpPr>
          <p:pic>
            <p:nvPicPr>
              <p:cNvPr id="64" name="圖片 63" descr="IMG20210705211116.jp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091643" y="1015664"/>
                <a:ext cx="9462930" cy="7508443"/>
              </a:xfrm>
              <a:prstGeom prst="rect">
                <a:avLst/>
              </a:prstGeom>
            </p:spPr>
          </p:pic>
          <p:sp>
            <p:nvSpPr>
              <p:cNvPr id="65" name="矩形 64"/>
              <p:cNvSpPr/>
              <p:nvPr/>
            </p:nvSpPr>
            <p:spPr>
              <a:xfrm>
                <a:off x="3174170" y="1457338"/>
                <a:ext cx="1785951" cy="390086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7</a:t>
                </a:r>
                <a:r>
                  <a:rPr lang="zh-TW" altLang="en-US" sz="600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蔥油餅</a:t>
                </a:r>
                <a:endParaRPr lang="zh-TW" altLang="en-US" sz="6000" cap="none" spc="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  <p:grpSp>
          <p:nvGrpSpPr>
            <p:cNvPr id="61" name="群組 39"/>
            <p:cNvGrpSpPr/>
            <p:nvPr/>
          </p:nvGrpSpPr>
          <p:grpSpPr>
            <a:xfrm>
              <a:off x="8746334" y="1094556"/>
              <a:ext cx="6543898" cy="7286676"/>
              <a:chOff x="3297065" y="1120800"/>
              <a:chExt cx="11257503" cy="7508446"/>
            </a:xfrm>
          </p:grpSpPr>
          <p:pic>
            <p:nvPicPr>
              <p:cNvPr id="62" name="圖片 61" descr="IMG20210705211116.jp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69074" y="1268024"/>
                <a:ext cx="9085494" cy="7361222"/>
              </a:xfrm>
              <a:prstGeom prst="rect">
                <a:avLst/>
              </a:prstGeom>
            </p:spPr>
          </p:pic>
          <p:sp>
            <p:nvSpPr>
              <p:cNvPr id="63" name="矩形 62"/>
              <p:cNvSpPr/>
              <p:nvPr/>
            </p:nvSpPr>
            <p:spPr>
              <a:xfrm>
                <a:off x="3297065" y="1120800"/>
                <a:ext cx="1785951" cy="58037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8</a:t>
                </a:r>
                <a:r>
                  <a:rPr lang="zh-TW" altLang="en-US" sz="6000" cap="none" spc="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奶油小餅乾</a:t>
                </a:r>
                <a:endParaRPr lang="en-US" altLang="zh-TW" sz="6000" cap="none" spc="0" dirty="0" smtClean="0">
                  <a:ln w="11430"/>
                  <a:solidFill>
                    <a:srgbClr val="00B05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</p:grpSp>
      <p:grpSp>
        <p:nvGrpSpPr>
          <p:cNvPr id="74" name="群組 73"/>
          <p:cNvGrpSpPr/>
          <p:nvPr/>
        </p:nvGrpSpPr>
        <p:grpSpPr>
          <a:xfrm>
            <a:off x="1816848" y="1308870"/>
            <a:ext cx="13473384" cy="7358114"/>
            <a:chOff x="1816848" y="1023118"/>
            <a:chExt cx="13473384" cy="7358114"/>
          </a:xfrm>
        </p:grpSpPr>
        <p:grpSp>
          <p:nvGrpSpPr>
            <p:cNvPr id="75" name="群組 38"/>
            <p:cNvGrpSpPr/>
            <p:nvPr/>
          </p:nvGrpSpPr>
          <p:grpSpPr>
            <a:xfrm>
              <a:off x="1816848" y="1023118"/>
              <a:ext cx="6615338" cy="7358114"/>
              <a:chOff x="3174170" y="1015664"/>
              <a:chExt cx="11380403" cy="7582055"/>
            </a:xfrm>
          </p:grpSpPr>
          <p:pic>
            <p:nvPicPr>
              <p:cNvPr id="79" name="圖片 78" descr="IMG20210705211116.jp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091643" y="1015664"/>
                <a:ext cx="9462930" cy="7582055"/>
              </a:xfrm>
              <a:prstGeom prst="rect">
                <a:avLst/>
              </a:prstGeom>
            </p:spPr>
          </p:pic>
          <p:sp>
            <p:nvSpPr>
              <p:cNvPr id="80" name="矩形 79"/>
              <p:cNvSpPr/>
              <p:nvPr/>
            </p:nvSpPr>
            <p:spPr>
              <a:xfrm>
                <a:off x="3174170" y="1457338"/>
                <a:ext cx="1785951" cy="58037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9</a:t>
                </a:r>
                <a:r>
                  <a:rPr lang="zh-TW" altLang="en-US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古早味蛋糕</a:t>
                </a:r>
                <a:endParaRPr lang="zh-TW" altLang="en-US" sz="6000" cap="none" spc="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  <p:grpSp>
          <p:nvGrpSpPr>
            <p:cNvPr id="76" name="群組 39"/>
            <p:cNvGrpSpPr/>
            <p:nvPr/>
          </p:nvGrpSpPr>
          <p:grpSpPr>
            <a:xfrm>
              <a:off x="8746334" y="1094556"/>
              <a:ext cx="6543898" cy="7235659"/>
              <a:chOff x="3297065" y="1120800"/>
              <a:chExt cx="11257503" cy="7455876"/>
            </a:xfrm>
          </p:grpSpPr>
          <p:pic>
            <p:nvPicPr>
              <p:cNvPr id="77" name="圖片 76" descr="IMG20210705211116.jp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5469074" y="1320592"/>
                <a:ext cx="9085494" cy="7256084"/>
              </a:xfrm>
              <a:prstGeom prst="rect">
                <a:avLst/>
              </a:prstGeom>
            </p:spPr>
          </p:pic>
          <p:sp>
            <p:nvSpPr>
              <p:cNvPr id="78" name="矩形 77"/>
              <p:cNvSpPr/>
              <p:nvPr/>
            </p:nvSpPr>
            <p:spPr>
              <a:xfrm>
                <a:off x="3297065" y="1120800"/>
                <a:ext cx="1785951" cy="675516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cap="none" spc="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10</a:t>
                </a:r>
                <a:r>
                  <a:rPr lang="zh-TW" altLang="en-US" sz="6000" cap="none" spc="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南瓜養生蛋糕</a:t>
                </a:r>
                <a:endParaRPr lang="en-US" altLang="zh-TW" sz="6000" cap="none" spc="0" dirty="0" smtClean="0">
                  <a:ln w="11430"/>
                  <a:solidFill>
                    <a:srgbClr val="00B05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</p:grpSp>
      <p:grpSp>
        <p:nvGrpSpPr>
          <p:cNvPr id="88" name="群組 87"/>
          <p:cNvGrpSpPr/>
          <p:nvPr/>
        </p:nvGrpSpPr>
        <p:grpSpPr>
          <a:xfrm>
            <a:off x="1816848" y="1237432"/>
            <a:ext cx="13473384" cy="7538502"/>
            <a:chOff x="1816848" y="1035024"/>
            <a:chExt cx="13473384" cy="7538502"/>
          </a:xfrm>
        </p:grpSpPr>
        <p:grpSp>
          <p:nvGrpSpPr>
            <p:cNvPr id="89" name="群組 38"/>
            <p:cNvGrpSpPr/>
            <p:nvPr/>
          </p:nvGrpSpPr>
          <p:grpSpPr>
            <a:xfrm>
              <a:off x="1816848" y="1035024"/>
              <a:ext cx="6615338" cy="7334301"/>
              <a:chOff x="3174170" y="1027932"/>
              <a:chExt cx="11380403" cy="7557517"/>
            </a:xfrm>
          </p:grpSpPr>
          <p:pic>
            <p:nvPicPr>
              <p:cNvPr id="93" name="圖片 92" descr="IMG20210705211116.jp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091643" y="1027932"/>
                <a:ext cx="9462930" cy="7557517"/>
              </a:xfrm>
              <a:prstGeom prst="rect">
                <a:avLst/>
              </a:prstGeom>
            </p:spPr>
          </p:pic>
          <p:sp>
            <p:nvSpPr>
              <p:cNvPr id="94" name="矩形 93"/>
              <p:cNvSpPr/>
              <p:nvPr/>
            </p:nvSpPr>
            <p:spPr>
              <a:xfrm>
                <a:off x="3174170" y="1457338"/>
                <a:ext cx="1785951" cy="580372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11</a:t>
                </a:r>
                <a:r>
                  <a:rPr lang="zh-TW" altLang="en-US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檸檬磅蛋糕</a:t>
                </a:r>
                <a:endParaRPr lang="zh-TW" altLang="en-US" sz="6000" cap="none" spc="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  <p:grpSp>
          <p:nvGrpSpPr>
            <p:cNvPr id="90" name="群組 39"/>
            <p:cNvGrpSpPr/>
            <p:nvPr/>
          </p:nvGrpSpPr>
          <p:grpSpPr>
            <a:xfrm>
              <a:off x="8746334" y="1094556"/>
              <a:ext cx="6543898" cy="7478970"/>
              <a:chOff x="3297065" y="1120800"/>
              <a:chExt cx="11257503" cy="7706592"/>
            </a:xfrm>
          </p:grpSpPr>
          <p:pic>
            <p:nvPicPr>
              <p:cNvPr id="91" name="圖片 90" descr="IMG20210705211116.jpg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69074" y="1280293"/>
                <a:ext cx="9085494" cy="7259357"/>
              </a:xfrm>
              <a:prstGeom prst="rect">
                <a:avLst/>
              </a:prstGeom>
            </p:spPr>
          </p:pic>
          <p:sp>
            <p:nvSpPr>
              <p:cNvPr id="92" name="矩形 91"/>
              <p:cNvSpPr/>
              <p:nvPr/>
            </p:nvSpPr>
            <p:spPr>
              <a:xfrm>
                <a:off x="3297065" y="1120800"/>
                <a:ext cx="1785951" cy="770659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cap="none" spc="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12</a:t>
                </a:r>
              </a:p>
              <a:p>
                <a:pPr algn="ctr"/>
                <a:r>
                  <a:rPr lang="zh-TW" altLang="en-US" sz="600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巴斯克乳酪蛋糕</a:t>
                </a:r>
                <a:endParaRPr lang="en-US" altLang="zh-TW" sz="6000" cap="none" spc="0" dirty="0" smtClean="0">
                  <a:ln w="11430"/>
                  <a:solidFill>
                    <a:srgbClr val="00B05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</p:grpSp>
      <p:grpSp>
        <p:nvGrpSpPr>
          <p:cNvPr id="96" name="群組 95"/>
          <p:cNvGrpSpPr/>
          <p:nvPr/>
        </p:nvGrpSpPr>
        <p:grpSpPr>
          <a:xfrm>
            <a:off x="1816848" y="1309697"/>
            <a:ext cx="13473384" cy="7428725"/>
            <a:chOff x="1816848" y="1035851"/>
            <a:chExt cx="13473384" cy="7428725"/>
          </a:xfrm>
        </p:grpSpPr>
        <p:grpSp>
          <p:nvGrpSpPr>
            <p:cNvPr id="97" name="群組 38"/>
            <p:cNvGrpSpPr/>
            <p:nvPr/>
          </p:nvGrpSpPr>
          <p:grpSpPr>
            <a:xfrm>
              <a:off x="1816848" y="1035851"/>
              <a:ext cx="6815006" cy="7332646"/>
              <a:chOff x="3174170" y="1028784"/>
              <a:chExt cx="11723893" cy="7555812"/>
            </a:xfrm>
          </p:grpSpPr>
          <p:pic>
            <p:nvPicPr>
              <p:cNvPr id="101" name="圖片 100" descr="IMG20210705211116.jpg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17598" y="1028784"/>
                <a:ext cx="9880465" cy="7555812"/>
              </a:xfrm>
              <a:prstGeom prst="rect">
                <a:avLst/>
              </a:prstGeom>
            </p:spPr>
          </p:pic>
          <p:sp>
            <p:nvSpPr>
              <p:cNvPr id="102" name="矩形 101"/>
              <p:cNvSpPr/>
              <p:nvPr/>
            </p:nvSpPr>
            <p:spPr>
              <a:xfrm>
                <a:off x="3174170" y="1457338"/>
                <a:ext cx="1785951" cy="675515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13</a:t>
                </a:r>
                <a:r>
                  <a:rPr lang="zh-TW" altLang="en-US" sz="6000" cap="none" spc="0" dirty="0" smtClean="0">
                    <a:ln w="11430"/>
                    <a:gradFill>
                      <a:gsLst>
                        <a:gs pos="0">
                          <a:schemeClr val="accent6">
                            <a:tint val="90000"/>
                            <a:satMod val="120000"/>
                          </a:schemeClr>
                        </a:gs>
                        <a:gs pos="25000">
                          <a:schemeClr val="accent6">
                            <a:tint val="93000"/>
                            <a:satMod val="120000"/>
                          </a:schemeClr>
                        </a:gs>
                        <a:gs pos="50000">
                          <a:schemeClr val="accent6">
                            <a:shade val="89000"/>
                            <a:satMod val="110000"/>
                          </a:schemeClr>
                        </a:gs>
                        <a:gs pos="75000">
                          <a:schemeClr val="accent6">
                            <a:tint val="93000"/>
                            <a:satMod val="120000"/>
                          </a:schemeClr>
                        </a:gs>
                        <a:gs pos="100000">
                          <a:schemeClr val="accent6">
                            <a:tint val="90000"/>
                            <a:satMod val="120000"/>
                          </a:schemeClr>
                        </a:gs>
                      </a:gsLst>
                      <a:lin ang="5400000"/>
                    </a:gra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芒果奶油蛋糕</a:t>
                </a:r>
                <a:endParaRPr lang="zh-TW" altLang="en-US" sz="6000" cap="none" spc="0" dirty="0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  <p:grpSp>
          <p:nvGrpSpPr>
            <p:cNvPr id="98" name="群組 39"/>
            <p:cNvGrpSpPr/>
            <p:nvPr/>
          </p:nvGrpSpPr>
          <p:grpSpPr>
            <a:xfrm>
              <a:off x="8746334" y="1094556"/>
              <a:ext cx="6543898" cy="7370020"/>
              <a:chOff x="3297065" y="1120800"/>
              <a:chExt cx="11257503" cy="7594326"/>
            </a:xfrm>
          </p:grpSpPr>
          <p:pic>
            <p:nvPicPr>
              <p:cNvPr id="99" name="圖片 98" descr="IMG20210705211116.jpg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69074" y="1280293"/>
                <a:ext cx="9085494" cy="7434833"/>
              </a:xfrm>
              <a:prstGeom prst="rect">
                <a:avLst/>
              </a:prstGeom>
            </p:spPr>
          </p:pic>
          <p:sp>
            <p:nvSpPr>
              <p:cNvPr id="100" name="矩形 99"/>
              <p:cNvSpPr/>
              <p:nvPr/>
            </p:nvSpPr>
            <p:spPr>
              <a:xfrm>
                <a:off x="3297065" y="1120800"/>
                <a:ext cx="1785951" cy="675516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glow" dir="tl">
                    <a:rot lat="0" lon="0" rev="5400000"/>
                  </a:lightRig>
                </a:scene3d>
                <a:sp3d contourW="12700">
                  <a:bevelT w="25400" h="25400"/>
                  <a:contourClr>
                    <a:schemeClr val="accent6">
                      <a:shade val="73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zh-TW" sz="6000" cap="none" spc="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14</a:t>
                </a:r>
                <a:r>
                  <a:rPr lang="zh-TW" altLang="en-US" sz="6000" cap="none" spc="0" dirty="0" smtClean="0">
                    <a:ln w="11430"/>
                    <a:solidFill>
                      <a:srgbClr val="00B050"/>
                    </a:solidFill>
                    <a:effectLst>
                      <a:outerShdw blurRad="80000" dist="40000" dir="5040000" algn="tl">
                        <a:srgbClr val="000000">
                          <a:alpha val="30000"/>
                        </a:srgbClr>
                      </a:outerShdw>
                    </a:effectLst>
                    <a:latin typeface="華康海報體W12" pitchFamily="81" charset="-120"/>
                    <a:ea typeface="華康海報體W12" pitchFamily="81" charset="-120"/>
                  </a:rPr>
                  <a:t>珍珠冬瓜紅茶</a:t>
                </a:r>
                <a:endParaRPr lang="en-US" altLang="zh-TW" sz="6000" cap="none" spc="0" dirty="0" smtClean="0">
                  <a:ln w="11430"/>
                  <a:solidFill>
                    <a:srgbClr val="00B05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</p:grp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-40540" y="62233"/>
            <a:ext cx="63579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spcAft>
                <a:spcPts val="1200"/>
              </a:spcAft>
            </a:pPr>
            <a:r>
              <a:rPr lang="en-US" altLang="zh-TW" sz="6000" dirty="0" smtClean="0">
                <a:solidFill>
                  <a:srgbClr val="9933FF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【</a:t>
            </a:r>
            <a:r>
              <a:rPr lang="zh-TW" altLang="en-US" sz="6000" dirty="0" smtClean="0">
                <a:solidFill>
                  <a:srgbClr val="9933FF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築夢心得分享</a:t>
            </a:r>
            <a:r>
              <a:rPr lang="en-US" altLang="zh-TW" sz="6000" dirty="0" smtClean="0">
                <a:solidFill>
                  <a:srgbClr val="9933FF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】</a:t>
            </a:r>
          </a:p>
          <a:p>
            <a:pPr lvl="0" algn="ctr">
              <a:spcBef>
                <a:spcPts val="1200"/>
              </a:spcBef>
              <a:spcAft>
                <a:spcPts val="1200"/>
              </a:spcAft>
            </a:pPr>
            <a:r>
              <a:rPr lang="en-US" altLang="zh-TW" sz="6000" dirty="0" smtClean="0">
                <a:solidFill>
                  <a:srgbClr val="FF0000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NG</a:t>
            </a:r>
            <a:r>
              <a:rPr lang="zh-TW" altLang="en-US" sz="6000" dirty="0" smtClean="0">
                <a:solidFill>
                  <a:srgbClr val="FF0000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蛋糕</a:t>
            </a:r>
            <a:r>
              <a:rPr lang="en-US" altLang="zh-TW" sz="6000" dirty="0" smtClean="0">
                <a:solidFill>
                  <a:srgbClr val="9933FF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&amp;</a:t>
            </a:r>
            <a:r>
              <a:rPr lang="en-US" altLang="zh-TW" sz="6000" dirty="0" smtClean="0">
                <a:solidFill>
                  <a:srgbClr val="008000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NG</a:t>
            </a:r>
            <a:r>
              <a:rPr lang="zh-TW" altLang="en-US" sz="6000" dirty="0" smtClean="0">
                <a:solidFill>
                  <a:srgbClr val="008000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饅頭</a:t>
            </a:r>
            <a:endParaRPr lang="en-US" altLang="zh-TW" sz="6000" dirty="0" smtClean="0">
              <a:solidFill>
                <a:srgbClr val="008000"/>
              </a:solidFill>
              <a:latin typeface="華康POP3體W12" panose="040B0C09000000000000" pitchFamily="81" charset="-120"/>
              <a:ea typeface="華康POP3體W12" panose="040B0C09000000000000" pitchFamily="81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 rot="16200000">
            <a:off x="7577443" y="924173"/>
            <a:ext cx="6840000" cy="9360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 rot="16200000">
            <a:off x="7577443" y="906126"/>
            <a:ext cx="6840000" cy="9360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246004" y="175461"/>
            <a:ext cx="4857784" cy="2062103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32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有成功就會有</a:t>
            </a:r>
            <a:r>
              <a:rPr lang="zh-TW" altLang="en-US" sz="32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失敗</a:t>
            </a:r>
            <a:endParaRPr lang="en-US" altLang="zh-TW" sz="3200" b="1" cap="none" spc="0" dirty="0" smtClean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2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蛋糕</a:t>
            </a:r>
            <a:r>
              <a:rPr lang="zh-TW" altLang="en-US" sz="32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不小心烤太焦</a:t>
            </a:r>
            <a:endParaRPr lang="en-US" altLang="zh-TW" sz="3200" b="1" cap="none" spc="0" dirty="0" smtClean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2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只能自己</a:t>
            </a:r>
            <a:r>
              <a:rPr lang="en-US" altLang="zh-TW" sz="32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32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剝皮</a:t>
            </a:r>
            <a:r>
              <a:rPr lang="en-US" altLang="zh-TW" sz="32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sz="32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吃</a:t>
            </a:r>
            <a:endParaRPr lang="en-US" altLang="zh-TW" sz="3200" b="1" cap="none" spc="0" dirty="0" smtClean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2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還是很好吃</a:t>
            </a:r>
            <a:endParaRPr lang="zh-TW" altLang="en-US" sz="3200" b="1" cap="none" spc="0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317442" y="2166126"/>
            <a:ext cx="9360000" cy="68400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11032350" y="175461"/>
            <a:ext cx="5745938" cy="2062103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3200" b="1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失誤將砂糖加太多</a:t>
            </a:r>
            <a:r>
              <a:rPr lang="en-US" altLang="zh-TW" sz="3200" b="1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3200" b="1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大概</a:t>
            </a:r>
            <a:r>
              <a:rPr lang="en-US" altLang="zh-TW" sz="3200" b="1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3200" b="1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倍</a:t>
            </a:r>
            <a:r>
              <a:rPr lang="en-US" altLang="zh-TW" sz="3200" b="1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algn="ctr"/>
            <a:r>
              <a:rPr lang="zh-TW" altLang="en-US" sz="3200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結果，饅頭好甜</a:t>
            </a:r>
            <a:r>
              <a:rPr lang="en-US" altLang="zh-TW" sz="3200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algn="ctr"/>
            <a:r>
              <a:rPr lang="zh-TW" altLang="en-US" sz="3200" b="1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發現</a:t>
            </a:r>
            <a:r>
              <a:rPr lang="zh-TW" altLang="en-US" sz="3200" b="1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以後</a:t>
            </a:r>
            <a:r>
              <a:rPr lang="en-US" altLang="zh-TW" sz="3200" b="1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3200" b="1" cap="none" spc="0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試著加入蔥和鹽</a:t>
            </a:r>
            <a:endParaRPr lang="en-US" altLang="zh-TW" sz="3200" b="1" cap="none" spc="0" dirty="0" smtClean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3200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有變</a:t>
            </a:r>
            <a:r>
              <a:rPr lang="zh-TW" altLang="en-US" sz="3200" b="1" dirty="0" smtClean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好吃一點</a:t>
            </a:r>
            <a:endParaRPr lang="zh-TW" altLang="en-US" sz="3200" b="1" cap="none" spc="0" dirty="0">
              <a:ln w="11430"/>
              <a:solidFill>
                <a:srgbClr val="008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75" y="993775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5603062" y="1880374"/>
            <a:ext cx="1117522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        首先謝謝校長和老師給我築夢的機會。謝謝家人陪我做甜點、一起完成簡報。</a:t>
            </a:r>
            <a:endParaRPr lang="en-US" altLang="zh-TW" sz="4400" b="1" dirty="0" smtClean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        做</a:t>
            </a:r>
            <a:r>
              <a:rPr lang="zh-TW" altLang="en-US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甜點麵包材料必須量</a:t>
            </a:r>
            <a:r>
              <a:rPr lang="zh-TW" altLang="en-US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準確、要細心</a:t>
            </a:r>
            <a:r>
              <a:rPr lang="zh-TW" altLang="en-US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zh-TW" altLang="en-US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耐心，蒸烤</a:t>
            </a:r>
            <a:r>
              <a:rPr lang="zh-TW" altLang="en-US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時間也很重要</a:t>
            </a:r>
            <a:r>
              <a:rPr lang="zh-TW" altLang="en-US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，還有，麵包要花時間揉麵</a:t>
            </a:r>
            <a:r>
              <a:rPr lang="en-US" altLang="zh-TW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沒揉夠會硬梆梆</a:t>
            </a:r>
            <a:r>
              <a:rPr lang="en-US" altLang="zh-TW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，這樣才能</a:t>
            </a:r>
            <a:r>
              <a:rPr lang="zh-TW" altLang="en-US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做出美味甜點。</a:t>
            </a:r>
            <a:endParaRPr lang="en-US" altLang="zh-TW" sz="4400" b="1" dirty="0" smtClean="0">
              <a:solidFill>
                <a:srgbClr val="FF66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     我覺得做甜點很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開心、吃自己做的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甜點很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幸福，美中不足的是</a:t>
            </a:r>
            <a:r>
              <a:rPr lang="en-US" altLang="zh-TW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因為疫情不能亂跑、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採買工作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，只能請已經施打疫苗的爸爸</a:t>
            </a:r>
            <a:r>
              <a:rPr lang="zh-TW" altLang="en-US" sz="4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代勞。</a:t>
            </a:r>
            <a:endParaRPr lang="en-US" altLang="zh-TW" sz="4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4400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希望</a:t>
            </a:r>
            <a:r>
              <a:rPr lang="zh-TW" altLang="en-US" sz="4400" b="1" dirty="0" smtClean="0">
                <a:solidFill>
                  <a:srgbClr val="FF0066"/>
                </a:solidFill>
                <a:latin typeface="微軟正黑體" pitchFamily="34" charset="-120"/>
                <a:ea typeface="微軟正黑體" pitchFamily="34" charset="-120"/>
              </a:rPr>
              <a:t>我可以築夢成功。</a:t>
            </a:r>
            <a:endParaRPr lang="en-US" altLang="zh-TW" sz="4400" b="1" dirty="0" smtClean="0">
              <a:solidFill>
                <a:srgbClr val="FF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03590" y="523052"/>
            <a:ext cx="70009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200"/>
              </a:spcBef>
              <a:spcAft>
                <a:spcPts val="1200"/>
              </a:spcAft>
            </a:pPr>
            <a:r>
              <a:rPr lang="en-US" altLang="zh-TW" sz="6000" dirty="0" smtClean="0">
                <a:solidFill>
                  <a:srgbClr val="9933FF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【</a:t>
            </a:r>
            <a:r>
              <a:rPr lang="zh-TW" altLang="en-US" sz="6000" dirty="0" smtClean="0">
                <a:solidFill>
                  <a:srgbClr val="9933FF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築夢心得分享</a:t>
            </a:r>
            <a:r>
              <a:rPr lang="en-US" altLang="zh-TW" sz="6000" dirty="0" smtClean="0">
                <a:solidFill>
                  <a:srgbClr val="9933FF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】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3" y="2217738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8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1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字方塊 7"/>
          <p:cNvSpPr txBox="1"/>
          <p:nvPr/>
        </p:nvSpPr>
        <p:spPr>
          <a:xfrm>
            <a:off x="3459922" y="6095216"/>
            <a:ext cx="9858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9600" dirty="0" smtClean="0">
                <a:solidFill>
                  <a:srgbClr val="FF0066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感謝聆聽</a:t>
            </a:r>
            <a:endParaRPr lang="zh-TW" altLang="zh-TW" sz="7200" dirty="0">
              <a:solidFill>
                <a:srgbClr val="FF0066"/>
              </a:solidFill>
              <a:latin typeface="華康POP3體W12" panose="040B0C09000000000000" pitchFamily="81" charset="-120"/>
              <a:ea typeface="華康POP3體W12" panose="040B0C09000000000000" pitchFamily="81" charset="-120"/>
            </a:endParaRPr>
          </a:p>
        </p:txBody>
      </p:sp>
    </p:spTree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5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856" y="5923782"/>
            <a:ext cx="7631113" cy="1300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4444" y="1891906"/>
            <a:ext cx="7631112" cy="1300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444" y="3262479"/>
            <a:ext cx="7631112" cy="1300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3006" y="4599807"/>
            <a:ext cx="7631113" cy="1300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6476293" y="2101182"/>
            <a:ext cx="64800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TW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1.</a:t>
            </a:r>
            <a:r>
              <a:rPr lang="zh-TW" altLang="en-US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築夢動機</a:t>
            </a:r>
            <a:r>
              <a:rPr lang="en-US" altLang="zh-TW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&amp;</a:t>
            </a:r>
            <a:r>
              <a:rPr lang="zh-TW" altLang="en-US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目標</a:t>
            </a:r>
            <a:endParaRPr lang="zh-CN" altLang="en-US" sz="4000" dirty="0">
              <a:solidFill>
                <a:schemeClr val="accent2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6388880" y="3452010"/>
            <a:ext cx="6929486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TW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2.</a:t>
            </a:r>
            <a:r>
              <a:rPr lang="zh-TW" altLang="en-US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築夢過程</a:t>
            </a:r>
            <a:r>
              <a:rPr lang="en-US" altLang="zh-TW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&amp;</a:t>
            </a:r>
            <a:r>
              <a:rPr lang="zh-TW" altLang="en-US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送愛篇</a:t>
            </a:r>
            <a:endParaRPr lang="zh-CN" altLang="en-US" sz="4000" dirty="0">
              <a:solidFill>
                <a:schemeClr val="accent2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6447680" y="4770839"/>
            <a:ext cx="679924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TW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3.</a:t>
            </a:r>
            <a:r>
              <a:rPr lang="zh-TW" altLang="en-US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甜點大集合</a:t>
            </a:r>
            <a:r>
              <a:rPr lang="en-US" altLang="zh-TW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~</a:t>
            </a:r>
            <a:r>
              <a:rPr lang="zh-TW" altLang="en-US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成果篇</a:t>
            </a:r>
            <a:endParaRPr lang="zh-CN" altLang="en-US" sz="4000" dirty="0">
              <a:solidFill>
                <a:schemeClr val="accent2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575" y="993775"/>
            <a:ext cx="3095625" cy="1785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文本框 71693"/>
          <p:cNvSpPr txBox="1"/>
          <p:nvPr/>
        </p:nvSpPr>
        <p:spPr>
          <a:xfrm>
            <a:off x="6388880" y="6095216"/>
            <a:ext cx="722787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4.</a:t>
            </a:r>
            <a:r>
              <a:rPr lang="zh-TW" altLang="en-US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夢想中的夢想</a:t>
            </a:r>
            <a:r>
              <a:rPr lang="en-US" altLang="zh-TW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(</a:t>
            </a:r>
            <a:r>
              <a:rPr lang="zh-TW" altLang="en-US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賣蛋糕買二胡</a:t>
            </a:r>
            <a:r>
              <a:rPr lang="en-US" altLang="zh-TW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)</a:t>
            </a:r>
            <a:endParaRPr lang="zh-CN" altLang="en-US" sz="4000" dirty="0">
              <a:solidFill>
                <a:schemeClr val="accent2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pic>
        <p:nvPicPr>
          <p:cNvPr id="15" name="图片 71686" descr="1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lumMod val="8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17442" y="7295383"/>
            <a:ext cx="7631113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71693"/>
          <p:cNvSpPr txBox="1"/>
          <p:nvPr/>
        </p:nvSpPr>
        <p:spPr>
          <a:xfrm>
            <a:off x="6507951" y="7452538"/>
            <a:ext cx="679736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TW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5</a:t>
            </a:r>
            <a:r>
              <a:rPr lang="en-US" altLang="zh-CN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.</a:t>
            </a:r>
            <a:r>
              <a:rPr lang="zh-TW" altLang="en-US" sz="4000" dirty="0" smtClean="0">
                <a:solidFill>
                  <a:schemeClr val="accent2"/>
                </a:solidFill>
                <a:latin typeface="華康海報體W12" pitchFamily="81" charset="-120"/>
                <a:ea typeface="華康海報體W12" pitchFamily="81" charset="-120"/>
              </a:rPr>
              <a:t> 築夢心得分享</a:t>
            </a:r>
            <a:endParaRPr lang="zh-CN" altLang="en-US" sz="4000" dirty="0">
              <a:solidFill>
                <a:schemeClr val="accent2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312"/>
            <a:ext cx="16778288" cy="9950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8962" y="5023677"/>
            <a:ext cx="4179866" cy="442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字方塊 1"/>
          <p:cNvSpPr txBox="1"/>
          <p:nvPr/>
        </p:nvSpPr>
        <p:spPr>
          <a:xfrm rot="19707781">
            <a:off x="1898683" y="2200889"/>
            <a:ext cx="27158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rgbClr val="0070C0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築夢動機</a:t>
            </a:r>
            <a:endParaRPr lang="en-US" altLang="zh-TW" sz="4800" dirty="0" smtClean="0">
              <a:solidFill>
                <a:srgbClr val="0070C0"/>
              </a:solidFill>
              <a:latin typeface="華康POP3體W12" panose="040B0C09000000000000" pitchFamily="81" charset="-120"/>
              <a:ea typeface="華康POP3體W12" panose="040B0C09000000000000" pitchFamily="81" charset="-120"/>
            </a:endParaRPr>
          </a:p>
          <a:p>
            <a:r>
              <a:rPr lang="zh-TW" altLang="en-US" sz="4800" dirty="0" smtClean="0">
                <a:solidFill>
                  <a:srgbClr val="0070C0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     </a:t>
            </a:r>
            <a:r>
              <a:rPr lang="en-US" altLang="zh-TW" sz="4800" dirty="0" smtClean="0">
                <a:solidFill>
                  <a:srgbClr val="0070C0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&amp;</a:t>
            </a:r>
            <a:r>
              <a:rPr lang="zh-TW" altLang="en-US" sz="4800" dirty="0" smtClean="0">
                <a:solidFill>
                  <a:srgbClr val="0070C0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目標</a:t>
            </a:r>
            <a:endParaRPr lang="zh-TW" altLang="en-US" sz="4800" dirty="0">
              <a:solidFill>
                <a:srgbClr val="0070C0"/>
              </a:solidFill>
              <a:latin typeface="華康POP3體W12" panose="040B0C09000000000000" pitchFamily="81" charset="-120"/>
              <a:ea typeface="華康POP3體W12" panose="040B0C09000000000000" pitchFamily="81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031690" y="2042885"/>
            <a:ext cx="7643866" cy="2337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因為全球新冠肺炎</a:t>
            </a:r>
            <a:endParaRPr lang="en-US" altLang="zh-TW" sz="4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6000"/>
              </a:lnSpc>
            </a:pPr>
            <a:r>
              <a:rPr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疫情嚴重</a:t>
            </a:r>
            <a:r>
              <a:rPr lang="zh-TW" altLang="en-US" sz="4400" b="1" dirty="0" smtClean="0">
                <a:solidFill>
                  <a:srgbClr val="FF66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en-US" sz="4400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台灣疫情也升溫了，我們在</a:t>
            </a:r>
            <a:r>
              <a:rPr lang="en-US" altLang="zh-TW" sz="4400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4400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4400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19</a:t>
            </a:r>
            <a:r>
              <a:rPr lang="zh-TW" altLang="en-US" sz="4400" b="1" dirty="0" smtClean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日開始停課。</a:t>
            </a:r>
            <a:endParaRPr lang="en-US" altLang="zh-TW" sz="4400" b="1" dirty="0" smtClean="0">
              <a:solidFill>
                <a:srgbClr val="008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316914" y="4340982"/>
            <a:ext cx="1271596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solidFill>
                  <a:schemeClr val="accent6"/>
                </a:solidFill>
                <a:latin typeface="微軟正黑體" pitchFamily="34" charset="-120"/>
                <a:ea typeface="微軟正黑體" pitchFamily="34" charset="-120"/>
              </a:rPr>
              <a:t>        停課後只能進行線上課程、在家自己煮飯、我和媽媽做了各式各樣的食物，我發現我對做甜點非常有興趣，於是，我們決定挑戰自己做喜歡吃的甜點，作為麥哲倫築夢計畫的主題。</a:t>
            </a:r>
            <a:endParaRPr lang="en-US" altLang="zh-TW" sz="4400" b="1" dirty="0" smtClean="0">
              <a:solidFill>
                <a:schemeClr val="accent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10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13" y="5026025"/>
            <a:ext cx="4383087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325" y="22986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8174830" y="3974663"/>
            <a:ext cx="47149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60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【</a:t>
            </a:r>
            <a:r>
              <a:rPr lang="zh-TW" altLang="en-US" sz="60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築夢過程</a:t>
            </a:r>
            <a:r>
              <a:rPr lang="en-US" altLang="zh-TW" sz="60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】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TW" sz="6000" dirty="0" smtClean="0">
                <a:solidFill>
                  <a:srgbClr val="00B050"/>
                </a:solidFill>
                <a:latin typeface="華康海報體W12" pitchFamily="81" charset="-120"/>
                <a:ea typeface="華康海報體W12" pitchFamily="81" charset="-120"/>
              </a:rPr>
              <a:t>&amp;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altLang="zh-TW" sz="6000" dirty="0" smtClean="0">
                <a:solidFill>
                  <a:schemeClr val="accent6"/>
                </a:solidFill>
                <a:latin typeface="華康海報體W12" pitchFamily="81" charset="-120"/>
                <a:ea typeface="華康海報體W12" pitchFamily="81" charset="-120"/>
              </a:rPr>
              <a:t>【</a:t>
            </a:r>
            <a:r>
              <a:rPr lang="zh-TW" altLang="en-US" sz="6000" dirty="0" smtClean="0">
                <a:solidFill>
                  <a:schemeClr val="accent6"/>
                </a:solidFill>
                <a:latin typeface="華康海報體W12" pitchFamily="81" charset="-120"/>
                <a:ea typeface="華康海報體W12" pitchFamily="81" charset="-120"/>
              </a:rPr>
              <a:t>送愛篇</a:t>
            </a:r>
            <a:r>
              <a:rPr lang="en-US" altLang="zh-TW" sz="6000" dirty="0" smtClean="0">
                <a:solidFill>
                  <a:schemeClr val="accent6"/>
                </a:solidFill>
                <a:latin typeface="華康海報體W12" pitchFamily="81" charset="-120"/>
                <a:ea typeface="華康海報體W12" pitchFamily="81" charset="-120"/>
              </a:rPr>
              <a:t>】</a:t>
            </a: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6"/>
            <a:ext cx="16775112" cy="9466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5960252" y="1380308"/>
            <a:ext cx="5400000" cy="684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16" name="群組 15"/>
          <p:cNvGrpSpPr/>
          <p:nvPr/>
        </p:nvGrpSpPr>
        <p:grpSpPr>
          <a:xfrm>
            <a:off x="2012226" y="1911033"/>
            <a:ext cx="3847300" cy="6469043"/>
            <a:chOff x="2012226" y="1911033"/>
            <a:chExt cx="3847300" cy="6469043"/>
          </a:xfrm>
        </p:grpSpPr>
        <p:sp>
          <p:nvSpPr>
            <p:cNvPr id="8" name="文字方塊 7"/>
            <p:cNvSpPr txBox="1"/>
            <p:nvPr/>
          </p:nvSpPr>
          <p:spPr>
            <a:xfrm>
              <a:off x="2674104" y="3952076"/>
              <a:ext cx="3185422" cy="44280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zh-TW" altLang="en-US" dirty="0"/>
            </a:p>
          </p:txBody>
        </p:sp>
        <p:sp>
          <p:nvSpPr>
            <p:cNvPr id="4" name="文字方塊 3"/>
            <p:cNvSpPr txBox="1"/>
            <p:nvPr/>
          </p:nvSpPr>
          <p:spPr>
            <a:xfrm rot="19455380">
              <a:off x="2012226" y="1911033"/>
              <a:ext cx="24416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400" dirty="0" smtClean="0">
                  <a:solidFill>
                    <a:srgbClr val="FF0066"/>
                  </a:solidFill>
                  <a:latin typeface="華康海報體W12" pitchFamily="81" charset="-120"/>
                  <a:ea typeface="華康海報體W12" pitchFamily="81" charset="-120"/>
                </a:rPr>
                <a:t>牛角麵包</a:t>
              </a:r>
              <a:endParaRPr lang="zh-TW" altLang="en-US" sz="4400" dirty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1532416" y="1945597"/>
            <a:ext cx="2857520" cy="5078313"/>
          </a:xfrm>
          <a:prstGeom prst="rect">
            <a:avLst/>
          </a:prstGeom>
          <a:solidFill>
            <a:schemeClr val="accent5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" pitchFamily="81" charset="-120"/>
                <a:ea typeface="華康海報體W12" pitchFamily="81" charset="-120"/>
              </a:rPr>
              <a:t>送</a:t>
            </a:r>
            <a:endParaRPr lang="en-US" altLang="zh-TW" sz="54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" pitchFamily="81" charset="-120"/>
              <a:ea typeface="華康海報體W12" pitchFamily="81" charset="-120"/>
            </a:endParaRPr>
          </a:p>
          <a:p>
            <a:pPr algn="ctr"/>
            <a:r>
              <a:rPr lang="zh-TW" altLang="en-US" sz="5400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" pitchFamily="81" charset="-120"/>
                <a:ea typeface="華康海報體W12" pitchFamily="81" charset="-120"/>
              </a:rPr>
              <a:t>愛</a:t>
            </a:r>
            <a:endParaRPr lang="en-US" altLang="zh-TW" sz="5400" cap="none" spc="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" pitchFamily="81" charset="-120"/>
              <a:ea typeface="華康海報體W12" pitchFamily="81" charset="-120"/>
            </a:endParaRPr>
          </a:p>
          <a:p>
            <a:pPr algn="ctr"/>
            <a:r>
              <a:rPr lang="zh-TW" altLang="en-US" sz="54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" pitchFamily="81" charset="-120"/>
                <a:ea typeface="華康海報體W12" pitchFamily="81" charset="-120"/>
              </a:rPr>
              <a:t>到</a:t>
            </a:r>
            <a:endParaRPr lang="en-US" altLang="zh-TW" sz="54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" pitchFamily="81" charset="-120"/>
              <a:ea typeface="華康海報體W12" pitchFamily="81" charset="-120"/>
            </a:endParaRPr>
          </a:p>
          <a:p>
            <a:pPr algn="ctr"/>
            <a:endParaRPr lang="en-US" altLang="zh-TW" sz="54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" pitchFamily="81" charset="-120"/>
              <a:ea typeface="華康海報體W12" pitchFamily="81" charset="-120"/>
            </a:endParaRPr>
          </a:p>
          <a:p>
            <a:pPr algn="ctr"/>
            <a:r>
              <a:rPr lang="zh-TW" altLang="en-US" sz="5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" pitchFamily="81" charset="-120"/>
                <a:ea typeface="華康海報體W12" pitchFamily="81" charset="-120"/>
              </a:rPr>
              <a:t>空手道</a:t>
            </a:r>
            <a:endParaRPr lang="en-US" altLang="zh-TW" sz="54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" pitchFamily="81" charset="-120"/>
              <a:ea typeface="華康海報體W12" pitchFamily="81" charset="-120"/>
            </a:endParaRPr>
          </a:p>
          <a:p>
            <a:pPr algn="ctr"/>
            <a:r>
              <a:rPr lang="zh-TW" altLang="en-US" sz="54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海報體W12" pitchFamily="81" charset="-120"/>
                <a:ea typeface="華康海報體W12" pitchFamily="81" charset="-120"/>
              </a:rPr>
              <a:t>教練家</a:t>
            </a:r>
            <a:endParaRPr lang="zh-TW" altLang="en-US" sz="54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960252" y="1380308"/>
            <a:ext cx="5400000" cy="6840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813" y="3101975"/>
            <a:ext cx="6516687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50" y="5023646"/>
            <a:ext cx="4383087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325" y="22986"/>
            <a:ext cx="10440988" cy="9526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920750"/>
            <a:ext cx="4114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字方塊 7"/>
          <p:cNvSpPr txBox="1"/>
          <p:nvPr/>
        </p:nvSpPr>
        <p:spPr>
          <a:xfrm>
            <a:off x="7889078" y="3309134"/>
            <a:ext cx="6286544" cy="5040000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9698744" y="2120947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dirty="0" smtClean="0">
                <a:solidFill>
                  <a:srgbClr val="008000"/>
                </a:solidFill>
                <a:latin typeface="華康POP3體W12" panose="040B0C09000000000000" pitchFamily="81" charset="-120"/>
                <a:ea typeface="華康POP3體W12" panose="040B0C09000000000000" pitchFamily="81" charset="-120"/>
              </a:rPr>
              <a:t>奶油小麵包</a:t>
            </a:r>
            <a:endParaRPr lang="en-US" altLang="zh-TW" sz="4800" dirty="0" smtClean="0">
              <a:solidFill>
                <a:srgbClr val="008000"/>
              </a:solidFill>
              <a:latin typeface="華康POP3體W12" panose="040B0C09000000000000" pitchFamily="81" charset="-120"/>
              <a:ea typeface="華康POP3體W12" panose="040B0C09000000000000" pitchFamily="81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817640" y="3309134"/>
            <a:ext cx="6286544" cy="504000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817640" y="3309134"/>
            <a:ext cx="6286544" cy="5040000"/>
          </a:xfrm>
          <a:prstGeom prst="rect">
            <a:avLst/>
          </a:prstGeom>
          <a:blipFill>
            <a:blip r:embed="rId9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7817640" y="3237696"/>
            <a:ext cx="6286544" cy="5040000"/>
          </a:xfrm>
          <a:prstGeom prst="rect">
            <a:avLst/>
          </a:prstGeom>
          <a:blipFill>
            <a:blip r:embed="rId10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7817640" y="3237696"/>
            <a:ext cx="6286544" cy="504000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7817640" y="3269794"/>
            <a:ext cx="6286544" cy="5040000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7817640" y="3309134"/>
            <a:ext cx="6286544" cy="504000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4174302" y="5380836"/>
            <a:ext cx="3647152" cy="3416320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教練回饋</a:t>
            </a:r>
            <a:endParaRPr lang="en-US" altLang="zh-TW" sz="5400" b="1" cap="none" spc="0" dirty="0" smtClean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麵包軟硬度</a:t>
            </a:r>
            <a:endParaRPr lang="en-US" altLang="zh-TW" sz="5400" b="1" dirty="0" smtClean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b="1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剛剛好適合</a:t>
            </a:r>
            <a:endParaRPr lang="en-US" altLang="zh-TW" sz="5400" b="1" dirty="0" smtClean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54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全家人唷！</a:t>
            </a:r>
            <a:endParaRPr lang="zh-TW" altLang="en-US" sz="5400" b="1" cap="none" spc="0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48386"/>
            <a:ext cx="16778288" cy="10239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字方塊 3"/>
          <p:cNvSpPr txBox="1"/>
          <p:nvPr/>
        </p:nvSpPr>
        <p:spPr>
          <a:xfrm>
            <a:off x="3388484" y="1403083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rgbClr val="00B050"/>
                </a:solidFill>
                <a:latin typeface="華康海報體W12" pitchFamily="81" charset="-120"/>
                <a:ea typeface="華康海報體W12" pitchFamily="81" charset="-120"/>
              </a:rPr>
              <a:t>手撕麵包</a:t>
            </a:r>
            <a:endParaRPr lang="zh-TW" altLang="en-US" sz="4400" dirty="0">
              <a:solidFill>
                <a:srgbClr val="00B050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cxnSp>
        <p:nvCxnSpPr>
          <p:cNvPr id="3" name="直線接點 2"/>
          <p:cNvCxnSpPr/>
          <p:nvPr/>
        </p:nvCxnSpPr>
        <p:spPr>
          <a:xfrm>
            <a:off x="8533160" y="2001590"/>
            <a:ext cx="0" cy="6768752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1959724" y="2523316"/>
            <a:ext cx="5040000" cy="612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7460450" y="1308870"/>
            <a:ext cx="2571768" cy="360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991822" y="2523316"/>
            <a:ext cx="5040000" cy="612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959724" y="2523316"/>
            <a:ext cx="5040000" cy="6120000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0032218" y="1308870"/>
            <a:ext cx="2571768" cy="3600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2603986" y="1308870"/>
            <a:ext cx="2571768" cy="3600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460450" y="4852670"/>
            <a:ext cx="2571768" cy="3600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0032218" y="4852670"/>
            <a:ext cx="2571768" cy="3600000"/>
          </a:xfrm>
          <a:prstGeom prst="rect">
            <a:avLst/>
          </a:prstGeom>
          <a:blipFill>
            <a:blip r:embed="rId12" cstate="print">
              <a:lum contrast="10000"/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2603986" y="4852670"/>
            <a:ext cx="2571768" cy="3600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959724" y="2523316"/>
            <a:ext cx="5040000" cy="6120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920384" y="2523316"/>
            <a:ext cx="5040000" cy="6120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460450" y="1308870"/>
            <a:ext cx="2571768" cy="3600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0032218" y="1308870"/>
            <a:ext cx="2571768" cy="3600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2603986" y="1308870"/>
            <a:ext cx="2571768" cy="36000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460450" y="4852670"/>
            <a:ext cx="2571768" cy="3600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10032218" y="4852670"/>
            <a:ext cx="2571768" cy="36000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2603986" y="4852670"/>
            <a:ext cx="2571768" cy="36000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sz="4400" b="1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9460714" y="451614"/>
            <a:ext cx="3571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送愛到北昌</a:t>
            </a:r>
            <a:endParaRPr lang="zh-TW" altLang="en-US" sz="4400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</p:spTree>
    <p:custDataLst>
      <p:tags r:id="rId1"/>
    </p:custData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0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8000"/>
                            </p:stCondLst>
                            <p:childTnLst>
                              <p:par>
                                <p:cTn id="7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000"/>
                            </p:stCondLst>
                            <p:childTnLst>
                              <p:par>
                                <p:cTn id="8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000"/>
                            </p:stCondLst>
                            <p:childTnLst>
                              <p:par>
                                <p:cTn id="9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4763"/>
            <a:ext cx="16775112" cy="9466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字方塊 10"/>
          <p:cNvSpPr txBox="1"/>
          <p:nvPr/>
        </p:nvSpPr>
        <p:spPr>
          <a:xfrm>
            <a:off x="8246268" y="1737498"/>
            <a:ext cx="5400000" cy="6480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vert="eaVert"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 rot="19455380">
            <a:off x="1461683" y="1878136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芒果奶油蛋糕</a:t>
            </a:r>
            <a:endParaRPr lang="zh-TW" altLang="en-US" sz="4400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246268" y="1737498"/>
            <a:ext cx="5400000" cy="648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vert="eaVert"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8246268" y="1758356"/>
            <a:ext cx="5400000" cy="6480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vert="eaVert"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8246268" y="1737498"/>
            <a:ext cx="5400000" cy="648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vert="eaVert"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8246268" y="1737498"/>
            <a:ext cx="5400000" cy="648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vert="eaVert" wrap="square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0" y="2237564"/>
            <a:ext cx="8277756" cy="7238224"/>
            <a:chOff x="0" y="2237564"/>
            <a:chExt cx="8277756" cy="7238224"/>
          </a:xfrm>
        </p:grpSpPr>
        <p:grpSp>
          <p:nvGrpSpPr>
            <p:cNvPr id="15" name="群組 14"/>
            <p:cNvGrpSpPr/>
            <p:nvPr/>
          </p:nvGrpSpPr>
          <p:grpSpPr>
            <a:xfrm>
              <a:off x="0" y="2237564"/>
              <a:ext cx="7857106" cy="7238224"/>
              <a:chOff x="0" y="2237564"/>
              <a:chExt cx="7857106" cy="7238224"/>
            </a:xfrm>
          </p:grpSpPr>
          <p:pic>
            <p:nvPicPr>
              <p:cNvPr id="5" name="圖片 4" descr="IMG20200913165355.jpg"/>
              <p:cNvPicPr>
                <a:picLocks/>
              </p:cNvPicPr>
              <p:nvPr/>
            </p:nvPicPr>
            <p:blipFill>
              <a:blip r:embed="rId9">
                <a:lum bright="10000"/>
              </a:blip>
              <a:stretch>
                <a:fillRect/>
              </a:stretch>
            </p:blipFill>
            <p:spPr>
              <a:xfrm>
                <a:off x="3817112" y="2237564"/>
                <a:ext cx="4039994" cy="538544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4" name="心形 13"/>
              <p:cNvSpPr/>
              <p:nvPr/>
            </p:nvSpPr>
            <p:spPr>
              <a:xfrm>
                <a:off x="0" y="4523580"/>
                <a:ext cx="4531492" cy="4952208"/>
              </a:xfrm>
              <a:prstGeom prst="heart">
                <a:avLst/>
              </a:prstGeom>
              <a:solidFill>
                <a:srgbClr val="FF0066"/>
              </a:solidFill>
              <a:ln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6000" dirty="0" smtClean="0">
                    <a:latin typeface="華康海報體W12" pitchFamily="81" charset="-120"/>
                    <a:ea typeface="華康海報體W12" pitchFamily="81" charset="-120"/>
                  </a:rPr>
                  <a:t>父親節  </a:t>
                </a:r>
                <a:endParaRPr lang="en-US" altLang="zh-TW" sz="6000" dirty="0" smtClean="0">
                  <a:latin typeface="華康海報體W12" pitchFamily="81" charset="-120"/>
                  <a:ea typeface="華康海報體W12" pitchFamily="81" charset="-120"/>
                </a:endParaRPr>
              </a:p>
              <a:p>
                <a:pPr algn="ctr"/>
                <a:r>
                  <a:rPr lang="zh-TW" altLang="en-US" sz="6000" dirty="0" smtClean="0">
                    <a:latin typeface="華康海報體W12" pitchFamily="81" charset="-120"/>
                    <a:ea typeface="華康海報體W12" pitchFamily="81" charset="-120"/>
                  </a:rPr>
                  <a:t>快樂</a:t>
                </a:r>
                <a:endParaRPr lang="zh-TW" altLang="en-US" sz="6000" dirty="0">
                  <a:latin typeface="華康海報體W12" pitchFamily="81" charset="-120"/>
                  <a:ea typeface="華康海報體W12" pitchFamily="81" charset="-120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3245608" y="7595414"/>
              <a:ext cx="50321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TW" altLang="en-US" sz="5400" b="1" dirty="0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我的爸爸很感動</a:t>
              </a:r>
              <a:endParaRPr lang="zh-TW" alt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9" grpId="0" animBg="1"/>
      <p:bldP spid="10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75" y="5545138"/>
            <a:ext cx="19442113" cy="401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625" y="-3175"/>
            <a:ext cx="10729913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75" y="1785938"/>
            <a:ext cx="2722563" cy="1379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3" y="5529263"/>
            <a:ext cx="4895850" cy="332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字方塊 6"/>
          <p:cNvSpPr txBox="1"/>
          <p:nvPr/>
        </p:nvSpPr>
        <p:spPr>
          <a:xfrm>
            <a:off x="4460054" y="2518514"/>
            <a:ext cx="9286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貝</a:t>
            </a:r>
            <a:endParaRPr lang="en-US" altLang="zh-TW" sz="6000" dirty="0" smtClean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  <a:p>
            <a:pPr algn="ctr"/>
            <a:endParaRPr lang="en-US" altLang="zh-TW" sz="6000" dirty="0" smtClean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  <a:p>
            <a:pPr algn="ctr"/>
            <a:r>
              <a:rPr lang="zh-TW" altLang="en-US" sz="6000" dirty="0" smtClean="0">
                <a:solidFill>
                  <a:srgbClr val="FF0066"/>
                </a:solidFill>
                <a:latin typeface="華康海報體W12" pitchFamily="81" charset="-120"/>
                <a:ea typeface="華康海報體W12" pitchFamily="81" charset="-120"/>
              </a:rPr>
              <a:t>果</a:t>
            </a:r>
            <a:endParaRPr lang="zh-TW" altLang="en-US" sz="6000" dirty="0">
              <a:solidFill>
                <a:srgbClr val="FF0066"/>
              </a:solidFill>
              <a:latin typeface="華康海報體W12" pitchFamily="81" charset="-120"/>
              <a:ea typeface="華康海報體W12" pitchFamily="81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103128" y="2594754"/>
            <a:ext cx="6840000" cy="540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103128" y="2594754"/>
            <a:ext cx="6858048" cy="5400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031690" y="2552604"/>
            <a:ext cx="6858048" cy="5400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031690" y="2624042"/>
            <a:ext cx="3472890" cy="5400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9389276" y="2594754"/>
            <a:ext cx="3472890" cy="5400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4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3779</TotalTime>
  <Words>667</Words>
  <Application>Microsoft Office PowerPoint</Application>
  <PresentationFormat>自訂</PresentationFormat>
  <Paragraphs>118</Paragraphs>
  <Slides>17</Slides>
  <Notes>17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默认设计模板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</vt:vector>
  </TitlesOfParts>
  <Company>MC SYSTEM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Windows 使用者</cp:lastModifiedBy>
  <cp:revision>380</cp:revision>
  <dcterms:created xsi:type="dcterms:W3CDTF">2015-09-14T06:10:05Z</dcterms:created>
  <dcterms:modified xsi:type="dcterms:W3CDTF">2021-09-26T22:34:57Z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