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80" r:id="rId6"/>
    <p:sldId id="281" r:id="rId7"/>
    <p:sldId id="256" r:id="rId8"/>
    <p:sldId id="269" r:id="rId9"/>
    <p:sldId id="276" r:id="rId10"/>
    <p:sldId id="265" r:id="rId11"/>
    <p:sldId id="275" r:id="rId12"/>
    <p:sldId id="278" r:id="rId13"/>
    <p:sldId id="279" r:id="rId14"/>
    <p:sldId id="282" r:id="rId15"/>
    <p:sldId id="271" r:id="rId16"/>
    <p:sldId id="270" r:id="rId17"/>
    <p:sldId id="258" r:id="rId18"/>
    <p:sldId id="283" r:id="rId19"/>
    <p:sldId id="284" r:id="rId20"/>
    <p:sldId id="272" r:id="rId21"/>
    <p:sldId id="273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主頁" id="{2D4E49C6-501C-409C-A708-18A39FDFF961}">
          <p14:sldIdLst>
            <p14:sldId id="257"/>
          </p14:sldIdLst>
        </p14:section>
        <p14:section name="動機" id="{64B1EF5C-E527-439D-9E36-68F50D39CF4D}">
          <p14:sldIdLst>
            <p14:sldId id="259"/>
            <p14:sldId id="261"/>
          </p14:sldIdLst>
        </p14:section>
        <p14:section name="講座籌備過程" id="{736E917D-4FCB-473F-B50E-36B579669393}">
          <p14:sldIdLst>
            <p14:sldId id="262"/>
            <p14:sldId id="280"/>
            <p14:sldId id="281"/>
            <p14:sldId id="256"/>
            <p14:sldId id="269"/>
            <p14:sldId id="276"/>
            <p14:sldId id="265"/>
            <p14:sldId id="275"/>
            <p14:sldId id="278"/>
            <p14:sldId id="279"/>
            <p14:sldId id="282"/>
            <p14:sldId id="271"/>
            <p14:sldId id="270"/>
            <p14:sldId id="258"/>
            <p14:sldId id="283"/>
            <p14:sldId id="284"/>
            <p14:sldId id="272"/>
            <p14:sldId id="273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C55A11"/>
    <a:srgbClr val="FFF2CC"/>
    <a:srgbClr val="333F50"/>
    <a:srgbClr val="CAC2D4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42D6DD-C6AA-4F48-8BAF-9692C2D1BABB}" v="1" dt="2023-09-06T13:34:14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97" autoAdjust="0"/>
    <p:restoredTop sz="94633" autoAdjust="0"/>
  </p:normalViewPr>
  <p:slideViewPr>
    <p:cSldViewPr snapToGrid="0">
      <p:cViewPr>
        <p:scale>
          <a:sx n="139" d="100"/>
          <a:sy n="139" d="100"/>
        </p:scale>
        <p:origin x="330" y="5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7B33E-E3E4-443E-8E67-412F9B4C9C8F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468669E-60D4-4540-81AE-5EA023284AD3}">
      <dgm:prSet/>
      <dgm:spPr/>
      <dgm:t>
        <a:bodyPr/>
        <a:lstStyle/>
        <a:p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我很喜歡辦派對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502D9E81-FAB2-41AC-9075-9A632C6C7712}" type="parTrans" cxnId="{E817056C-6436-46ED-A5D2-DBB1D47EBBD0}">
      <dgm:prSet/>
      <dgm:spPr/>
      <dgm:t>
        <a:bodyPr/>
        <a:lstStyle/>
        <a:p>
          <a:endParaRPr lang="en-US"/>
        </a:p>
      </dgm:t>
    </dgm:pt>
    <dgm:pt modelId="{895D7709-5CF7-425D-B9ED-11D939E55781}" type="sibTrans" cxnId="{E817056C-6436-46ED-A5D2-DBB1D47EBBD0}">
      <dgm:prSet/>
      <dgm:spPr/>
      <dgm:t>
        <a:bodyPr/>
        <a:lstStyle/>
        <a:p>
          <a:endParaRPr lang="en-US"/>
        </a:p>
      </dgm:t>
    </dgm:pt>
    <dgm:pt modelId="{82CBEDCE-BD28-4398-AF2A-EC32A4DA4E10}">
      <dgm:prSet/>
      <dgm:spPr/>
      <dgm:t>
        <a:bodyPr/>
        <a:lstStyle/>
        <a:p>
          <a:pPr marL="285750" lvl="1" indent="-28575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我喜歡表演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EE5D04A7-7CE8-4A8B-AE46-225767ADE9C8}" type="parTrans" cxnId="{8AF620D4-BA38-47E9-B4BD-04150F7EEE5C}">
      <dgm:prSet/>
      <dgm:spPr/>
      <dgm:t>
        <a:bodyPr/>
        <a:lstStyle/>
        <a:p>
          <a:endParaRPr lang="en-US"/>
        </a:p>
      </dgm:t>
    </dgm:pt>
    <dgm:pt modelId="{80A586FD-DCA9-4ED6-9D88-E11277F1AB7E}" type="sibTrans" cxnId="{8AF620D4-BA38-47E9-B4BD-04150F7EEE5C}">
      <dgm:prSet/>
      <dgm:spPr/>
      <dgm:t>
        <a:bodyPr/>
        <a:lstStyle/>
        <a:p>
          <a:endParaRPr lang="en-US"/>
        </a:p>
      </dgm:t>
    </dgm:pt>
    <dgm:pt modelId="{F6184633-3896-47D1-B536-E818EF80199D}">
      <dgm:prSet/>
      <dgm:spPr/>
      <dgm:t>
        <a:bodyPr/>
        <a:lstStyle/>
        <a:p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我辦過很多派對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4C63139C-56D4-489B-BB47-9863A54A38C6}" type="parTrans" cxnId="{D86DD9A3-6EC4-404C-A357-D6B829419281}">
      <dgm:prSet/>
      <dgm:spPr/>
      <dgm:t>
        <a:bodyPr/>
        <a:lstStyle/>
        <a:p>
          <a:endParaRPr lang="en-US"/>
        </a:p>
      </dgm:t>
    </dgm:pt>
    <dgm:pt modelId="{8E416F10-8808-4261-BE59-824F36CCBF57}" type="sibTrans" cxnId="{D86DD9A3-6EC4-404C-A357-D6B829419281}">
      <dgm:prSet/>
      <dgm:spPr/>
      <dgm:t>
        <a:bodyPr/>
        <a:lstStyle/>
        <a:p>
          <a:endParaRPr lang="en-US"/>
        </a:p>
      </dgm:t>
    </dgm:pt>
    <dgm:pt modelId="{AD38E224-040A-48FA-BB48-D67969F0ED32}">
      <dgm:prSet/>
      <dgm:spPr/>
      <dgm:t>
        <a:bodyPr/>
        <a:lstStyle/>
        <a:p>
          <a:r>
            <a:rPr lang="zh-TW">
              <a:latin typeface="Microsoft YaHei UI" panose="020B0503020204020204" pitchFamily="34" charset="-122"/>
              <a:ea typeface="Microsoft YaHei UI" panose="020B0503020204020204" pitchFamily="34" charset="-122"/>
            </a:rPr>
            <a:t>父親節派對</a:t>
          </a:r>
          <a:endParaRPr lang="en-US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63F49BA4-AECF-43D9-A06B-E8CC8D64E390}" type="parTrans" cxnId="{1ABE4203-F197-401E-ACC9-2F46F81FDE46}">
      <dgm:prSet/>
      <dgm:spPr/>
      <dgm:t>
        <a:bodyPr/>
        <a:lstStyle/>
        <a:p>
          <a:endParaRPr lang="en-US"/>
        </a:p>
      </dgm:t>
    </dgm:pt>
    <dgm:pt modelId="{8B5D286D-2B1C-407B-A518-AF7CF0B9B9A3}" type="sibTrans" cxnId="{1ABE4203-F197-401E-ACC9-2F46F81FDE46}">
      <dgm:prSet/>
      <dgm:spPr/>
      <dgm:t>
        <a:bodyPr/>
        <a:lstStyle/>
        <a:p>
          <a:endParaRPr lang="en-US"/>
        </a:p>
      </dgm:t>
    </dgm:pt>
    <dgm:pt modelId="{E8BE7034-B16C-4F51-A591-00F94DB4E34B}">
      <dgm:prSet/>
      <dgm:spPr/>
      <dgm:t>
        <a:bodyPr/>
        <a:lstStyle/>
        <a:p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母親節派對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F89A09E0-EC99-4580-BD24-8D11681F90FA}" type="parTrans" cxnId="{F6827033-0727-4AC3-8B3E-370471A6B62F}">
      <dgm:prSet/>
      <dgm:spPr/>
      <dgm:t>
        <a:bodyPr/>
        <a:lstStyle/>
        <a:p>
          <a:endParaRPr lang="en-US"/>
        </a:p>
      </dgm:t>
    </dgm:pt>
    <dgm:pt modelId="{958B6AA4-8B48-4D6C-800B-48C449303F9E}" type="sibTrans" cxnId="{F6827033-0727-4AC3-8B3E-370471A6B62F}">
      <dgm:prSet/>
      <dgm:spPr/>
      <dgm:t>
        <a:bodyPr/>
        <a:lstStyle/>
        <a:p>
          <a:endParaRPr lang="en-US"/>
        </a:p>
      </dgm:t>
    </dgm:pt>
    <dgm:pt modelId="{0382DE8D-2D1F-4646-A7BA-AAF169CF0C41}">
      <dgm:prSet/>
      <dgm:spPr/>
      <dgm:t>
        <a:bodyPr/>
        <a:lstStyle/>
        <a:p>
          <a:r>
            <a:rPr lang="zh-TW">
              <a:latin typeface="Microsoft YaHei UI" panose="020B0503020204020204" pitchFamily="34" charset="-122"/>
              <a:ea typeface="Microsoft YaHei UI" panose="020B0503020204020204" pitchFamily="34" charset="-122"/>
            </a:rPr>
            <a:t>過年派對</a:t>
          </a:r>
          <a:endParaRPr lang="en-US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1FA2D1BD-C852-477B-A038-8344AA231DBA}" type="parTrans" cxnId="{632487EB-FDB6-47A9-9ED0-02BA695DF3B6}">
      <dgm:prSet/>
      <dgm:spPr/>
      <dgm:t>
        <a:bodyPr/>
        <a:lstStyle/>
        <a:p>
          <a:endParaRPr lang="en-US"/>
        </a:p>
      </dgm:t>
    </dgm:pt>
    <dgm:pt modelId="{FB947327-3275-49AA-861A-F3A93C7376F1}" type="sibTrans" cxnId="{632487EB-FDB6-47A9-9ED0-02BA695DF3B6}">
      <dgm:prSet/>
      <dgm:spPr/>
      <dgm:t>
        <a:bodyPr/>
        <a:lstStyle/>
        <a:p>
          <a:endParaRPr lang="en-US"/>
        </a:p>
      </dgm:t>
    </dgm:pt>
    <dgm:pt modelId="{01600017-08B0-443B-B838-574F521CAC3D}">
      <dgm:prSet/>
      <dgm:spPr/>
      <dgm:t>
        <a:bodyPr/>
        <a:lstStyle/>
        <a:p>
          <a:r>
            <a:rPr lang="zh-TW">
              <a:latin typeface="Microsoft YaHei UI" panose="020B0503020204020204" pitchFamily="34" charset="-122"/>
              <a:ea typeface="Microsoft YaHei UI" panose="020B0503020204020204" pitchFamily="34" charset="-122"/>
            </a:rPr>
            <a:t>我的生日派對</a:t>
          </a:r>
          <a:endParaRPr lang="en-US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545973B3-7E49-416F-AA16-598779E0FEAF}" type="parTrans" cxnId="{24E74F12-317D-4BF5-8031-4D2022A8000D}">
      <dgm:prSet/>
      <dgm:spPr/>
      <dgm:t>
        <a:bodyPr/>
        <a:lstStyle/>
        <a:p>
          <a:endParaRPr lang="en-US"/>
        </a:p>
      </dgm:t>
    </dgm:pt>
    <dgm:pt modelId="{CE615DF0-DE8B-4A5A-9B08-661A9BE5B521}" type="sibTrans" cxnId="{24E74F12-317D-4BF5-8031-4D2022A8000D}">
      <dgm:prSet/>
      <dgm:spPr/>
      <dgm:t>
        <a:bodyPr/>
        <a:lstStyle/>
        <a:p>
          <a:endParaRPr lang="en-US"/>
        </a:p>
      </dgm:t>
    </dgm:pt>
    <dgm:pt modelId="{ED416279-852D-429B-994D-D4BAD5B1A598}">
      <dgm:prSet/>
      <dgm:spPr/>
      <dgm:t>
        <a:bodyPr/>
        <a:lstStyle/>
        <a:p>
          <a:r>
            <a:rPr lang="zh-TW">
              <a:latin typeface="Microsoft YaHei UI" panose="020B0503020204020204" pitchFamily="34" charset="-122"/>
              <a:ea typeface="Microsoft YaHei UI" panose="020B0503020204020204" pitchFamily="34" charset="-122"/>
            </a:rPr>
            <a:t>奶奶的生日派對</a:t>
          </a:r>
          <a:endParaRPr lang="en-US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A34FCBEE-6864-4762-8C63-D19DD17C2EEB}" type="parTrans" cxnId="{74ED4E86-C9AF-4F27-ADF6-6095F0C70870}">
      <dgm:prSet/>
      <dgm:spPr/>
      <dgm:t>
        <a:bodyPr/>
        <a:lstStyle/>
        <a:p>
          <a:endParaRPr lang="en-US"/>
        </a:p>
      </dgm:t>
    </dgm:pt>
    <dgm:pt modelId="{24CDD91E-0D7D-47E9-8DF6-4F354510A9C6}" type="sibTrans" cxnId="{74ED4E86-C9AF-4F27-ADF6-6095F0C70870}">
      <dgm:prSet/>
      <dgm:spPr/>
      <dgm:t>
        <a:bodyPr/>
        <a:lstStyle/>
        <a:p>
          <a:endParaRPr lang="en-US"/>
        </a:p>
      </dgm:t>
    </dgm:pt>
    <dgm:pt modelId="{D398385F-4387-44A4-AA91-1EEE353945DA}">
      <dgm:prSet/>
      <dgm:spPr/>
      <dgm:t>
        <a:bodyPr/>
        <a:lstStyle/>
        <a:p>
          <a:pPr marL="285750" lvl="1" indent="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F2EB7B0A-37DF-4358-8C7E-A264829C9AF4}" type="parTrans" cxnId="{8A759CFD-A16E-4974-8BB3-6B2A53D66068}">
      <dgm:prSet/>
      <dgm:spPr/>
      <dgm:t>
        <a:bodyPr/>
        <a:lstStyle/>
        <a:p>
          <a:endParaRPr lang="en-GB"/>
        </a:p>
      </dgm:t>
    </dgm:pt>
    <dgm:pt modelId="{9BBB0B2D-722A-4563-AA95-6B88259921C1}" type="sibTrans" cxnId="{8A759CFD-A16E-4974-8BB3-6B2A53D66068}">
      <dgm:prSet/>
      <dgm:spPr/>
      <dgm:t>
        <a:bodyPr/>
        <a:lstStyle/>
        <a:p>
          <a:endParaRPr lang="en-GB"/>
        </a:p>
      </dgm:t>
    </dgm:pt>
    <dgm:pt modelId="{D14B69B2-E71B-440A-A99C-AD6A54BF9C7B}">
      <dgm:prSet/>
      <dgm:spPr/>
      <dgm:t>
        <a:bodyPr/>
        <a:lstStyle/>
        <a:p>
          <a:pPr marL="285750" lvl="1" indent="-28575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別人會欣賞我的表演內容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72B5BC3F-6DF5-4078-97FE-461EDB299B57}" type="parTrans" cxnId="{4E92CB40-83AE-49E8-8DD3-95DE81136981}">
      <dgm:prSet/>
      <dgm:spPr/>
      <dgm:t>
        <a:bodyPr/>
        <a:lstStyle/>
        <a:p>
          <a:endParaRPr lang="en-GB"/>
        </a:p>
      </dgm:t>
    </dgm:pt>
    <dgm:pt modelId="{8F475E21-C90B-41E5-8ECE-2BE3DF07EF2D}" type="sibTrans" cxnId="{4E92CB40-83AE-49E8-8DD3-95DE81136981}">
      <dgm:prSet/>
      <dgm:spPr/>
      <dgm:t>
        <a:bodyPr/>
        <a:lstStyle/>
        <a:p>
          <a:endParaRPr lang="en-GB"/>
        </a:p>
      </dgm:t>
    </dgm:pt>
    <dgm:pt modelId="{92042B2F-4FB6-4C6F-A612-7BFEB14D64A5}">
      <dgm:prSet/>
      <dgm:spPr/>
      <dgm:t>
        <a:bodyPr/>
        <a:lstStyle/>
        <a:p>
          <a:pPr marL="285750" lvl="1" indent="-28575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我很喜歡看到參加的人拿到獎品時</a:t>
          </a:r>
          <a:r>
            <a:rPr lang="zh-TW" altLang="en-US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，</a:t>
          </a:r>
          <a:r>
            <a:rPr lang="zh-TW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很開心的樣子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882D7960-55D1-4A63-8931-FBB2D0684D00}" type="parTrans" cxnId="{168CAAEF-8B39-4914-A3BA-AE217EFC25CE}">
      <dgm:prSet/>
      <dgm:spPr/>
      <dgm:t>
        <a:bodyPr/>
        <a:lstStyle/>
        <a:p>
          <a:endParaRPr lang="en-GB"/>
        </a:p>
      </dgm:t>
    </dgm:pt>
    <dgm:pt modelId="{E8F6AC24-BC13-4F10-B2DD-221B0A87A1E0}" type="sibTrans" cxnId="{168CAAEF-8B39-4914-A3BA-AE217EFC25CE}">
      <dgm:prSet/>
      <dgm:spPr/>
      <dgm:t>
        <a:bodyPr/>
        <a:lstStyle/>
        <a:p>
          <a:endParaRPr lang="en-GB"/>
        </a:p>
      </dgm:t>
    </dgm:pt>
    <dgm:pt modelId="{923CF04A-76B2-4098-A00A-D75DA29C0527}">
      <dgm:prSet/>
      <dgm:spPr/>
      <dgm:t>
        <a:bodyPr/>
        <a:lstStyle/>
        <a:p>
          <a:pPr marL="285750" lvl="1" indent="-285750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zh-TW" altLang="en-US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認真準備派對</a:t>
          </a:r>
          <a:endParaRPr lang="en-US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gm:t>
    </dgm:pt>
    <dgm:pt modelId="{7106D483-9161-47AD-9BA9-7A31BFB985FC}" type="parTrans" cxnId="{AD28CFFC-D7C0-4AC9-A969-3FD4D52E279C}">
      <dgm:prSet/>
      <dgm:spPr/>
      <dgm:t>
        <a:bodyPr/>
        <a:lstStyle/>
        <a:p>
          <a:endParaRPr lang="en-GB"/>
        </a:p>
      </dgm:t>
    </dgm:pt>
    <dgm:pt modelId="{72764825-E720-4009-B127-8BC7EA7563D6}" type="sibTrans" cxnId="{AD28CFFC-D7C0-4AC9-A969-3FD4D52E279C}">
      <dgm:prSet/>
      <dgm:spPr/>
      <dgm:t>
        <a:bodyPr/>
        <a:lstStyle/>
        <a:p>
          <a:endParaRPr lang="en-GB"/>
        </a:p>
      </dgm:t>
    </dgm:pt>
    <dgm:pt modelId="{A2135F27-2097-484C-8B97-9224C1DBDE11}" type="pres">
      <dgm:prSet presAssocID="{0FB7B33E-E3E4-443E-8E67-412F9B4C9C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C774835-CCF2-4E6B-85FF-BB0DC76256B6}" type="pres">
      <dgm:prSet presAssocID="{F468669E-60D4-4540-81AE-5EA023284AD3}" presName="composite" presStyleCnt="0"/>
      <dgm:spPr/>
    </dgm:pt>
    <dgm:pt modelId="{E6FE20E8-53EB-42D0-838A-03CC173ABAC8}" type="pres">
      <dgm:prSet presAssocID="{F468669E-60D4-4540-81AE-5EA023284AD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954639-65E5-4726-9015-44614E735F97}" type="pres">
      <dgm:prSet presAssocID="{F468669E-60D4-4540-81AE-5EA023284AD3}" presName="desTx" presStyleLbl="alignAccFollowNode1" presStyleIdx="0" presStyleCnt="2" custLinFactNeighborX="-1" custLinFactNeighborY="-1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03E13B-FE1F-4292-B3AC-27A8DFBD6EB6}" type="pres">
      <dgm:prSet presAssocID="{895D7709-5CF7-425D-B9ED-11D939E55781}" presName="space" presStyleCnt="0"/>
      <dgm:spPr/>
    </dgm:pt>
    <dgm:pt modelId="{FF57911B-4C3B-4010-9613-2ADC103EA4B0}" type="pres">
      <dgm:prSet presAssocID="{F6184633-3896-47D1-B536-E818EF80199D}" presName="composite" presStyleCnt="0"/>
      <dgm:spPr/>
    </dgm:pt>
    <dgm:pt modelId="{2F23384F-0A07-4C97-80E9-B7CB883FA9EE}" type="pres">
      <dgm:prSet presAssocID="{F6184633-3896-47D1-B536-E818EF80199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2C5A6D-837D-48D1-9533-E9D4A0FF95BE}" type="pres">
      <dgm:prSet presAssocID="{F6184633-3896-47D1-B536-E818EF80199D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3C9849-F4E8-4667-842E-0A05848792C2}" type="presOf" srcId="{AD38E224-040A-48FA-BB48-D67969F0ED32}" destId="{732C5A6D-837D-48D1-9533-E9D4A0FF95BE}" srcOrd="0" destOrd="0" presId="urn:microsoft.com/office/officeart/2005/8/layout/hList1"/>
    <dgm:cxn modelId="{168CAAEF-8B39-4914-A3BA-AE217EFC25CE}" srcId="{F468669E-60D4-4540-81AE-5EA023284AD3}" destId="{92042B2F-4FB6-4C6F-A612-7BFEB14D64A5}" srcOrd="2" destOrd="0" parTransId="{882D7960-55D1-4A63-8931-FBB2D0684D00}" sibTransId="{E8F6AC24-BC13-4F10-B2DD-221B0A87A1E0}"/>
    <dgm:cxn modelId="{4E92CB40-83AE-49E8-8DD3-95DE81136981}" srcId="{F468669E-60D4-4540-81AE-5EA023284AD3}" destId="{D14B69B2-E71B-440A-A99C-AD6A54BF9C7B}" srcOrd="1" destOrd="0" parTransId="{72B5BC3F-6DF5-4078-97FE-461EDB299B57}" sibTransId="{8F475E21-C90B-41E5-8ECE-2BE3DF07EF2D}"/>
    <dgm:cxn modelId="{60C817FB-B54D-444A-84CF-71CE7315DB26}" type="presOf" srcId="{F6184633-3896-47D1-B536-E818EF80199D}" destId="{2F23384F-0A07-4C97-80E9-B7CB883FA9EE}" srcOrd="0" destOrd="0" presId="urn:microsoft.com/office/officeart/2005/8/layout/hList1"/>
    <dgm:cxn modelId="{10BA9825-4A4E-49CB-9E54-FE4C752D07C2}" type="presOf" srcId="{0382DE8D-2D1F-4646-A7BA-AAF169CF0C41}" destId="{732C5A6D-837D-48D1-9533-E9D4A0FF95BE}" srcOrd="0" destOrd="2" presId="urn:microsoft.com/office/officeart/2005/8/layout/hList1"/>
    <dgm:cxn modelId="{7E5F773F-2086-47E6-B351-7226CC2105FC}" type="presOf" srcId="{D14B69B2-E71B-440A-A99C-AD6A54BF9C7B}" destId="{15954639-65E5-4726-9015-44614E735F97}" srcOrd="0" destOrd="1" presId="urn:microsoft.com/office/officeart/2005/8/layout/hList1"/>
    <dgm:cxn modelId="{AD28CFFC-D7C0-4AC9-A969-3FD4D52E279C}" srcId="{F468669E-60D4-4540-81AE-5EA023284AD3}" destId="{923CF04A-76B2-4098-A00A-D75DA29C0527}" srcOrd="3" destOrd="0" parTransId="{7106D483-9161-47AD-9BA9-7A31BFB985FC}" sibTransId="{72764825-E720-4009-B127-8BC7EA7563D6}"/>
    <dgm:cxn modelId="{E817056C-6436-46ED-A5D2-DBB1D47EBBD0}" srcId="{0FB7B33E-E3E4-443E-8E67-412F9B4C9C8F}" destId="{F468669E-60D4-4540-81AE-5EA023284AD3}" srcOrd="0" destOrd="0" parTransId="{502D9E81-FAB2-41AC-9075-9A632C6C7712}" sibTransId="{895D7709-5CF7-425D-B9ED-11D939E55781}"/>
    <dgm:cxn modelId="{DB272369-D701-4AFB-9DC6-9BCAE4160A68}" type="presOf" srcId="{923CF04A-76B2-4098-A00A-D75DA29C0527}" destId="{15954639-65E5-4726-9015-44614E735F97}" srcOrd="0" destOrd="3" presId="urn:microsoft.com/office/officeart/2005/8/layout/hList1"/>
    <dgm:cxn modelId="{8AF620D4-BA38-47E9-B4BD-04150F7EEE5C}" srcId="{F468669E-60D4-4540-81AE-5EA023284AD3}" destId="{82CBEDCE-BD28-4398-AF2A-EC32A4DA4E10}" srcOrd="0" destOrd="0" parTransId="{EE5D04A7-7CE8-4A8B-AE46-225767ADE9C8}" sibTransId="{80A586FD-DCA9-4ED6-9D88-E11277F1AB7E}"/>
    <dgm:cxn modelId="{A6609894-79CC-47EF-AC5D-7E469E09B6FC}" type="presOf" srcId="{D398385F-4387-44A4-AA91-1EEE353945DA}" destId="{15954639-65E5-4726-9015-44614E735F97}" srcOrd="0" destOrd="4" presId="urn:microsoft.com/office/officeart/2005/8/layout/hList1"/>
    <dgm:cxn modelId="{72B833D8-AD1A-4F2C-A251-F3B9C8182555}" type="presOf" srcId="{0FB7B33E-E3E4-443E-8E67-412F9B4C9C8F}" destId="{A2135F27-2097-484C-8B97-9224C1DBDE11}" srcOrd="0" destOrd="0" presId="urn:microsoft.com/office/officeart/2005/8/layout/hList1"/>
    <dgm:cxn modelId="{1ABE4203-F197-401E-ACC9-2F46F81FDE46}" srcId="{F6184633-3896-47D1-B536-E818EF80199D}" destId="{AD38E224-040A-48FA-BB48-D67969F0ED32}" srcOrd="0" destOrd="0" parTransId="{63F49BA4-AECF-43D9-A06B-E8CC8D64E390}" sibTransId="{8B5D286D-2B1C-407B-A518-AF7CF0B9B9A3}"/>
    <dgm:cxn modelId="{288E5364-28E0-4BF7-9999-D0C5DADFF343}" type="presOf" srcId="{ED416279-852D-429B-994D-D4BAD5B1A598}" destId="{732C5A6D-837D-48D1-9533-E9D4A0FF95BE}" srcOrd="0" destOrd="4" presId="urn:microsoft.com/office/officeart/2005/8/layout/hList1"/>
    <dgm:cxn modelId="{AA515F7A-CBCA-47E6-AC8C-5E0CBC6BFF7D}" type="presOf" srcId="{E8BE7034-B16C-4F51-A591-00F94DB4E34B}" destId="{732C5A6D-837D-48D1-9533-E9D4A0FF95BE}" srcOrd="0" destOrd="1" presId="urn:microsoft.com/office/officeart/2005/8/layout/hList1"/>
    <dgm:cxn modelId="{7E2FFF0D-4292-4758-939E-8A94929896FC}" type="presOf" srcId="{82CBEDCE-BD28-4398-AF2A-EC32A4DA4E10}" destId="{15954639-65E5-4726-9015-44614E735F97}" srcOrd="0" destOrd="0" presId="urn:microsoft.com/office/officeart/2005/8/layout/hList1"/>
    <dgm:cxn modelId="{D86DD9A3-6EC4-404C-A357-D6B829419281}" srcId="{0FB7B33E-E3E4-443E-8E67-412F9B4C9C8F}" destId="{F6184633-3896-47D1-B536-E818EF80199D}" srcOrd="1" destOrd="0" parTransId="{4C63139C-56D4-489B-BB47-9863A54A38C6}" sibTransId="{8E416F10-8808-4261-BE59-824F36CCBF57}"/>
    <dgm:cxn modelId="{24E74F12-317D-4BF5-8031-4D2022A8000D}" srcId="{F6184633-3896-47D1-B536-E818EF80199D}" destId="{01600017-08B0-443B-B838-574F521CAC3D}" srcOrd="3" destOrd="0" parTransId="{545973B3-7E49-416F-AA16-598779E0FEAF}" sibTransId="{CE615DF0-DE8B-4A5A-9B08-661A9BE5B521}"/>
    <dgm:cxn modelId="{C4F75E74-9CCB-4D11-B304-9001CA26A1C6}" type="presOf" srcId="{92042B2F-4FB6-4C6F-A612-7BFEB14D64A5}" destId="{15954639-65E5-4726-9015-44614E735F97}" srcOrd="0" destOrd="2" presId="urn:microsoft.com/office/officeart/2005/8/layout/hList1"/>
    <dgm:cxn modelId="{632487EB-FDB6-47A9-9ED0-02BA695DF3B6}" srcId="{F6184633-3896-47D1-B536-E818EF80199D}" destId="{0382DE8D-2D1F-4646-A7BA-AAF169CF0C41}" srcOrd="2" destOrd="0" parTransId="{1FA2D1BD-C852-477B-A038-8344AA231DBA}" sibTransId="{FB947327-3275-49AA-861A-F3A93C7376F1}"/>
    <dgm:cxn modelId="{3F10EFF1-5216-4FDB-BF3D-149131BFE78E}" type="presOf" srcId="{F468669E-60D4-4540-81AE-5EA023284AD3}" destId="{E6FE20E8-53EB-42D0-838A-03CC173ABAC8}" srcOrd="0" destOrd="0" presId="urn:microsoft.com/office/officeart/2005/8/layout/hList1"/>
    <dgm:cxn modelId="{B1B87223-FAEF-42F5-8BC3-4ACF6A91E005}" type="presOf" srcId="{01600017-08B0-443B-B838-574F521CAC3D}" destId="{732C5A6D-837D-48D1-9533-E9D4A0FF95BE}" srcOrd="0" destOrd="3" presId="urn:microsoft.com/office/officeart/2005/8/layout/hList1"/>
    <dgm:cxn modelId="{74ED4E86-C9AF-4F27-ADF6-6095F0C70870}" srcId="{F6184633-3896-47D1-B536-E818EF80199D}" destId="{ED416279-852D-429B-994D-D4BAD5B1A598}" srcOrd="4" destOrd="0" parTransId="{A34FCBEE-6864-4762-8C63-D19DD17C2EEB}" sibTransId="{24CDD91E-0D7D-47E9-8DF6-4F354510A9C6}"/>
    <dgm:cxn modelId="{8A759CFD-A16E-4974-8BB3-6B2A53D66068}" srcId="{F468669E-60D4-4540-81AE-5EA023284AD3}" destId="{D398385F-4387-44A4-AA91-1EEE353945DA}" srcOrd="4" destOrd="0" parTransId="{F2EB7B0A-37DF-4358-8C7E-A264829C9AF4}" sibTransId="{9BBB0B2D-722A-4563-AA95-6B88259921C1}"/>
    <dgm:cxn modelId="{F6827033-0727-4AC3-8B3E-370471A6B62F}" srcId="{F6184633-3896-47D1-B536-E818EF80199D}" destId="{E8BE7034-B16C-4F51-A591-00F94DB4E34B}" srcOrd="1" destOrd="0" parTransId="{F89A09E0-EC99-4580-BD24-8D11681F90FA}" sibTransId="{958B6AA4-8B48-4D6C-800B-48C449303F9E}"/>
    <dgm:cxn modelId="{E9DDE1E2-D9E7-460E-B1AD-87A6756625ED}" type="presParOf" srcId="{A2135F27-2097-484C-8B97-9224C1DBDE11}" destId="{6C774835-CCF2-4E6B-85FF-BB0DC76256B6}" srcOrd="0" destOrd="0" presId="urn:microsoft.com/office/officeart/2005/8/layout/hList1"/>
    <dgm:cxn modelId="{E7278456-4A03-4B06-85F5-B9C32CED2610}" type="presParOf" srcId="{6C774835-CCF2-4E6B-85FF-BB0DC76256B6}" destId="{E6FE20E8-53EB-42D0-838A-03CC173ABAC8}" srcOrd="0" destOrd="0" presId="urn:microsoft.com/office/officeart/2005/8/layout/hList1"/>
    <dgm:cxn modelId="{5EAC169C-7D33-4CB3-BE3F-4557116E25FA}" type="presParOf" srcId="{6C774835-CCF2-4E6B-85FF-BB0DC76256B6}" destId="{15954639-65E5-4726-9015-44614E735F97}" srcOrd="1" destOrd="0" presId="urn:microsoft.com/office/officeart/2005/8/layout/hList1"/>
    <dgm:cxn modelId="{7C312CE3-3D20-4F7E-9B05-D2FF5E17B429}" type="presParOf" srcId="{A2135F27-2097-484C-8B97-9224C1DBDE11}" destId="{C003E13B-FE1F-4292-B3AC-27A8DFBD6EB6}" srcOrd="1" destOrd="0" presId="urn:microsoft.com/office/officeart/2005/8/layout/hList1"/>
    <dgm:cxn modelId="{63EF29C5-42F6-4D21-BC1E-BFD5AE1B6071}" type="presParOf" srcId="{A2135F27-2097-484C-8B97-9224C1DBDE11}" destId="{FF57911B-4C3B-4010-9613-2ADC103EA4B0}" srcOrd="2" destOrd="0" presId="urn:microsoft.com/office/officeart/2005/8/layout/hList1"/>
    <dgm:cxn modelId="{0BAA16CE-70E8-404C-8246-6B3EAEDD636C}" type="presParOf" srcId="{FF57911B-4C3B-4010-9613-2ADC103EA4B0}" destId="{2F23384F-0A07-4C97-80E9-B7CB883FA9EE}" srcOrd="0" destOrd="0" presId="urn:microsoft.com/office/officeart/2005/8/layout/hList1"/>
    <dgm:cxn modelId="{A620CE0A-6E7D-4097-8F60-7A72CD69E1B8}" type="presParOf" srcId="{FF57911B-4C3B-4010-9613-2ADC103EA4B0}" destId="{732C5A6D-837D-48D1-9533-E9D4A0FF95B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E20E8-53EB-42D0-838A-03CC173ABAC8}">
      <dsp:nvSpPr>
        <dsp:cNvPr id="0" name=""/>
        <dsp:cNvSpPr/>
      </dsp:nvSpPr>
      <dsp:spPr>
        <a:xfrm>
          <a:off x="51" y="65731"/>
          <a:ext cx="4913783" cy="720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我很喜歡辦派對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1" y="65731"/>
        <a:ext cx="4913783" cy="720000"/>
      </dsp:txXfrm>
    </dsp:sp>
    <dsp:sp modelId="{15954639-65E5-4726-9015-44614E735F97}">
      <dsp:nvSpPr>
        <dsp:cNvPr id="0" name=""/>
        <dsp:cNvSpPr/>
      </dsp:nvSpPr>
      <dsp:spPr>
        <a:xfrm>
          <a:off x="2" y="781706"/>
          <a:ext cx="4913783" cy="349987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我喜歡表演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別人會欣賞我的表演內容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我很喜歡看到參加的人拿到獎品時</a:t>
          </a:r>
          <a:r>
            <a:rPr lang="zh-TW" altLang="en-US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，</a:t>
          </a: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很開心的樣子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認真準備派對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2" y="781706"/>
        <a:ext cx="4913783" cy="3499875"/>
      </dsp:txXfrm>
    </dsp:sp>
    <dsp:sp modelId="{2F23384F-0A07-4C97-80E9-B7CB883FA9EE}">
      <dsp:nvSpPr>
        <dsp:cNvPr id="0" name=""/>
        <dsp:cNvSpPr/>
      </dsp:nvSpPr>
      <dsp:spPr>
        <a:xfrm>
          <a:off x="5601764" y="65731"/>
          <a:ext cx="4913783" cy="720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我辦過很多派對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601764" y="65731"/>
        <a:ext cx="4913783" cy="720000"/>
      </dsp:txXfrm>
    </dsp:sp>
    <dsp:sp modelId="{732C5A6D-837D-48D1-9533-E9D4A0FF95BE}">
      <dsp:nvSpPr>
        <dsp:cNvPr id="0" name=""/>
        <dsp:cNvSpPr/>
      </dsp:nvSpPr>
      <dsp:spPr>
        <a:xfrm>
          <a:off x="5601764" y="785731"/>
          <a:ext cx="4913783" cy="349987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500" kern="1200">
              <a:latin typeface="Microsoft YaHei UI" panose="020B0503020204020204" pitchFamily="34" charset="-122"/>
              <a:ea typeface="Microsoft YaHei UI" panose="020B0503020204020204" pitchFamily="34" charset="-122"/>
            </a:rPr>
            <a:t>父親節派對</a:t>
          </a:r>
          <a:endParaRPr lang="en-US" sz="2500" kern="120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500" kern="1200" dirty="0">
              <a:latin typeface="Microsoft YaHei UI" panose="020B0503020204020204" pitchFamily="34" charset="-122"/>
              <a:ea typeface="Microsoft YaHei UI" panose="020B0503020204020204" pitchFamily="34" charset="-122"/>
            </a:rPr>
            <a:t>母親節派對</a:t>
          </a:r>
          <a:endParaRPr lang="en-US" sz="2500" kern="1200" dirty="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500" kern="1200">
              <a:latin typeface="Microsoft YaHei UI" panose="020B0503020204020204" pitchFamily="34" charset="-122"/>
              <a:ea typeface="Microsoft YaHei UI" panose="020B0503020204020204" pitchFamily="34" charset="-122"/>
            </a:rPr>
            <a:t>過年派對</a:t>
          </a:r>
          <a:endParaRPr lang="en-US" sz="2500" kern="120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500" kern="1200">
              <a:latin typeface="Microsoft YaHei UI" panose="020B0503020204020204" pitchFamily="34" charset="-122"/>
              <a:ea typeface="Microsoft YaHei UI" panose="020B0503020204020204" pitchFamily="34" charset="-122"/>
            </a:rPr>
            <a:t>我的生日派對</a:t>
          </a:r>
          <a:endParaRPr lang="en-US" sz="2500" kern="1200">
            <a:latin typeface="Microsoft YaHei UI" panose="020B0503020204020204" pitchFamily="34" charset="-122"/>
            <a:ea typeface="Microsoft YaHei UI" panose="020B0503020204020204" pitchFamily="34" charset="-122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500" kern="1200">
              <a:latin typeface="Microsoft YaHei UI" panose="020B0503020204020204" pitchFamily="34" charset="-122"/>
              <a:ea typeface="Microsoft YaHei UI" panose="020B0503020204020204" pitchFamily="34" charset="-122"/>
            </a:rPr>
            <a:t>奶奶的生日派對</a:t>
          </a:r>
          <a:endParaRPr lang="en-US" sz="2500" kern="1200">
            <a:latin typeface="Microsoft YaHei UI" panose="020B0503020204020204" pitchFamily="34" charset="-122"/>
            <a:ea typeface="Microsoft YaHei UI" panose="020B0503020204020204" pitchFamily="34" charset="-122"/>
          </a:endParaRPr>
        </a:p>
      </dsp:txBody>
      <dsp:txXfrm>
        <a:off x="5601764" y="785731"/>
        <a:ext cx="4913783" cy="3499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F4C4E-255D-D711-AD0F-1C069047A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1C32681-4024-0A58-CCBE-786C83794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5AF6B0-DDC8-5CCE-ABD0-A167B418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4DEAC4-5A2C-7298-C492-4C22543C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971A9D-9A0B-1893-8315-147E34C6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43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9F591F-9A26-B418-ADB5-9BD7F3F7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901B952-8B8F-9DAE-4CE4-F075F5D4C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4640E2-752D-A1D9-B1CA-49C9B8901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316866-0A9A-2CFE-8244-89FC607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33A3D8-F75C-46B6-127A-8A711B76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5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7ABD35B-B4B9-0997-3AE3-3E7A6DAB22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72CF70-865F-C75D-B8BB-E91511798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69D7EE-D612-7F1B-0C93-E7C7ED73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D36A30-F80B-BEE7-39AB-C77BB0C9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27E299-078F-495B-C867-B344F6950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29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9BD062-DB22-2018-F29C-44DE5A0B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9D792D-7B32-9EF9-29BB-AACC7077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5D14F2-038D-270A-6A38-8275813B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162E2B-EFBD-B07A-1DAD-910829AA7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FB912E-72F6-F7A8-F9ED-95D367E0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821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B1FA5A-D368-E467-ACCC-5E201F1D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2DF2B9-B482-C160-8718-6189941DD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A5FBE-0D76-4CDA-89D7-CD73DA380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53F655-7AC9-D5F1-139C-0AE5DF0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6E844A-2BDB-99B1-C5FB-A2378018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62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065FB1-6AA9-A95C-018A-D56E9E75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AF4D76-B9D2-C8A8-C7D2-0E0B0C78F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E61A864-1863-E6F4-85F9-611765FC3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B19E87-9ED2-22B6-F6F4-3946CBA9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99A2EA-54C7-B31A-4293-583B628C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13528C-D98B-9B55-2C79-4D6CDEAAC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432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8FDEB4-4E85-D12B-C648-600F052F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ABD934-0309-029E-5832-052530475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64B8EAA-AF76-6B63-6A2F-E520CD611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2B79F9-124C-EB63-8677-AF3D995EA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485582-01D5-6586-8F90-4CBBE2E69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017CC68-1053-9D80-9D4A-0939A7A6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09FE4F6-05EC-C9C7-ABE2-A44CFA4C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13B1258-AD06-2EF7-19BD-70F7991F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24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7888E9-B768-2045-E95B-8DF2DEFED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174B17-973D-E805-D259-4321DA9F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2945F7-DB37-AFD5-6733-952B1174F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74DF3D-42A9-C505-716E-C4AA5C18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06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169A1DC-F567-60E1-4E49-8733BDD94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79E9024-03EC-8A6F-A802-1C597749A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52FF7A-492F-96EF-4BF2-4FD671C2F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011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65F35-E8C9-FDEA-43C8-F00062E1F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18DA76-F6F6-8850-FFB0-56D5F96F4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A56D6B-171C-4324-4AA6-29197C21C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44BADC-24E0-5A28-2ACF-145E9E87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068F05-AD8A-579B-63F7-2D698F5AA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1AEB14-150A-C333-B8C6-841851B4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60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0EF1F-DF27-DD87-F3AC-A42C23E6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DFF502D-4802-376B-38F2-695340688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07F91F-07A0-F5B8-5A0C-C14E4648C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B05249F-DB8E-AA9C-C7CB-1665C310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736F7F-4FD6-C919-9805-BB263836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4462BF-D512-7C1D-CFF4-7BD8B9860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99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5DE1C36-C1AA-9EB0-C7C2-B13838532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227157-79B7-9B75-2C29-DEB9E56FE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A48009-5860-8E58-7387-484C9044C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BD4DA-DB32-4B71-AC4C-28E8CE23720F}" type="datetimeFigureOut">
              <a:rPr lang="en-GB" smtClean="0"/>
              <a:t>12/09/2023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824F7B-2B08-5371-9A0C-FE5557153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C84C05-C9EE-AEA3-E83C-8C5F05FFA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63EC-B8AE-4161-9CCB-72BE7B0AAF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66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8.jpeg"/><Relationship Id="rId16" Type="http://schemas.openxmlformats.org/officeDocument/2006/relationships/image" Target="../media/image42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JP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7.JP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6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4.pn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8.jpe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2" Type="http://schemas.openxmlformats.org/officeDocument/2006/relationships/image" Target="../media/image113.JP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2570006-C539-FA1C-D8ED-940E8731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858" y="2397428"/>
            <a:ext cx="6048313" cy="2063143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</a:t>
            </a:r>
            <a:r>
              <a:rPr lang="en-GB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Ｇo!Ｇo!Ｇo!</a:t>
            </a:r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講座</a:t>
            </a:r>
            <a:r>
              <a:rPr lang="en-GB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GB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GB" sz="4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36631811-DB5B-67E5-0780-5FEE3FAA0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57" y="4610404"/>
            <a:ext cx="6048313" cy="77549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發表人：北昌國小張煥杰</a:t>
            </a:r>
            <a:endParaRPr lang="en-GB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GB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 descr="A network of dots and lines&#10;&#10;Description automatically generated">
            <a:extLst>
              <a:ext uri="{FF2B5EF4-FFF2-40B4-BE49-F238E27FC236}">
                <a16:creationId xmlns:a16="http://schemas.microsoft.com/office/drawing/2014/main" xmlns="" id="{39361899-7596-428E-D8E9-DAA3A067F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" r="1279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D8AFD9-55FB-7109-9E05-E12501AEE88A}"/>
              </a:ext>
            </a:extLst>
          </p:cNvPr>
          <p:cNvSpPr txBox="1"/>
          <p:nvPr/>
        </p:nvSpPr>
        <p:spPr>
          <a:xfrm>
            <a:off x="460858" y="172932"/>
            <a:ext cx="6048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</a:t>
            </a:r>
            <a:r>
              <a:rPr lang="zh-TW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北昌麥哲倫築夢計畫</a:t>
            </a:r>
            <a:r>
              <a:rPr lang="en-GB" altLang="zh-TW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8201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01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03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5CFF8-604D-511B-BA75-894BB207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5" y="519817"/>
            <a:ext cx="4589936" cy="138673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zh-TW" altLang="en-US" sz="3200" dirty="0"/>
              <a:t>遇到一個大難題：</a:t>
            </a:r>
            <a:r>
              <a:rPr lang="en-GB" altLang="zh-TW" sz="3200" dirty="0"/>
              <a:t/>
            </a:r>
            <a:br>
              <a:rPr lang="en-GB" altLang="zh-TW" sz="3200" dirty="0"/>
            </a:br>
            <a:r>
              <a:rPr lang="zh-TW" altLang="en-US" sz="3200" dirty="0"/>
              <a:t>報名人數太少</a:t>
            </a:r>
            <a:endParaRPr lang="en-US" sz="3200" kern="12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5" name="Rectangle 105">
            <a:extLst>
              <a:ext uri="{FF2B5EF4-FFF2-40B4-BE49-F238E27FC236}">
                <a16:creationId xmlns:a16="http://schemas.microsoft.com/office/drawing/2014/main" xmlns="" id="{0F8BFD3B-29FB-4A95-BB51-220F8A6C57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white paper with green writing on it&#10;&#10;Description automatically generated">
            <a:extLst>
              <a:ext uri="{FF2B5EF4-FFF2-40B4-BE49-F238E27FC236}">
                <a16:creationId xmlns:a16="http://schemas.microsoft.com/office/drawing/2014/main" xmlns="" id="{F9B3D6C9-F828-929E-65EC-2501ADDAA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69" b="7"/>
          <a:stretch/>
        </p:blipFill>
        <p:spPr>
          <a:xfrm>
            <a:off x="254711" y="2474644"/>
            <a:ext cx="4622096" cy="4134923"/>
          </a:xfrm>
          <a:prstGeom prst="rect">
            <a:avLst/>
          </a:prstGeom>
        </p:spPr>
      </p:pic>
      <p:pic>
        <p:nvPicPr>
          <p:cNvPr id="11" name="Picture 10" descr="A white board with red writing on it&#10;&#10;Description automatically generated">
            <a:extLst>
              <a:ext uri="{FF2B5EF4-FFF2-40B4-BE49-F238E27FC236}">
                <a16:creationId xmlns:a16="http://schemas.microsoft.com/office/drawing/2014/main" xmlns="" id="{7459C1AF-3498-FDEB-9BBC-569E6A9C96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r="10427" b="11585"/>
          <a:stretch/>
        </p:blipFill>
        <p:spPr>
          <a:xfrm>
            <a:off x="4966650" y="842780"/>
            <a:ext cx="4562879" cy="3630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349560-8CDD-845E-3B65-F04AE60A6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13" r="12497"/>
          <a:stretch/>
        </p:blipFill>
        <p:spPr>
          <a:xfrm>
            <a:off x="4980334" y="4473269"/>
            <a:ext cx="2311161" cy="2054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1F840B-987C-143A-2751-64C30AB9D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002" y="4477096"/>
            <a:ext cx="2256495" cy="2046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2940AE-0F9D-3D1E-4B00-78B40FE2A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085" y="2474644"/>
            <a:ext cx="2220695" cy="1998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3DB3EFD-05F5-7553-5D4C-F960B4994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7085" y="4493827"/>
            <a:ext cx="2255716" cy="2030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E013F0-3A98-1ECD-D758-966699498CBA}"/>
              </a:ext>
            </a:extLst>
          </p:cNvPr>
          <p:cNvSpPr txBox="1"/>
          <p:nvPr/>
        </p:nvSpPr>
        <p:spPr>
          <a:xfrm>
            <a:off x="345469" y="1581214"/>
            <a:ext cx="4740976" cy="463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6</a:t>
            </a:r>
            <a:r>
              <a:rPr lang="zh-TW" altLang="en-US" dirty="0"/>
              <a:t>日</a:t>
            </a:r>
            <a:r>
              <a:rPr lang="en-GB" altLang="zh-TW" dirty="0"/>
              <a:t>: </a:t>
            </a:r>
            <a:r>
              <a:rPr lang="zh-TW" altLang="en-US" dirty="0"/>
              <a:t>距離講座一個月</a:t>
            </a:r>
            <a:r>
              <a:rPr lang="en-GB" altLang="zh-TW" dirty="0"/>
              <a:t>, </a:t>
            </a:r>
            <a:r>
              <a:rPr lang="zh-TW" altLang="en-US" dirty="0"/>
              <a:t>學生只有</a:t>
            </a:r>
            <a:r>
              <a:rPr lang="en-US" altLang="zh-TW" dirty="0"/>
              <a:t>1</a:t>
            </a:r>
            <a:r>
              <a:rPr lang="en-GB" altLang="zh-TW" dirty="0"/>
              <a:t>0</a:t>
            </a:r>
            <a:r>
              <a:rPr lang="zh-TW" altLang="en-US" dirty="0"/>
              <a:t>人報名</a:t>
            </a:r>
            <a:endParaRPr lang="en-GB" altLang="zh-TW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5D348BB-E371-A91D-6508-612D97FAC2EB}"/>
              </a:ext>
            </a:extLst>
          </p:cNvPr>
          <p:cNvSpPr txBox="1">
            <a:spLocks/>
          </p:cNvSpPr>
          <p:nvPr/>
        </p:nvSpPr>
        <p:spPr>
          <a:xfrm>
            <a:off x="401975" y="2474644"/>
            <a:ext cx="4627965" cy="1091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zh-TW" altLang="en-US" sz="36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擬定作戰計劃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84C344-B60C-DD6E-0333-2B8DEFF4A68A}"/>
              </a:ext>
            </a:extLst>
          </p:cNvPr>
          <p:cNvSpPr txBox="1"/>
          <p:nvPr/>
        </p:nvSpPr>
        <p:spPr>
          <a:xfrm>
            <a:off x="6390962" y="193548"/>
            <a:ext cx="4546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決定到定點發傳單</a:t>
            </a:r>
            <a:endParaRPr lang="en-US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2F7CE5BD-1C41-2CC4-A58A-7BB8D533314D}"/>
              </a:ext>
            </a:extLst>
          </p:cNvPr>
          <p:cNvSpPr/>
          <p:nvPr/>
        </p:nvSpPr>
        <p:spPr>
          <a:xfrm>
            <a:off x="2144456" y="2044866"/>
            <a:ext cx="677738" cy="60011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xmlns="" id="{F5509F4D-B538-B6CA-1627-F79F8F047347}"/>
              </a:ext>
            </a:extLst>
          </p:cNvPr>
          <p:cNvSpPr/>
          <p:nvPr/>
        </p:nvSpPr>
        <p:spPr>
          <a:xfrm rot="16200000">
            <a:off x="5946783" y="-423930"/>
            <a:ext cx="491067" cy="1689811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BEE9B425-CC14-6677-441F-C1822D49A0B1}"/>
              </a:ext>
            </a:extLst>
          </p:cNvPr>
          <p:cNvSpPr/>
          <p:nvPr/>
        </p:nvSpPr>
        <p:spPr>
          <a:xfrm>
            <a:off x="9597599" y="842780"/>
            <a:ext cx="2399668" cy="15863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發傳單地點</a:t>
            </a:r>
            <a:r>
              <a:rPr lang="en-GB" altLang="zh-TW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en-US" altLang="zh-TW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GB" altLang="zh-TW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zh-TW" altLang="en-US" sz="2000" dirty="0">
              <a:solidFill>
                <a:schemeClr val="bg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九乘九樓下、中山舞蹈社、北昌國小、春田補習班</a:t>
            </a:r>
            <a:r>
              <a:rPr lang="en-GB" altLang="zh-TW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  <a:endParaRPr lang="zh-TW" altLang="en-US" sz="2000" dirty="0">
              <a:solidFill>
                <a:schemeClr val="bg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7718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72018E1B-E0B9-4440-AFF3-4112E50A27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65168" y="665960"/>
            <a:ext cx="9861663" cy="5548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kids standing in a hallway&#10;&#10;Description automatically generated">
            <a:extLst>
              <a:ext uri="{FF2B5EF4-FFF2-40B4-BE49-F238E27FC236}">
                <a16:creationId xmlns:a16="http://schemas.microsoft.com/office/drawing/2014/main" xmlns="" id="{82BF089A-612F-8EF6-11D6-9AD59029D7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5" t="2028" r="11165" b="10246"/>
          <a:stretch/>
        </p:blipFill>
        <p:spPr>
          <a:xfrm rot="5400000">
            <a:off x="6926125" y="2761545"/>
            <a:ext cx="2277804" cy="1660224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24" name="Picture 23" descr="A child and child wearing face masks&#10;&#10;Description automatically generated">
            <a:extLst>
              <a:ext uri="{FF2B5EF4-FFF2-40B4-BE49-F238E27FC236}">
                <a16:creationId xmlns:a16="http://schemas.microsoft.com/office/drawing/2014/main" xmlns="" id="{1CA53F87-392A-6029-58E4-18051E2A3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2673" y="2777510"/>
            <a:ext cx="2356070" cy="1767054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4" name="Picture 33" descr="A group of kids sitting on stairs&#10;&#10;Description automatically generated">
            <a:extLst>
              <a:ext uri="{FF2B5EF4-FFF2-40B4-BE49-F238E27FC236}">
                <a16:creationId xmlns:a16="http://schemas.microsoft.com/office/drawing/2014/main" xmlns="" id="{951CAC07-A46E-F90C-165B-5210BCB58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2" t="24899" r="18848" b="13429"/>
          <a:stretch/>
        </p:blipFill>
        <p:spPr>
          <a:xfrm rot="5400000">
            <a:off x="1614000" y="184585"/>
            <a:ext cx="2796919" cy="2096737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6" name="Picture 3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85F977DC-93D5-36CD-0189-5DD5B62DDC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1"/>
          <a:stretch/>
        </p:blipFill>
        <p:spPr>
          <a:xfrm rot="5400000">
            <a:off x="3519831" y="65196"/>
            <a:ext cx="2563494" cy="211466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8" name="Picture 37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xmlns="" id="{431AF304-E4AA-3466-29BB-59360A0317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25780" r="32988" b="13923"/>
          <a:stretch/>
        </p:blipFill>
        <p:spPr>
          <a:xfrm rot="5400000">
            <a:off x="8373096" y="4846975"/>
            <a:ext cx="2336707" cy="1752530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40" name="Picture 39" descr="A person and person looking at a piece of paper&#10;&#10;Description automatically generated">
            <a:extLst>
              <a:ext uri="{FF2B5EF4-FFF2-40B4-BE49-F238E27FC236}">
                <a16:creationId xmlns:a16="http://schemas.microsoft.com/office/drawing/2014/main" xmlns="" id="{BC192E5B-0B3D-5782-5C0F-AB54B0DFE4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b="1936"/>
          <a:stretch/>
        </p:blipFill>
        <p:spPr>
          <a:xfrm rot="5400000">
            <a:off x="-261884" y="257305"/>
            <a:ext cx="2444917" cy="1930307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44" name="Picture 43" descr="A person walking up stairs with a child&#10;&#10;Description automatically generated">
            <a:extLst>
              <a:ext uri="{FF2B5EF4-FFF2-40B4-BE49-F238E27FC236}">
                <a16:creationId xmlns:a16="http://schemas.microsoft.com/office/drawing/2014/main" xmlns="" id="{241B9EAF-EFD8-688B-71CF-F5C267AC0E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1"/>
          <a:stretch/>
        </p:blipFill>
        <p:spPr>
          <a:xfrm rot="5400000">
            <a:off x="2100231" y="4799518"/>
            <a:ext cx="2236870" cy="1802593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" name="Picture 2" descr="A child wearing a mask&#10;&#10;Description automatically generated">
            <a:extLst>
              <a:ext uri="{FF2B5EF4-FFF2-40B4-BE49-F238E27FC236}">
                <a16:creationId xmlns:a16="http://schemas.microsoft.com/office/drawing/2014/main" xmlns="" id="{C5BDD1C3-B35D-3675-50A9-7A0DA8C1A72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51" r="8917" b="15887"/>
          <a:stretch/>
        </p:blipFill>
        <p:spPr>
          <a:xfrm rot="5400000">
            <a:off x="8678203" y="2800553"/>
            <a:ext cx="2228932" cy="1575918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5" name="Picture 4" descr="A group of kids wearing face masks holding up paper&#10;&#10;Description automatically generated">
            <a:extLst>
              <a:ext uri="{FF2B5EF4-FFF2-40B4-BE49-F238E27FC236}">
                <a16:creationId xmlns:a16="http://schemas.microsoft.com/office/drawing/2014/main" xmlns="" id="{332A22F9-5AC6-6D06-2F00-5952DD41B0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 t="8360" r="12200"/>
          <a:stretch/>
        </p:blipFill>
        <p:spPr>
          <a:xfrm>
            <a:off x="3189" y="4617478"/>
            <a:ext cx="2243986" cy="224052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7" name="Picture 6" descr="A child standing on stairs&#10;&#10;Description automatically generated">
            <a:extLst>
              <a:ext uri="{FF2B5EF4-FFF2-40B4-BE49-F238E27FC236}">
                <a16:creationId xmlns:a16="http://schemas.microsoft.com/office/drawing/2014/main" xmlns="" id="{F01957CE-4EFD-2853-3E1C-92481BB2C6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3863" y="4831586"/>
            <a:ext cx="2206208" cy="1654656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17" name="Picture 16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xmlns="" id="{BA9389F2-CBC4-0C5A-89CD-0BA9FEA0EA4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6"/>
          <a:stretch/>
        </p:blipFill>
        <p:spPr>
          <a:xfrm rot="5400000">
            <a:off x="5234237" y="2826115"/>
            <a:ext cx="2273265" cy="1461035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11DE6FBA-885F-D574-1951-107899847D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7390" y="168614"/>
            <a:ext cx="2672958" cy="2004719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22" name="Picture 2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3D034300-06A9-1162-4C01-4C5802C9F52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r="12275" b="13598"/>
          <a:stretch/>
        </p:blipFill>
        <p:spPr>
          <a:xfrm rot="5400000">
            <a:off x="1498848" y="2504148"/>
            <a:ext cx="2452080" cy="2000743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25" name="Picture 24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xmlns="" id="{167F8AC3-F974-6895-D2E3-99C711889DF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11253" r="27723" b="10710"/>
          <a:stretch/>
        </p:blipFill>
        <p:spPr>
          <a:xfrm rot="5400000">
            <a:off x="4355749" y="4766835"/>
            <a:ext cx="2086008" cy="2096325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0" name="Picture 29" descr="A child wearing a face mask holding a piece of paper&#10;&#10;Description automatically generated">
            <a:extLst>
              <a:ext uri="{FF2B5EF4-FFF2-40B4-BE49-F238E27FC236}">
                <a16:creationId xmlns:a16="http://schemas.microsoft.com/office/drawing/2014/main" xmlns="" id="{DD014071-710C-C4D1-42E1-980D6D2110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316" y="2696233"/>
            <a:ext cx="2132183" cy="1599137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35" name="Picture 34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xmlns="" id="{74FD113C-6BD0-19D4-462E-449B2BFB4CD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23"/>
          <a:stretch/>
        </p:blipFill>
        <p:spPr>
          <a:xfrm rot="5400000">
            <a:off x="6472125" y="4839267"/>
            <a:ext cx="2169432" cy="1935223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26" name="Picture 25" descr="A group of kids standing on stairs&#10;&#10;Description automatically generated">
            <a:extLst>
              <a:ext uri="{FF2B5EF4-FFF2-40B4-BE49-F238E27FC236}">
                <a16:creationId xmlns:a16="http://schemas.microsoft.com/office/drawing/2014/main" xmlns="" id="{7F4BA8F9-884A-0C76-9AD1-82B67D427CB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2" r="29432"/>
          <a:stretch/>
        </p:blipFill>
        <p:spPr>
          <a:xfrm rot="5400000">
            <a:off x="7238292" y="294484"/>
            <a:ext cx="2444668" cy="1833502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pic>
        <p:nvPicPr>
          <p:cNvPr id="14" name="Picture 13" descr="A person and person standing in a hallway&#10;&#10;Description automatically generated">
            <a:extLst>
              <a:ext uri="{FF2B5EF4-FFF2-40B4-BE49-F238E27FC236}">
                <a16:creationId xmlns:a16="http://schemas.microsoft.com/office/drawing/2014/main" xmlns="" id="{13993E09-E3FF-922E-3C22-16FA9551F634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6957" r="9069" b="13318"/>
          <a:stretch/>
        </p:blipFill>
        <p:spPr>
          <a:xfrm rot="5400000">
            <a:off x="10427747" y="2818783"/>
            <a:ext cx="1973551" cy="1583766"/>
          </a:xfrm>
          <a:prstGeom prst="rect">
            <a:avLst/>
          </a:prstGeom>
          <a:ln w="76200">
            <a:solidFill>
              <a:schemeClr val="bg2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75C60B51-68CB-D8A6-A0E0-2EC6D57D3FFE}"/>
              </a:ext>
            </a:extLst>
          </p:cNvPr>
          <p:cNvSpPr txBox="1"/>
          <p:nvPr/>
        </p:nvSpPr>
        <p:spPr>
          <a:xfrm>
            <a:off x="1905673" y="3703708"/>
            <a:ext cx="8970509" cy="584775"/>
          </a:xfrm>
          <a:prstGeom prst="rect">
            <a:avLst/>
          </a:prstGeom>
          <a:solidFill>
            <a:srgbClr val="1F4E79">
              <a:alpha val="69804"/>
            </a:srgbClr>
          </a:solidFill>
        </p:spPr>
        <p:txBody>
          <a:bodyPr wrap="square" rtlCol="0" anchor="ctr">
            <a:spAutoFit/>
          </a:bodyPr>
          <a:lstStyle/>
          <a:p>
            <a:pPr algn="ctr" defTabSz="731520"/>
            <a:r>
              <a:rPr lang="zh-TW" altLang="en-US" sz="1600" kern="1200" dirty="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九乘九文具店樓下發傳單，站了兩個小時，腳好酸。</a:t>
            </a:r>
            <a:r>
              <a:rPr lang="zh-TW" altLang="en-US" sz="1600" dirty="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有遇到同班同學。有人拒絕我，我謝謝他。</a:t>
            </a:r>
            <a:endParaRPr lang="en-GB" altLang="zh-TW" sz="1600" dirty="0">
              <a:solidFill>
                <a:schemeClr val="bg1">
                  <a:lumMod val="8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731520"/>
            <a:r>
              <a:rPr lang="zh-TW" altLang="en-US" sz="1600" dirty="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好心的阿姨說要幫忙拿傳單到教會幫忙宣傳。也有遇到好心的同學幫忙把最後的</a:t>
            </a:r>
            <a:r>
              <a:rPr lang="en-US" altLang="zh-TW" sz="1600" dirty="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</a:t>
            </a:r>
            <a:r>
              <a:rPr lang="zh-TW" altLang="en-US" sz="1600" dirty="0">
                <a:solidFill>
                  <a:schemeClr val="bg1">
                    <a:lumMod val="8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張傳單發給朋友。</a:t>
            </a:r>
            <a:endParaRPr lang="en-GB" sz="1600" dirty="0">
              <a:solidFill>
                <a:schemeClr val="bg1">
                  <a:lumMod val="8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B0C3A2-A7B0-B40E-1C25-BD68C4DFC1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61195" y="-51967"/>
            <a:ext cx="3029975" cy="2621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E3DE7A-EF22-4107-0F70-A06254D49DD2}"/>
              </a:ext>
            </a:extLst>
          </p:cNvPr>
          <p:cNvSpPr txBox="1"/>
          <p:nvPr/>
        </p:nvSpPr>
        <p:spPr>
          <a:xfrm>
            <a:off x="3526817" y="4308259"/>
            <a:ext cx="4783250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發傳單很累。站很久、腿很痠</a:t>
            </a:r>
          </a:p>
        </p:txBody>
      </p:sp>
    </p:spTree>
    <p:extLst>
      <p:ext uri="{BB962C8B-B14F-4D97-AF65-F5344CB8AC3E}">
        <p14:creationId xmlns:p14="http://schemas.microsoft.com/office/powerpoint/2010/main" val="384161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49">
            <a:extLst>
              <a:ext uri="{FF2B5EF4-FFF2-40B4-BE49-F238E27FC236}">
                <a16:creationId xmlns:a16="http://schemas.microsoft.com/office/drawing/2014/main" xmlns="" id="{928F64C6-FE22-4FC1-A763-DFCC514811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C999128-8AD6-A1D3-F97E-A72E9BA3EA96}"/>
              </a:ext>
            </a:extLst>
          </p:cNvPr>
          <p:cNvSpPr txBox="1"/>
          <p:nvPr/>
        </p:nvSpPr>
        <p:spPr>
          <a:xfrm>
            <a:off x="4551207" y="4577974"/>
            <a:ext cx="7035797" cy="1632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2800" kern="12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到中山舞蹈社發傳單。</a:t>
            </a:r>
            <a:endParaRPr lang="en-GB" altLang="zh-TW" sz="2800" kern="1200" dirty="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2800" kern="12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在課程中場休息</a:t>
            </a:r>
            <a:r>
              <a:rPr lang="en-US" altLang="zh-TW" sz="2800" kern="12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10</a:t>
            </a:r>
            <a:r>
              <a:rPr lang="zh-TW" altLang="en-US" sz="2800" kern="12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分鐘時，為學員簡介</a:t>
            </a:r>
            <a:endParaRPr lang="en-GB" altLang="zh-TW" sz="2800" kern="1200" dirty="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2800" kern="12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講座內容，邀請他們來參加</a:t>
            </a:r>
            <a:endParaRPr lang="en-US" sz="2800" kern="1200" dirty="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</p:txBody>
      </p:sp>
      <p:pic>
        <p:nvPicPr>
          <p:cNvPr id="9" name="Picture 8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xmlns="" id="{A57C3F38-5A57-21F6-8E29-4A26E525BF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0" t="2692" r="41555" b="-2"/>
          <a:stretch/>
        </p:blipFill>
        <p:spPr>
          <a:xfrm rot="5400000">
            <a:off x="4801769" y="1299676"/>
            <a:ext cx="1768760" cy="4241465"/>
          </a:xfrm>
          <a:prstGeom prst="rect">
            <a:avLst/>
          </a:prstGeom>
        </p:spPr>
      </p:pic>
      <p:cxnSp>
        <p:nvCxnSpPr>
          <p:cNvPr id="78" name="Straight Connector 51">
            <a:extLst>
              <a:ext uri="{FF2B5EF4-FFF2-40B4-BE49-F238E27FC236}">
                <a16:creationId xmlns:a16="http://schemas.microsoft.com/office/drawing/2014/main" xmlns="" id="{5C34627B-48E6-4F4D-B843-97717A86B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kids wearing masks&#10;&#10;Description automatically generated">
            <a:extLst>
              <a:ext uri="{FF2B5EF4-FFF2-40B4-BE49-F238E27FC236}">
                <a16:creationId xmlns:a16="http://schemas.microsoft.com/office/drawing/2014/main" xmlns="" id="{FCE18296-3D60-016C-4F2F-56FA68066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69" y="193466"/>
            <a:ext cx="3036071" cy="4109060"/>
          </a:xfrm>
          <a:prstGeom prst="rect">
            <a:avLst/>
          </a:prstGeom>
        </p:spPr>
      </p:pic>
      <p:pic>
        <p:nvPicPr>
          <p:cNvPr id="5" name="Picture 4" descr="A group of people in ballet clothes&#10;&#10;Description automatically generated">
            <a:extLst>
              <a:ext uri="{FF2B5EF4-FFF2-40B4-BE49-F238E27FC236}">
                <a16:creationId xmlns:a16="http://schemas.microsoft.com/office/drawing/2014/main" xmlns="" id="{A8C4428B-414F-81D6-1BE4-08FA32772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557" y="193466"/>
            <a:ext cx="4243184" cy="2243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893872-58B4-8623-1B78-99DB27149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792" y="193466"/>
            <a:ext cx="3798137" cy="41090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834423B-5721-3ED4-D81D-EA84985AF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427" y="4560356"/>
            <a:ext cx="3763607" cy="19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82201D-0959-61D0-9880-00F1FB508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91" y="45580"/>
            <a:ext cx="2280102" cy="281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772EF0-9A7A-10DE-4236-0A552BC75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176" y="57773"/>
            <a:ext cx="2280102" cy="2798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FC563F1-459E-6F53-B53C-63189BDD7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251" y="57772"/>
            <a:ext cx="2286198" cy="27983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91BC22-50AF-BBAC-3ED1-4BADB85B7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286" y="57772"/>
            <a:ext cx="1993565" cy="2816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ED1AE0-4452-0FE7-EAAB-EAF9810F1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688" y="48379"/>
            <a:ext cx="2773920" cy="2816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475118F-645D-2BCC-5BBC-306D404CB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249" y="3379448"/>
            <a:ext cx="1713124" cy="27678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4D6006B-6A07-8843-9BF7-AD19475FB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153" y="3379448"/>
            <a:ext cx="1981372" cy="27678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466FE13-BDFC-0475-5903-BBE7350724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741"/>
          <a:stretch/>
        </p:blipFill>
        <p:spPr>
          <a:xfrm>
            <a:off x="3959305" y="3379448"/>
            <a:ext cx="2048434" cy="2755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31682A0-F6C6-1CF9-4F88-CD76325A75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647"/>
          <a:stretch/>
        </p:blipFill>
        <p:spPr>
          <a:xfrm>
            <a:off x="6040362" y="3379449"/>
            <a:ext cx="1835055" cy="28044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92E373D-F131-89AF-F5E9-F12608AE6B7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62"/>
          <a:stretch/>
        </p:blipFill>
        <p:spPr>
          <a:xfrm>
            <a:off x="7908040" y="3379448"/>
            <a:ext cx="1999661" cy="280440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6E9AEC0-DED1-0107-2A60-37085165F10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962"/>
          <a:stretch/>
        </p:blipFill>
        <p:spPr>
          <a:xfrm>
            <a:off x="9942284" y="3379448"/>
            <a:ext cx="2115405" cy="280440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74F806C-6E85-299F-983A-46CA641DBD98}"/>
              </a:ext>
            </a:extLst>
          </p:cNvPr>
          <p:cNvSpPr/>
          <p:nvPr/>
        </p:nvSpPr>
        <p:spPr>
          <a:xfrm>
            <a:off x="125249" y="2851301"/>
            <a:ext cx="11923378" cy="459056"/>
          </a:xfrm>
          <a:prstGeom prst="rect">
            <a:avLst/>
          </a:prstGeom>
          <a:solidFill>
            <a:srgbClr val="C55A11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北昌國小四年級返校打掃日。發傳單邀請學生來參加很棒的講座</a:t>
            </a:r>
            <a:endParaRPr lang="en-GB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A54C49A-D25F-E35B-AE32-F20E67907872}"/>
              </a:ext>
            </a:extLst>
          </p:cNvPr>
          <p:cNvSpPr/>
          <p:nvPr/>
        </p:nvSpPr>
        <p:spPr>
          <a:xfrm>
            <a:off x="78673" y="6135014"/>
            <a:ext cx="11923378" cy="528147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努力發傳單之後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最後學生報名人數達到目標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30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endParaRPr lang="en-GB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81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75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77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79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3E7B3C2B-3755-686F-B5A8-8707987BE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" t="19539" r="3741" b="12196"/>
          <a:stretch/>
        </p:blipFill>
        <p:spPr>
          <a:xfrm>
            <a:off x="7152498" y="3979210"/>
            <a:ext cx="4892091" cy="2646808"/>
          </a:xfrm>
          <a:prstGeom prst="rect">
            <a:avLst/>
          </a:prstGeom>
        </p:spPr>
      </p:pic>
      <p:pic>
        <p:nvPicPr>
          <p:cNvPr id="70" name="Picture 69" descr="A group of people wearing masks&#10;&#10;Description automatically generated">
            <a:extLst>
              <a:ext uri="{FF2B5EF4-FFF2-40B4-BE49-F238E27FC236}">
                <a16:creationId xmlns:a16="http://schemas.microsoft.com/office/drawing/2014/main" xmlns="" id="{4F26C01D-30A8-7841-CE7F-F5661CE903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5" t="18586" r="3240" b="21661"/>
          <a:stretch/>
        </p:blipFill>
        <p:spPr>
          <a:xfrm>
            <a:off x="7152499" y="1311439"/>
            <a:ext cx="4892091" cy="2589462"/>
          </a:xfrm>
          <a:prstGeom prst="rect">
            <a:avLst/>
          </a:prstGeom>
        </p:spPr>
      </p:pic>
      <p:pic>
        <p:nvPicPr>
          <p:cNvPr id="52" name="Picture 5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8E45133B-903B-F0CF-3286-DB18DE0B34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3" t="4473" r="12085" b="6428"/>
          <a:stretch/>
        </p:blipFill>
        <p:spPr>
          <a:xfrm>
            <a:off x="5024197" y="1311439"/>
            <a:ext cx="2045075" cy="1923845"/>
          </a:xfrm>
          <a:prstGeom prst="rect">
            <a:avLst/>
          </a:prstGeom>
        </p:spPr>
      </p:pic>
      <p:pic>
        <p:nvPicPr>
          <p:cNvPr id="11" name="Picture 10" descr="A child wearing a mask and giving a card to a person&#10;&#10;Description automatically generated">
            <a:extLst>
              <a:ext uri="{FF2B5EF4-FFF2-40B4-BE49-F238E27FC236}">
                <a16:creationId xmlns:a16="http://schemas.microsoft.com/office/drawing/2014/main" xmlns="" id="{B755E1E4-61E0-BAA4-7D97-1FFFEEFA55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2366" r="7137" b="15541"/>
          <a:stretch/>
        </p:blipFill>
        <p:spPr>
          <a:xfrm>
            <a:off x="380515" y="727622"/>
            <a:ext cx="4419565" cy="275659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E8F1D4D5-4F1F-B7C0-A667-C9933C15A6AA}"/>
              </a:ext>
            </a:extLst>
          </p:cNvPr>
          <p:cNvSpPr txBox="1"/>
          <p:nvPr/>
        </p:nvSpPr>
        <p:spPr>
          <a:xfrm>
            <a:off x="373999" y="125829"/>
            <a:ext cx="498157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邀請營養師團隊協助</a:t>
            </a:r>
            <a:endParaRPr lang="en-GB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8FB295D-5C74-89DB-E464-FB42B9BA7B4E}"/>
              </a:ext>
            </a:extLst>
          </p:cNvPr>
          <p:cNvSpPr txBox="1"/>
          <p:nvPr/>
        </p:nvSpPr>
        <p:spPr>
          <a:xfrm>
            <a:off x="5355577" y="125829"/>
            <a:ext cx="6192956" cy="95410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與營養師及團隊討論闖關設計</a:t>
            </a:r>
            <a:endParaRPr lang="en-GB" altLang="zh-TW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及回饋試玩心得</a:t>
            </a:r>
            <a:endParaRPr lang="en-GB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282E34-69D1-1F0B-B2EA-B909327BA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000" y="3565922"/>
            <a:ext cx="4426080" cy="3121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4836A1-1EFF-449E-3DD5-4B80B9085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150" y="3321509"/>
            <a:ext cx="2042337" cy="1688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221362-5DF7-D707-A5EB-33ADCA99E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602" y="5077500"/>
            <a:ext cx="2042337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DA718D0-4865-4629-8134-44F68D41D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5167ED7-6315-43AB-B1B6-C326D5FD8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F4D8839-FB03-487D-ACC8-8BFEDD4FEB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EF75023-9A3B-42FC-B704-61A8F7BEF4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C4F608-B4B8-48C3-9572-C0F061B1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6E5C79-D359-CCF5-9582-15E6B636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1"/>
            <a:ext cx="9849751" cy="702742"/>
          </a:xfrm>
        </p:spPr>
        <p:txBody>
          <a:bodyPr anchor="b">
            <a:normAutofit fontScale="90000"/>
          </a:bodyPr>
          <a:lstStyle/>
          <a:p>
            <a:r>
              <a:rPr lang="zh-TW" altLang="en-US" sz="5400" dirty="0"/>
              <a:t>籌劃期間做過的努力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1D718D-8114-FB17-D6AD-5F08A48CD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20" y="2021897"/>
            <a:ext cx="10759352" cy="4128187"/>
          </a:xfrm>
        </p:spPr>
        <p:txBody>
          <a:bodyPr anchor="ctr">
            <a:normAutofit/>
          </a:bodyPr>
          <a:lstStyle/>
          <a:p>
            <a:r>
              <a:rPr lang="zh-TW" altLang="en-US" sz="2400" b="1" dirty="0"/>
              <a:t>幾乎每天都花</a:t>
            </a:r>
            <a:r>
              <a:rPr lang="en-GB" altLang="zh-TW" sz="2400" b="1" dirty="0"/>
              <a:t>30-80</a:t>
            </a:r>
            <a:r>
              <a:rPr lang="zh-TW" altLang="en-US" sz="2400" b="1" dirty="0"/>
              <a:t>分鐘在跟媽媽討論講座細節</a:t>
            </a:r>
            <a:endParaRPr lang="en-GB" altLang="zh-TW" sz="2400" b="1" dirty="0"/>
          </a:p>
          <a:p>
            <a:r>
              <a:rPr lang="zh-TW" altLang="en-US" sz="2400" dirty="0"/>
              <a:t>原本不知道我的開場內容要講什麼。媽媽用問答的方式，幫助我完成演講稿的內容。花了５天討論才完成開場的內容。</a:t>
            </a:r>
            <a:endParaRPr lang="en-GB" altLang="zh-TW" sz="2400" dirty="0"/>
          </a:p>
          <a:p>
            <a:r>
              <a:rPr lang="zh-TW" altLang="en-US" sz="2400" dirty="0"/>
              <a:t>開場前，練了</a:t>
            </a:r>
            <a:r>
              <a:rPr lang="en-GB" altLang="zh-TW" sz="2400" dirty="0"/>
              <a:t>5</a:t>
            </a:r>
            <a:r>
              <a:rPr lang="zh-TW" altLang="en-US" sz="2400" dirty="0"/>
              <a:t>次終於背起來了。</a:t>
            </a:r>
            <a:endParaRPr lang="en-GB" altLang="zh-TW" sz="2400" dirty="0"/>
          </a:p>
          <a:p>
            <a:r>
              <a:rPr lang="zh-TW" altLang="en-US" sz="2400" dirty="0"/>
              <a:t>寫給講師的邀請卡，不知道要怎麼寫</a:t>
            </a:r>
            <a:endParaRPr lang="en-GB" altLang="zh-TW" sz="2400" dirty="0"/>
          </a:p>
          <a:p>
            <a:r>
              <a:rPr lang="zh-TW" altLang="en-US" sz="2400" b="1" dirty="0"/>
              <a:t>報名人數太少時，</a:t>
            </a:r>
            <a:r>
              <a:rPr lang="zh-TW" altLang="en-US" sz="2400" dirty="0"/>
              <a:t>想要可以去許多地方發傳單</a:t>
            </a:r>
            <a:endParaRPr lang="en-GB" altLang="zh-TW" sz="2400" dirty="0"/>
          </a:p>
          <a:p>
            <a:r>
              <a:rPr lang="en-US" altLang="zh-TW" sz="2400" dirty="0"/>
              <a:t>7</a:t>
            </a:r>
            <a:r>
              <a:rPr lang="zh-TW" altLang="en-US" sz="2400" dirty="0"/>
              <a:t>月</a:t>
            </a:r>
            <a:r>
              <a:rPr lang="en-US" altLang="zh-TW" sz="2400" dirty="0"/>
              <a:t>12</a:t>
            </a:r>
            <a:r>
              <a:rPr lang="zh-TW" altLang="en-US" sz="2400" dirty="0"/>
              <a:t>日發現傳單上的</a:t>
            </a:r>
            <a:r>
              <a:rPr lang="en-US" altLang="zh-TW" sz="2400" dirty="0"/>
              <a:t>QR</a:t>
            </a:r>
            <a:r>
              <a:rPr lang="zh-TW" altLang="en-US" sz="2400" dirty="0"/>
              <a:t> </a:t>
            </a:r>
            <a:r>
              <a:rPr lang="en-GB" altLang="zh-TW" sz="2400" dirty="0"/>
              <a:t>code </a:t>
            </a:r>
            <a:r>
              <a:rPr lang="zh-TW" altLang="en-US" sz="2400" dirty="0"/>
              <a:t>壞掉，再重印</a:t>
            </a:r>
            <a:r>
              <a:rPr lang="en-US" altLang="zh-TW" sz="2400" dirty="0"/>
              <a:t>QR code</a:t>
            </a:r>
          </a:p>
          <a:p>
            <a:r>
              <a:rPr lang="zh-TW" altLang="en-US" sz="2400" b="1" dirty="0"/>
              <a:t>最困難及最累人的是</a:t>
            </a:r>
            <a:r>
              <a:rPr lang="en-GB" altLang="zh-TW" sz="2400" b="1" dirty="0"/>
              <a:t>: </a:t>
            </a:r>
            <a:r>
              <a:rPr lang="zh-TW" altLang="en-US" sz="2400" b="1" dirty="0"/>
              <a:t>到處發傳單。幸好最後報名的小朋友人數達到目標</a:t>
            </a:r>
            <a:r>
              <a:rPr lang="en-GB" altLang="zh-TW" sz="2400" b="1" dirty="0"/>
              <a:t>30</a:t>
            </a:r>
            <a:r>
              <a:rPr lang="zh-TW" altLang="en-US" sz="2400" b="1" dirty="0"/>
              <a:t>人</a:t>
            </a:r>
          </a:p>
          <a:p>
            <a:endParaRPr lang="en-GB" altLang="zh-TW" sz="2400" dirty="0"/>
          </a:p>
        </p:txBody>
      </p:sp>
    </p:spTree>
    <p:extLst>
      <p:ext uri="{BB962C8B-B14F-4D97-AF65-F5344CB8AC3E}">
        <p14:creationId xmlns:p14="http://schemas.microsoft.com/office/powerpoint/2010/main" val="42388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038248A-211C-4EEC-8401-C761B929F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0A849F-66D9-40C8-BEC8-35AFF8F456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0A12B7-13A1-6654-01B1-054E0B42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5" y="443825"/>
            <a:ext cx="9833548" cy="1016191"/>
          </a:xfrm>
        </p:spPr>
        <p:txBody>
          <a:bodyPr anchor="b">
            <a:normAutofit/>
          </a:bodyPr>
          <a:lstStyle/>
          <a:p>
            <a:r>
              <a:rPr lang="zh-TW" altLang="en-US" sz="4800" dirty="0"/>
              <a:t>這當中很擔心</a:t>
            </a:r>
            <a:endParaRPr lang="en-GB" sz="4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542298-A2B1-480F-A11C-A40EDD19B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74AEB45E-B965-46A0-8557-C646B5011B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21A22C7-11AD-44B0-9BF7-6E3A458215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87049D82-B7F3-4192-8337-4BDB16955E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4A7FAD9-577C-4D2E-A3B5-C6D0A39D47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890D09-EE15-88C2-3B3D-136CFF07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5" y="1675181"/>
            <a:ext cx="10741841" cy="485261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我一開始還擔心不知道要邀請誰當講師</a:t>
            </a:r>
            <a:endParaRPr lang="en-GB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擔心沒有講師願意接受邀請來跟小朋友作演講</a:t>
            </a:r>
            <a:r>
              <a:rPr lang="en-GB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我還有擔心</a:t>
            </a:r>
            <a:r>
              <a:rPr lang="en-GB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如果我上臺開場的時候講不好那怎麼辦</a:t>
            </a:r>
            <a:r>
              <a:rPr lang="en-GB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或是出糗、上臺不小心跌倒滑一跤</a:t>
            </a:r>
            <a:endParaRPr lang="en-GB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也怕卡努颱風來襲、導致講座要延後或是直接取消了</a:t>
            </a:r>
            <a:endParaRPr lang="en-GB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擔心講師確診沒辦法來</a:t>
            </a:r>
            <a:r>
              <a:rPr lang="en-GB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或者是自己確診 </a:t>
            </a:r>
            <a:r>
              <a:rPr lang="en-GB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就好笑了</a:t>
            </a:r>
            <a:r>
              <a:rPr lang="en-GB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如果沒有借到場地，也會令人擔心</a:t>
            </a:r>
            <a:endParaRPr lang="en-GB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如果沒有人報名，或是沒有人拿傳單的話那就完蛋了</a:t>
            </a:r>
            <a:endParaRPr lang="en-GB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很少人來參加的話，我覺得對講師不尊重</a:t>
            </a:r>
            <a:endParaRPr lang="en-GB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5C9C35-2375-49EB-B99C-17C87D42F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BE7B8C5-3FC9-47E9-B555-AFCB849A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15B6EFE-6DC2-4A72-AC12-BCCC3638A6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AE8C1B65-6799-4DD1-B262-01901DA126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03829674-8FAF-4E90-9FB7-C6CE17839B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420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xmlns="" id="{2A785343-5D24-4118-A2E4-665D196F6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3BBAA9F-0A1B-9707-FBC8-6A4746C2C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25104" r="25802" b="-2"/>
          <a:stretch/>
        </p:blipFill>
        <p:spPr>
          <a:xfrm>
            <a:off x="5353050" y="2660088"/>
            <a:ext cx="6728884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xmlns="" id="{32F4D216-10B7-4DCA-A0A1-068E9E32F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1F9FF89-4D09-6505-889C-0F65C7C6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en-GB" sz="310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8</a:t>
            </a:r>
            <a:r>
              <a:rPr lang="zh-TW" altLang="en-US" sz="310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月</a:t>
            </a:r>
            <a:r>
              <a:rPr lang="en-GB" altLang="zh-TW" sz="310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12</a:t>
            </a:r>
            <a:r>
              <a:rPr lang="zh-TW" altLang="en-US" sz="310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日講座終於正式舉辦了</a:t>
            </a:r>
            <a:endParaRPr lang="en-GB" sz="310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xmlns="" id="{590275A9-7247-6C26-FF03-22DD761AF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anchor="ctr">
            <a:normAutofit/>
          </a:bodyPr>
          <a:lstStyle/>
          <a:p>
            <a:r>
              <a:rPr lang="zh-TW" altLang="en-US" sz="2000" dirty="0">
                <a:solidFill>
                  <a:srgbClr val="FFFFFF"/>
                </a:solidFill>
              </a:rPr>
              <a:t>由我說明發起健康講座的原因</a:t>
            </a:r>
            <a:endParaRPr lang="en-GB" altLang="zh-TW" sz="2000" dirty="0">
              <a:solidFill>
                <a:srgbClr val="FFFFFF"/>
              </a:solidFill>
            </a:endParaRPr>
          </a:p>
          <a:p>
            <a:r>
              <a:rPr lang="zh-TW" altLang="en-US" sz="2000" dirty="0">
                <a:solidFill>
                  <a:srgbClr val="FFFFFF"/>
                </a:solidFill>
              </a:rPr>
              <a:t>介紹健康的組成</a:t>
            </a:r>
            <a:endParaRPr lang="en-GB" altLang="zh-TW" sz="2000" dirty="0">
              <a:solidFill>
                <a:srgbClr val="FFFFFF"/>
              </a:solidFill>
            </a:endParaRPr>
          </a:p>
          <a:p>
            <a:r>
              <a:rPr lang="zh-TW" altLang="en-US" sz="2000" dirty="0">
                <a:solidFill>
                  <a:srgbClr val="FFFFFF"/>
                </a:solidFill>
              </a:rPr>
              <a:t>介紹講者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ADBE6B2-18D2-88E4-7898-DA26941E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8" y="495015"/>
            <a:ext cx="3009726" cy="1704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8FBB70-A8B1-F4C8-6F4A-BE287A78A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032" y="511182"/>
            <a:ext cx="2481287" cy="1688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F5B5DF-DF59-9435-FF73-A655BD018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320" y="372888"/>
            <a:ext cx="3127519" cy="1914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56C16E2-83E7-310A-7EE7-5DDE9E917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7865" y="346575"/>
            <a:ext cx="237155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6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1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1" name="Group 53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55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Rectangle 57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59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3B47FC9C-2ED3-4100-A4EF-E8CDFEE106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5180" y="643467"/>
            <a:ext cx="9901640" cy="5571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group of people wearing masks&#10;&#10;Description automatically generated">
            <a:extLst>
              <a:ext uri="{FF2B5EF4-FFF2-40B4-BE49-F238E27FC236}">
                <a16:creationId xmlns:a16="http://schemas.microsoft.com/office/drawing/2014/main" xmlns="" id="{440528F1-C820-4906-F8CE-D1D58FE5A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r="13988" b="4"/>
          <a:stretch/>
        </p:blipFill>
        <p:spPr>
          <a:xfrm>
            <a:off x="74443" y="70495"/>
            <a:ext cx="2323655" cy="2662521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17" name="Content Placeholder 16" descr="A person standing in front of a screen&#10;&#10;Description automatically generated">
            <a:extLst>
              <a:ext uri="{FF2B5EF4-FFF2-40B4-BE49-F238E27FC236}">
                <a16:creationId xmlns:a16="http://schemas.microsoft.com/office/drawing/2014/main" xmlns="" id="{441FBBF4-FF24-DDAC-269A-1254CA83C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t="22189" r="8558" b="12874"/>
          <a:stretch/>
        </p:blipFill>
        <p:spPr>
          <a:xfrm>
            <a:off x="8587967" y="4430"/>
            <a:ext cx="3726256" cy="2422125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28" name="Content Placeholder 27" descr="A group of people in a lecture hall&#10;&#10;Description automatically generated">
            <a:extLst>
              <a:ext uri="{FF2B5EF4-FFF2-40B4-BE49-F238E27FC236}">
                <a16:creationId xmlns:a16="http://schemas.microsoft.com/office/drawing/2014/main" xmlns="" id="{4CAF8465-107D-9CCA-464B-BA5261F14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8501" r="2616" b="632"/>
          <a:stretch/>
        </p:blipFill>
        <p:spPr>
          <a:xfrm>
            <a:off x="4284627" y="70495"/>
            <a:ext cx="4279124" cy="2381250"/>
          </a:xfr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746CF6-6AAA-67B4-35BB-513C330C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366" y="3090782"/>
            <a:ext cx="2353603" cy="973758"/>
          </a:xfrm>
          <a:ln w="762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740664"/>
            <a:r>
              <a:rPr lang="zh-TW" altLang="en-US" sz="2592" b="1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講座精彩</a:t>
            </a:r>
            <a:r>
              <a:rPr lang="en-GB" altLang="zh-TW" sz="2592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/>
            </a:r>
            <a:br>
              <a:rPr lang="en-GB" altLang="zh-TW" sz="2592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2592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大</a:t>
            </a:r>
            <a:r>
              <a:rPr lang="zh-TW" altLang="en-US" sz="2592" b="1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家很熱烈參與</a:t>
            </a:r>
            <a:endParaRPr lang="en-US" sz="3200" b="1" kern="1200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0B0A11-ECE2-1B6C-95F9-9707F048C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94" y="4430"/>
            <a:ext cx="2176461" cy="24629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D45A0FB-0656-83C9-226B-80E56C1EF2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72"/>
          <a:stretch/>
        </p:blipFill>
        <p:spPr>
          <a:xfrm>
            <a:off x="50603" y="2320885"/>
            <a:ext cx="4206040" cy="2328699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ECC80E-185F-D358-7AF1-94701A9ACC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8" t="8817"/>
          <a:stretch/>
        </p:blipFill>
        <p:spPr>
          <a:xfrm>
            <a:off x="7272194" y="2039979"/>
            <a:ext cx="4994249" cy="2602298"/>
          </a:xfrm>
          <a:prstGeom prst="rect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E8BD79-6DF5-8816-78C3-73A980D66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2863" y="4124587"/>
            <a:ext cx="3299137" cy="2774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C20721-7724-0C2B-E672-4139E37584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1365" y="4335834"/>
            <a:ext cx="2426418" cy="2560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6F0A35-7F79-B821-E2F7-49F46C3B53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978" y="4345766"/>
            <a:ext cx="3183163" cy="25946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50EB811-FB2B-8CBD-E61C-AD118128A8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886" y="4648063"/>
            <a:ext cx="3475921" cy="244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8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33E72FA3-BD00-444A-AD9B-E6C3D069C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2468D3F8-EB6A-C44E-1023-86E06C82E4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9"/>
          <a:stretch/>
        </p:blipFill>
        <p:spPr>
          <a:xfrm>
            <a:off x="8411576" y="4745052"/>
            <a:ext cx="3780424" cy="2297780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666CB0-06E6-0EE2-FDBC-805075E53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" t="10685" b="11917"/>
          <a:stretch/>
        </p:blipFill>
        <p:spPr>
          <a:xfrm>
            <a:off x="8444522" y="13286"/>
            <a:ext cx="3728845" cy="2228313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A group of children wearing face masks&#10;&#10;Description automatically generated">
            <a:extLst>
              <a:ext uri="{FF2B5EF4-FFF2-40B4-BE49-F238E27FC236}">
                <a16:creationId xmlns:a16="http://schemas.microsoft.com/office/drawing/2014/main" xmlns="" id="{C71DAF90-C7B0-3192-9487-DCBC8A84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8147"/>
          <a:stretch/>
        </p:blipFill>
        <p:spPr>
          <a:xfrm>
            <a:off x="-64984" y="4343854"/>
            <a:ext cx="4198908" cy="2448559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20" name="Picture 19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C068402D-A662-C321-D304-64EF1934F3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16531" b="194"/>
          <a:stretch/>
        </p:blipFill>
        <p:spPr>
          <a:xfrm>
            <a:off x="31191" y="2263066"/>
            <a:ext cx="3861454" cy="1958459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376E91B-859A-1A7D-2476-A6C0363D35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993" t="10753" r="23292" b="21182"/>
          <a:stretch/>
        </p:blipFill>
        <p:spPr>
          <a:xfrm>
            <a:off x="4100692" y="4371935"/>
            <a:ext cx="4198908" cy="2692191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25" name="Picture 24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xmlns="" id="{1E7130AC-3F82-FCCD-3FC0-F4EEC49ACC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t="37478" r="44604" b="125"/>
          <a:stretch/>
        </p:blipFill>
        <p:spPr>
          <a:xfrm>
            <a:off x="5943389" y="1605732"/>
            <a:ext cx="2578821" cy="2312661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23F39E8-FE3E-59BC-04BD-6119E47243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51" t="10440" r="25312" b="17212"/>
          <a:stretch/>
        </p:blipFill>
        <p:spPr>
          <a:xfrm>
            <a:off x="8612120" y="2355358"/>
            <a:ext cx="3540661" cy="2304123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8EA9F29-091A-E4AC-721D-0314D5A83B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904" t="13738" r="34209" b="29969"/>
          <a:stretch/>
        </p:blipFill>
        <p:spPr>
          <a:xfrm>
            <a:off x="6361451" y="50360"/>
            <a:ext cx="2160759" cy="1633474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34" name="Picture 33" descr="A group of kids wearing face masks&#10;&#10;Description automatically generated">
            <a:extLst>
              <a:ext uri="{FF2B5EF4-FFF2-40B4-BE49-F238E27FC236}">
                <a16:creationId xmlns:a16="http://schemas.microsoft.com/office/drawing/2014/main" xmlns="" id="{27CA677A-B3EC-A45F-F69A-53E916436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5346" r="54827" b="41832"/>
          <a:stretch/>
        </p:blipFill>
        <p:spPr>
          <a:xfrm>
            <a:off x="3856670" y="1767957"/>
            <a:ext cx="2427454" cy="2520100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AFFDCF-4065-CE9B-ED50-77A633DB0C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30" t="10247" r="48506" b="37846"/>
          <a:stretch/>
        </p:blipFill>
        <p:spPr>
          <a:xfrm>
            <a:off x="3883212" y="44733"/>
            <a:ext cx="2374370" cy="1684069"/>
          </a:xfrm>
          <a:prstGeom prst="rect">
            <a:avLst/>
          </a:prstGeom>
          <a:ln w="76200">
            <a:solidFill>
              <a:schemeClr val="bg1">
                <a:lumMod val="75000"/>
              </a:schemeClr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047E474-7780-FF55-249E-1F05FBE89E3A}"/>
              </a:ext>
            </a:extLst>
          </p:cNvPr>
          <p:cNvSpPr txBox="1"/>
          <p:nvPr/>
        </p:nvSpPr>
        <p:spPr>
          <a:xfrm>
            <a:off x="3828920" y="3851471"/>
            <a:ext cx="475545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闖關活動最好玩</a:t>
            </a:r>
            <a:r>
              <a:rPr lang="en-GB" altLang="zh-TW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. </a:t>
            </a: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有三關、最終對決</a:t>
            </a:r>
            <a:endParaRPr lang="en-GB" sz="24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821BDF-E37E-EAD6-AC59-81D88DA97D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889" t="51275" r="8815" b="12408"/>
          <a:stretch/>
        </p:blipFill>
        <p:spPr>
          <a:xfrm>
            <a:off x="18633" y="50361"/>
            <a:ext cx="3823854" cy="2112321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0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2" name="Isosceles Triangle 71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7BB715-DD61-60F6-F51F-EB79F696C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zh-TW" altLang="en-US" sz="5200" dirty="0">
                <a:latin typeface="Microsoft New Tai Lue" panose="020B0502040204020203" pitchFamily="34" charset="0"/>
                <a:ea typeface="Microsoft YaHei UI" panose="020B0503020204020204" pitchFamily="34" charset="-122"/>
                <a:cs typeface="Microsoft New Tai Lue" panose="020B0502040204020203" pitchFamily="34" charset="0"/>
              </a:rPr>
              <a:t>動機</a:t>
            </a:r>
            <a:endParaRPr lang="en-GB" sz="5200" dirty="0">
              <a:latin typeface="Microsoft New Tai Lue" panose="020B0502040204020203" pitchFamily="34" charset="0"/>
              <a:ea typeface="Microsoft YaHei UI" panose="020B0503020204020204" pitchFamily="34" charset="-122"/>
              <a:cs typeface="Microsoft New Tai Lue" panose="020B0502040204020203" pitchFamily="34" charset="0"/>
            </a:endParaRPr>
          </a:p>
        </p:txBody>
      </p:sp>
      <p:graphicFrame>
        <p:nvGraphicFramePr>
          <p:cNvPr id="52" name="Content Placeholder 2">
            <a:extLst>
              <a:ext uri="{FF2B5EF4-FFF2-40B4-BE49-F238E27FC236}">
                <a16:creationId xmlns:a16="http://schemas.microsoft.com/office/drawing/2014/main" xmlns="" id="{856A527C-FCAC-6956-BF4F-3A11C86269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3106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14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2612A-F12B-493A-D86C-AF2B08340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zh-TW" altLang="en-US" dirty="0"/>
              <a:t>整場講座包括規劃過程印象深刻的事情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43CFB3-2889-D617-BAD4-D38D24159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zh-TW" altLang="en-US" sz="2400" dirty="0"/>
              <a:t>第一次與講師吃午餐。很害羞不敢問他問題</a:t>
            </a:r>
            <a:endParaRPr lang="en-GB" altLang="zh-TW" sz="2400" dirty="0"/>
          </a:p>
          <a:p>
            <a:r>
              <a:rPr lang="zh-TW" altLang="en-US" sz="2400" dirty="0"/>
              <a:t>覺得辦講座很不容易</a:t>
            </a:r>
            <a:endParaRPr lang="en-GB" altLang="zh-TW" sz="2400" dirty="0"/>
          </a:p>
          <a:p>
            <a:r>
              <a:rPr lang="zh-TW" altLang="en-US" sz="2400" dirty="0"/>
              <a:t>我們準備的過程花很多時間</a:t>
            </a:r>
            <a:endParaRPr lang="en-GB" altLang="zh-TW" sz="2400" dirty="0"/>
          </a:p>
          <a:p>
            <a:r>
              <a:rPr lang="zh-TW" altLang="en-US" sz="2400" dirty="0"/>
              <a:t>講師的演講準備</a:t>
            </a:r>
            <a:r>
              <a:rPr lang="en-GB" altLang="zh-TW" sz="2400" dirty="0"/>
              <a:t>, </a:t>
            </a:r>
            <a:r>
              <a:rPr lang="zh-TW" altLang="en-US" sz="2400" dirty="0"/>
              <a:t>都是要花很長的時間。謝謝講師們。</a:t>
            </a:r>
            <a:endParaRPr lang="en-GB" altLang="zh-TW" sz="2400" dirty="0"/>
          </a:p>
          <a:p>
            <a:r>
              <a:rPr lang="zh-TW" altLang="en-US" sz="2400" dirty="0"/>
              <a:t>很辛苦</a:t>
            </a:r>
            <a:endParaRPr lang="en-GB" altLang="zh-TW" sz="2400" dirty="0"/>
          </a:p>
          <a:p>
            <a:endParaRPr lang="en-GB" altLang="zh-TW" sz="2400" dirty="0"/>
          </a:p>
          <a:p>
            <a:endParaRPr lang="en-GB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7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A8390F-9ADF-16CD-F189-1EF6ADF9B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zh-TW" altLang="en-US" sz="4800" dirty="0"/>
              <a:t>準備這場講座我學到了什麼</a:t>
            </a:r>
            <a:r>
              <a:rPr lang="en-GB" altLang="zh-TW" sz="4800" dirty="0"/>
              <a:t>?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5968E-164B-B110-65EC-5EA346F76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273"/>
            <a:ext cx="10992427" cy="4190839"/>
          </a:xfrm>
        </p:spPr>
        <p:txBody>
          <a:bodyPr anchor="ctr">
            <a:normAutofit/>
          </a:bodyPr>
          <a:lstStyle/>
          <a:p>
            <a:r>
              <a:rPr lang="zh-TW" altLang="en-US" sz="2400" dirty="0"/>
              <a:t>準備講座需要很細心</a:t>
            </a:r>
            <a:r>
              <a:rPr lang="en-GB" altLang="zh-TW" sz="2400" dirty="0"/>
              <a:t>  </a:t>
            </a:r>
          </a:p>
          <a:p>
            <a:r>
              <a:rPr lang="zh-TW" altLang="en-US" sz="2400" dirty="0"/>
              <a:t>發傳單有什麼技巧</a:t>
            </a:r>
            <a:r>
              <a:rPr lang="en-GB" altLang="zh-TW" sz="2400" dirty="0"/>
              <a:t>? </a:t>
            </a:r>
            <a:r>
              <a:rPr lang="zh-TW" altLang="en-US" sz="2400" dirty="0"/>
              <a:t>看到人就發，但是已經發過的人就不要發了。要勇敢不要擔心別人會拒絕。也不要氣餒</a:t>
            </a:r>
            <a:endParaRPr lang="en-GB" altLang="zh-TW" sz="2400" dirty="0"/>
          </a:p>
          <a:p>
            <a:r>
              <a:rPr lang="zh-TW" altLang="en-US" sz="2400" dirty="0"/>
              <a:t>發傳單</a:t>
            </a:r>
            <a:r>
              <a:rPr lang="en-GB" altLang="zh-TW" sz="2400" dirty="0"/>
              <a:t>, </a:t>
            </a:r>
            <a:r>
              <a:rPr lang="zh-TW" altLang="en-US" sz="2400" dirty="0"/>
              <a:t>別人拒絕我時</a:t>
            </a:r>
            <a:r>
              <a:rPr lang="en-GB" altLang="zh-TW" sz="2400" dirty="0"/>
              <a:t>, </a:t>
            </a:r>
            <a:r>
              <a:rPr lang="zh-TW" altLang="en-US" sz="2400" dirty="0"/>
              <a:t>就說好</a:t>
            </a:r>
            <a:r>
              <a:rPr lang="en-GB" altLang="zh-TW" sz="2400" dirty="0"/>
              <a:t>, </a:t>
            </a:r>
            <a:r>
              <a:rPr lang="zh-TW" altLang="en-US" sz="2400" dirty="0"/>
              <a:t>謝謝</a:t>
            </a:r>
            <a:endParaRPr lang="en-GB" altLang="zh-TW" sz="2400" dirty="0"/>
          </a:p>
          <a:p>
            <a:r>
              <a:rPr lang="zh-TW" altLang="en-US" sz="2400" dirty="0"/>
              <a:t>準備講座過程中， 使用過的方法</a:t>
            </a:r>
            <a:r>
              <a:rPr lang="en-GB" altLang="zh-TW" sz="2400" dirty="0"/>
              <a:t>: </a:t>
            </a:r>
            <a:r>
              <a:rPr lang="zh-TW" altLang="en-US" sz="2400" dirty="0"/>
              <a:t>心智圖、表格、便條紙發想法、問答、討論</a:t>
            </a:r>
            <a:endParaRPr lang="en-GB" altLang="zh-TW" sz="2400" dirty="0"/>
          </a:p>
          <a:p>
            <a:r>
              <a:rPr lang="zh-TW" altLang="en-US" sz="2400" dirty="0"/>
              <a:t>我學到了節目單的設計。內容有</a:t>
            </a:r>
            <a:r>
              <a:rPr lang="en-GB" altLang="zh-TW" sz="2400" dirty="0"/>
              <a:t>: </a:t>
            </a:r>
            <a:r>
              <a:rPr lang="zh-TW" altLang="en-US" sz="2400" dirty="0"/>
              <a:t>日期、地點、活動項目、還有個別活動所需要的時間</a:t>
            </a:r>
            <a:endParaRPr lang="en-GB" altLang="zh-TW" sz="2400" dirty="0"/>
          </a:p>
          <a:p>
            <a:r>
              <a:rPr lang="zh-TW" altLang="en-US" sz="2400" dirty="0"/>
              <a:t>需要攝影師。事先邀請阿公幫忙錄影。謝謝王彥凱的爸媽幫忙攝影。</a:t>
            </a:r>
            <a:endParaRPr lang="en-GB" altLang="zh-TW" sz="2400" dirty="0"/>
          </a:p>
          <a:p>
            <a:r>
              <a:rPr lang="zh-TW" altLang="en-US" sz="2400" dirty="0"/>
              <a:t>試玩闖關的時候學到了榴蓮是類胡蘿蔔素 </a:t>
            </a:r>
            <a:endParaRPr lang="en-GB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AA8FED34-85FC-C08B-8655-28E090EA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" t="5450" r="10748" b="23041"/>
          <a:stretch/>
        </p:blipFill>
        <p:spPr>
          <a:xfrm>
            <a:off x="98860" y="1500282"/>
            <a:ext cx="5525179" cy="177314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8" name="Content Placeholder 18" descr="A close up of a paper&#10;&#10;Description automatically generated">
            <a:extLst>
              <a:ext uri="{FF2B5EF4-FFF2-40B4-BE49-F238E27FC236}">
                <a16:creationId xmlns:a16="http://schemas.microsoft.com/office/drawing/2014/main" xmlns="" id="{FE2DABA0-3DC8-81AC-E90A-4C8003454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58097" r="10812" b="35272"/>
          <a:stretch/>
        </p:blipFill>
        <p:spPr>
          <a:xfrm>
            <a:off x="3331705" y="4682978"/>
            <a:ext cx="5578484" cy="100621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8" name="Picture 87" descr="A close-up of a paper&#10;&#10;Description automatically generated">
            <a:extLst>
              <a:ext uri="{FF2B5EF4-FFF2-40B4-BE49-F238E27FC236}">
                <a16:creationId xmlns:a16="http://schemas.microsoft.com/office/drawing/2014/main" xmlns="" id="{2529EC4A-E57B-6FD9-D691-CB788D2C52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t="19078" r="14216" b="69062"/>
          <a:stretch/>
        </p:blipFill>
        <p:spPr>
          <a:xfrm>
            <a:off x="5850819" y="2222823"/>
            <a:ext cx="4890653" cy="8843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8" name="Picture 37" descr="A piece of paper with drawings&#10;&#10;Description automatically generated">
            <a:extLst>
              <a:ext uri="{FF2B5EF4-FFF2-40B4-BE49-F238E27FC236}">
                <a16:creationId xmlns:a16="http://schemas.microsoft.com/office/drawing/2014/main" xmlns="" id="{8255D28D-37D3-A819-FC4D-E70905428F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1" t="28261" r="45929" b="61411"/>
          <a:stretch/>
        </p:blipFill>
        <p:spPr>
          <a:xfrm>
            <a:off x="9113870" y="996481"/>
            <a:ext cx="1421200" cy="12162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79499584-75E7-B6B7-7DF9-E703B2D0C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937" y="3191945"/>
            <a:ext cx="6918110" cy="148037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AD6F854D-37A1-D8E6-353C-4788562E7E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53" t="-3010"/>
          <a:stretch/>
        </p:blipFill>
        <p:spPr>
          <a:xfrm>
            <a:off x="6009324" y="5261730"/>
            <a:ext cx="2713668" cy="72514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7990F296-3C90-1C55-55CD-E309FBBFF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31077">
            <a:off x="3531380" y="5697295"/>
            <a:ext cx="2262658" cy="9879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DBAEC105-CAE5-3078-9735-8A2A692A9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59" y="5068955"/>
            <a:ext cx="3334979" cy="167029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49341A40-A2D0-C8D2-6D78-03A2F98E7A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924" y="862944"/>
            <a:ext cx="4100714" cy="6096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0F5DFFDF-8801-FD79-09F9-9DE89473D7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5567" y="1666136"/>
            <a:ext cx="3103133" cy="60965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862AAF09-19C1-488E-D827-F49861A7E8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16009">
            <a:off x="10029131" y="2548499"/>
            <a:ext cx="2134035" cy="6390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6BC485DC-CF2A-4E03-7708-C450B41865F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26" t="51122" r="65446" b="4613"/>
          <a:stretch/>
        </p:blipFill>
        <p:spPr>
          <a:xfrm rot="20504207">
            <a:off x="10452517" y="1436834"/>
            <a:ext cx="1600200" cy="50464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241B3718-0A40-A0D9-1C69-B674C149731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6847" b="9223"/>
          <a:stretch/>
        </p:blipFill>
        <p:spPr>
          <a:xfrm>
            <a:off x="236852" y="4285673"/>
            <a:ext cx="2924261" cy="7153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D3EF5C66-F9E4-4E1A-F417-252125E517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417591">
            <a:off x="5863366" y="6115446"/>
            <a:ext cx="2847079" cy="5486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xmlns="" id="{42152A89-204A-52B1-C494-68C6C1D3BA4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8811"/>
          <a:stretch/>
        </p:blipFill>
        <p:spPr>
          <a:xfrm>
            <a:off x="8790763" y="4908480"/>
            <a:ext cx="3401238" cy="189247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34F2E67B-7906-645F-016A-255C05C06E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51133" y="57042"/>
            <a:ext cx="5240867" cy="100132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1752BB18-2062-C55C-24DD-CCEF1E6B233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88568" y="959248"/>
            <a:ext cx="3630708" cy="63900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B1C9A782-B7FC-AD6D-A5B6-14D1AC73335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46727"/>
          <a:stretch/>
        </p:blipFill>
        <p:spPr>
          <a:xfrm>
            <a:off x="102312" y="3521357"/>
            <a:ext cx="4889416" cy="60733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414CBBAE-32B6-3C69-038B-2899F76CB579}"/>
              </a:ext>
            </a:extLst>
          </p:cNvPr>
          <p:cNvSpPr txBox="1"/>
          <p:nvPr/>
        </p:nvSpPr>
        <p:spPr>
          <a:xfrm>
            <a:off x="66258" y="60404"/>
            <a:ext cx="680020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謝謝大家來參加講座，幫助我完成我的築夢計劃</a:t>
            </a:r>
            <a:r>
              <a:rPr lang="en-GB" altLang="zh-TW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! </a:t>
            </a:r>
          </a:p>
          <a:p>
            <a:pPr algn="ctr"/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而且還給我許多很棒的回饋</a:t>
            </a:r>
            <a:endParaRPr lang="en-GB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stack of white paper with black writing&#10;&#10;Description automatically generated">
            <a:extLst>
              <a:ext uri="{FF2B5EF4-FFF2-40B4-BE49-F238E27FC236}">
                <a16:creationId xmlns:a16="http://schemas.microsoft.com/office/drawing/2014/main" xmlns="" id="{54A165DF-9F0F-DCB2-44E5-D09B68B8E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57674" r="39440" b="35874"/>
          <a:stretch/>
        </p:blipFill>
        <p:spPr>
          <a:xfrm>
            <a:off x="9651395" y="1699952"/>
            <a:ext cx="2513223" cy="93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2CF810-9000-5319-44CB-5C5BB1B30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6" y="61578"/>
            <a:ext cx="5584420" cy="603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9E0BC9D-E1E7-8129-E4D2-B14A8F1F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7" y="742659"/>
            <a:ext cx="5261304" cy="987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4ABBD1-EAAC-8928-F8D7-A521EC4B3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758" y="1515328"/>
            <a:ext cx="3724741" cy="447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3C30C66-EB86-1F38-DC52-60DD483E8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753" y="46363"/>
            <a:ext cx="5907860" cy="15436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EA0D4B5-56C7-9D18-5F85-BBABC2296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732" y="5278840"/>
            <a:ext cx="3332441" cy="5861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03DABA6-3055-308F-396B-A34961390C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65" y="4087155"/>
            <a:ext cx="4248466" cy="4980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63D7F2-5F07-9889-6D48-8289DC6D7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159" y="1912624"/>
            <a:ext cx="5078359" cy="5792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C234D39-93D6-426F-7509-382B02A704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3568" y="1082494"/>
            <a:ext cx="2542252" cy="5852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C3AD781-D83A-DF99-AE3E-37B93C51A5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67" y="6045371"/>
            <a:ext cx="3279932" cy="6401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784EC66-09D0-754D-7393-926777F1A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35233" y="3489002"/>
            <a:ext cx="2170364" cy="6218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C5B182B1-1773-F7CC-7781-D20DE5D3BF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8553" y="2046713"/>
            <a:ext cx="4267570" cy="5913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9EB804A7-161A-1FB7-11F1-3527BD2F5BE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116" t="-2193" r="27796" b="20342"/>
          <a:stretch/>
        </p:blipFill>
        <p:spPr>
          <a:xfrm>
            <a:off x="5696774" y="1602206"/>
            <a:ext cx="3906640" cy="52034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C76D962-960A-D5A0-00BE-B8DA30BAE9F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960" t="5921" r="5837" b="9872"/>
          <a:stretch/>
        </p:blipFill>
        <p:spPr>
          <a:xfrm>
            <a:off x="5285653" y="4275181"/>
            <a:ext cx="3316037" cy="79572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128658A1-D39F-1A36-C43D-C17872BB83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593" y="6377338"/>
            <a:ext cx="3200677" cy="39017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04D516FF-6CE8-7202-DA81-139049DDF9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26039" y="2807852"/>
            <a:ext cx="3316511" cy="46333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61F16C7C-5622-24B3-DF4B-0CE27E0D379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2936" t="7628" r="3859" b="4774"/>
          <a:stretch/>
        </p:blipFill>
        <p:spPr>
          <a:xfrm>
            <a:off x="7934338" y="3353674"/>
            <a:ext cx="4250318" cy="79572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93A2F83F-2388-DB53-6B7E-DFED76DC71E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82433" y="4110848"/>
            <a:ext cx="3529890" cy="54259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2D5E418C-3417-A302-091A-590515E1B3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91295" y="5938864"/>
            <a:ext cx="2853890" cy="446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3608ED72-E6F0-FDB6-33D3-967E064C23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638" y="4674638"/>
            <a:ext cx="3923248" cy="70372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6DA53E1-5C48-F793-FC1C-3743AD6B45A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13398" y="4567349"/>
            <a:ext cx="3243353" cy="56697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420A674-FF98-4013-EFA2-3B4BE30338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38831" y="5169558"/>
            <a:ext cx="3810330" cy="615749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21459D1D-E0F5-6AD9-45C8-D92C0D7EA1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2550" y="2740605"/>
            <a:ext cx="3249450" cy="548688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ED38C068-E2A1-3F8C-5FC5-0EDDC5C53E0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9638" y="5477432"/>
            <a:ext cx="5080930" cy="518204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D4919FC3-1523-3F5F-384A-5EFB59E17FF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35270" y="5802634"/>
            <a:ext cx="5877053" cy="987638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xmlns="" id="{616F39CD-B891-C57D-F206-105DB9F3981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2493799"/>
            <a:ext cx="5593281" cy="15436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8578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xmlns="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A4C96-2850-79C3-1075-36B71D89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zh-TW" altLang="en-US" sz="6600">
                <a:latin typeface="Microsoft New Tai Lue" panose="020B0502040204020203" pitchFamily="34" charset="0"/>
                <a:ea typeface="Microsoft YaHei UI" panose="020B0503020204020204" pitchFamily="34" charset="-122"/>
                <a:cs typeface="Microsoft New Tai Lue" panose="020B0502040204020203" pitchFamily="34" charset="0"/>
              </a:rPr>
              <a:t>舉辦健康講座</a:t>
            </a:r>
            <a:r>
              <a:rPr lang="zh-TW" altLang="en-US" sz="6600"/>
              <a:t>的</a:t>
            </a:r>
            <a:r>
              <a:rPr lang="zh-TW" altLang="en-US" sz="6600">
                <a:latin typeface="Microsoft New Tai Lue" panose="020B0502040204020203" pitchFamily="34" charset="0"/>
                <a:ea typeface="Microsoft YaHei UI" panose="020B0503020204020204" pitchFamily="34" charset="-122"/>
                <a:cs typeface="Microsoft New Tai Lue" panose="020B0502040204020203" pitchFamily="34" charset="0"/>
              </a:rPr>
              <a:t>動機</a:t>
            </a:r>
            <a:endParaRPr lang="en-GB" sz="66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FDAB9A-55FF-9A63-5D49-E6EF870D3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</a:t>
            </a:r>
            <a:r>
              <a:rPr lang="zh-TW" altLang="en-US" sz="2400" dirty="0"/>
              <a:t>想更了解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健康的概念</a:t>
            </a:r>
            <a:endParaRPr lang="en-GB" altLang="zh-TW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/>
            <a:r>
              <a:rPr lang="zh-TW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我喜歡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上臺表演。</a:t>
            </a:r>
            <a:r>
              <a:rPr lang="zh-TW" altLang="en-US" sz="2400" dirty="0"/>
              <a:t>我會</a:t>
            </a:r>
            <a:r>
              <a:rPr lang="zh-TW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認真準備</a:t>
            </a:r>
            <a:endParaRPr lang="en-GB" altLang="zh-TW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0"/>
            <a:r>
              <a:rPr lang="zh-TW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我</a:t>
            </a:r>
            <a:r>
              <a:rPr lang="zh-TW" altLang="en-US" sz="2400" dirty="0"/>
              <a:t>希望這場講座能讓參加的人</a:t>
            </a:r>
            <a:endParaRPr lang="en-GB" altLang="zh-TW" sz="2400" dirty="0"/>
          </a:p>
          <a:p>
            <a:pPr lvl="1"/>
            <a:r>
              <a:rPr lang="zh-TW" altLang="en-US" dirty="0"/>
              <a:t>欣賞我們所準備的內容</a:t>
            </a:r>
            <a:endParaRPr lang="en-US" dirty="0"/>
          </a:p>
          <a:p>
            <a:pPr lvl="1"/>
            <a:r>
              <a:rPr lang="zh-TW" altLang="en-US" dirty="0"/>
              <a:t>了解健康的重要性</a:t>
            </a:r>
            <a:endParaRPr lang="en-GB" altLang="zh-TW" dirty="0"/>
          </a:p>
          <a:p>
            <a:pPr lvl="1"/>
            <a:r>
              <a:rPr lang="zh-TW" altLang="en-US" dirty="0"/>
              <a:t>有收穫、參加完講座很開心</a:t>
            </a:r>
            <a:endParaRPr lang="en-GB" altLang="zh-TW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59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78BA5F19-D5E1-4ECC-BEC2-DF7AEDFD7C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BB4D578A-F2C4-4EA9-A811-B48E66D636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18C7F5-FA41-109B-AE19-A7FBB9954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83" y="4733802"/>
            <a:ext cx="9707911" cy="199618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6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講座籌備過程</a:t>
            </a:r>
            <a:r>
              <a:rPr lang="en-GB" altLang="zh-TW" sz="6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GB" altLang="zh-TW" sz="6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6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每天都有滿滿的行程</a:t>
            </a:r>
            <a:endParaRPr lang="en-US" sz="6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1CA939-F6AF-FA84-D87A-E943A135E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27" y="551165"/>
            <a:ext cx="2950720" cy="4499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F1E9F8-94D2-B262-F694-0555546FB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0596" y="162066"/>
            <a:ext cx="3084843" cy="45114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904E84-A117-E38D-4B47-AACE7884D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618" y="162066"/>
            <a:ext cx="3188484" cy="45053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914398-06D9-8174-42F2-B56FBCBCD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2340" y="395860"/>
            <a:ext cx="3121423" cy="4511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2FE16F-1A06-BDCF-AA8A-4985326B4643}"/>
              </a:ext>
            </a:extLst>
          </p:cNvPr>
          <p:cNvSpPr txBox="1"/>
          <p:nvPr/>
        </p:nvSpPr>
        <p:spPr>
          <a:xfrm>
            <a:off x="17027" y="176696"/>
            <a:ext cx="290356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日期    主題              細節</a:t>
            </a:r>
            <a:endParaRPr lang="en-GB" sz="1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A18AE2E-126C-BE06-9924-A6A61039DC96}"/>
              </a:ext>
            </a:extLst>
          </p:cNvPr>
          <p:cNvCxnSpPr>
            <a:cxnSpLocks/>
          </p:cNvCxnSpPr>
          <p:nvPr/>
        </p:nvCxnSpPr>
        <p:spPr>
          <a:xfrm>
            <a:off x="592531" y="1682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D812B4F-F144-EB5E-FC82-A70553DB65F9}"/>
              </a:ext>
            </a:extLst>
          </p:cNvPr>
          <p:cNvCxnSpPr>
            <a:cxnSpLocks/>
          </p:cNvCxnSpPr>
          <p:nvPr/>
        </p:nvCxnSpPr>
        <p:spPr>
          <a:xfrm>
            <a:off x="1492301" y="162066"/>
            <a:ext cx="0" cy="3531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93789C1-BE59-D65D-1232-C52C64CB4AAE}"/>
              </a:ext>
            </a:extLst>
          </p:cNvPr>
          <p:cNvCxnSpPr>
            <a:cxnSpLocks/>
          </p:cNvCxnSpPr>
          <p:nvPr/>
        </p:nvCxnSpPr>
        <p:spPr>
          <a:xfrm>
            <a:off x="525475" y="162066"/>
            <a:ext cx="0" cy="3531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4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8" name="Rectangle 144">
            <a:extLst>
              <a:ext uri="{FF2B5EF4-FFF2-40B4-BE49-F238E27FC236}">
                <a16:creationId xmlns:a16="http://schemas.microsoft.com/office/drawing/2014/main" xmlns="" id="{3D7E4C9F-7EC2-4C52-9146-0E1435CC2D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hild writing on a white board&#10;&#10;Description automatically generated">
            <a:extLst>
              <a:ext uri="{FF2B5EF4-FFF2-40B4-BE49-F238E27FC236}">
                <a16:creationId xmlns:a16="http://schemas.microsoft.com/office/drawing/2014/main" xmlns="" id="{C2A5BD5C-99BE-F7A0-72DE-0349B03D7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0" b="-5"/>
          <a:stretch/>
        </p:blipFill>
        <p:spPr>
          <a:xfrm>
            <a:off x="8261909" y="0"/>
            <a:ext cx="3922776" cy="39376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 descr="A child holding a pen in front of a whiteboard&#10;&#10;Description automatically generated">
            <a:extLst>
              <a:ext uri="{FF2B5EF4-FFF2-40B4-BE49-F238E27FC236}">
                <a16:creationId xmlns:a16="http://schemas.microsoft.com/office/drawing/2014/main" xmlns="" id="{8234280F-7579-3730-969F-119337F1FC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0" t="19853" r="1" b="2"/>
          <a:stretch/>
        </p:blipFill>
        <p:spPr>
          <a:xfrm>
            <a:off x="8261909" y="3727960"/>
            <a:ext cx="3922776" cy="31558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xmlns="" id="{E677BBB0-8A66-4619-B31B-5097655C5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C9E757-50F2-0D30-5C48-3FDD2CEC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603" y="4576392"/>
            <a:ext cx="3733762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以心智圖</a:t>
            </a:r>
            <a:r>
              <a:rPr lang="zh-TW" altLang="en-US" sz="22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來</a:t>
            </a:r>
            <a:r>
              <a:rPr lang="zh-TW" altLang="en-US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發想主題。</a:t>
            </a:r>
            <a:r>
              <a:rPr lang="en-US" altLang="zh-TW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/>
            </a:r>
            <a:br>
              <a:rPr lang="en-US" altLang="zh-TW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用白版來設計內容</a:t>
            </a:r>
            <a:r>
              <a:rPr lang="en-US" altLang="zh-TW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  <a:br>
              <a:rPr lang="en-US" altLang="zh-TW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日期、地點、活動項目、</a:t>
            </a:r>
            <a:r>
              <a:rPr lang="en-GB" altLang="zh-TW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/>
            </a:r>
            <a:br>
              <a:rPr lang="en-GB" altLang="zh-TW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</a:br>
            <a:r>
              <a:rPr lang="zh-TW" altLang="en-US" sz="2200" kern="1200" dirty="0">
                <a:solidFill>
                  <a:schemeClr val="tx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個別活動所需要的時間</a:t>
            </a:r>
            <a:endParaRPr lang="en-US" sz="2200" kern="1200" dirty="0">
              <a:solidFill>
                <a:schemeClr val="tx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FB56C437-7CF8-4D2B-8C62-6F9CEA561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xmlns="" id="{288F414E-1A16-495F-8EF5-F55A4207E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5BCCFDF-CDB7-9110-2568-D963CD5B7226}"/>
              </a:ext>
            </a:extLst>
          </p:cNvPr>
          <p:cNvSpPr txBox="1"/>
          <p:nvPr/>
        </p:nvSpPr>
        <p:spPr>
          <a:xfrm>
            <a:off x="854718" y="4725619"/>
            <a:ext cx="2677343" cy="1268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zh-TW" alt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節目內容的設計</a:t>
            </a:r>
            <a:endParaRPr lang="en-GB" altLang="zh-TW" sz="2400" b="1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15" name="Picture 14" descr="A diagram of chinese characters&#10;&#10;Description automatically generated">
            <a:extLst>
              <a:ext uri="{FF2B5EF4-FFF2-40B4-BE49-F238E27FC236}">
                <a16:creationId xmlns:a16="http://schemas.microsoft.com/office/drawing/2014/main" xmlns="" id="{7B1EB27B-3B53-3BDB-15EE-5EED54C9F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0" r="1" b="2949"/>
          <a:stretch/>
        </p:blipFill>
        <p:spPr>
          <a:xfrm>
            <a:off x="24422" y="16925"/>
            <a:ext cx="7156187" cy="39206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438EF3-2FA6-A411-F351-DCCAD7694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664" y="0"/>
            <a:ext cx="1027951" cy="71450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79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child sitting at a desk writing on a piece of paper&#10;&#10;Description automatically generated">
            <a:extLst>
              <a:ext uri="{FF2B5EF4-FFF2-40B4-BE49-F238E27FC236}">
                <a16:creationId xmlns:a16="http://schemas.microsoft.com/office/drawing/2014/main" xmlns="" id="{5C2B6316-4E0E-8A66-0941-DA4C62FE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r="5" b="2601"/>
          <a:stretch/>
        </p:blipFill>
        <p:spPr>
          <a:xfrm>
            <a:off x="3308695" y="3444577"/>
            <a:ext cx="2970465" cy="33832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35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Content Placeholder 21" descr="A person sitting at a desk with papers and a computer&#10;&#10;Description automatically generated">
            <a:extLst>
              <a:ext uri="{FF2B5EF4-FFF2-40B4-BE49-F238E27FC236}">
                <a16:creationId xmlns:a16="http://schemas.microsoft.com/office/drawing/2014/main" xmlns="" id="{124CE522-0470-7E50-9652-5274EEF81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22"/>
          <a:stretch/>
        </p:blipFill>
        <p:spPr>
          <a:xfrm>
            <a:off x="-476357" y="6730"/>
            <a:ext cx="3613700" cy="338327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75456E-C1EE-23EC-4DE3-8EE04D7CAF26}"/>
              </a:ext>
            </a:extLst>
          </p:cNvPr>
          <p:cNvSpPr txBox="1"/>
          <p:nvPr/>
        </p:nvSpPr>
        <p:spPr>
          <a:xfrm>
            <a:off x="3048000" y="28288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altLang="zh-TW" dirty="0"/>
              <a:t/>
            </a:r>
            <a:br>
              <a:rPr lang="en-GB" altLang="zh-TW" dirty="0"/>
            </a:br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164BDD2-6836-D7B8-2AA0-C3AF57EA10F5}"/>
              </a:ext>
            </a:extLst>
          </p:cNvPr>
          <p:cNvSpPr txBox="1"/>
          <p:nvPr/>
        </p:nvSpPr>
        <p:spPr>
          <a:xfrm>
            <a:off x="7557681" y="3995678"/>
            <a:ext cx="36137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我與媽媽討論行程及內容。</a:t>
            </a:r>
            <a:r>
              <a:rPr lang="en-GB" altLang="zh-TW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</a:t>
            </a:r>
            <a:r>
              <a:rPr lang="zh-TW" altLang="en-US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她教我許多方法</a:t>
            </a:r>
            <a:r>
              <a:rPr lang="en-GB" altLang="zh-TW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心智圖</a:t>
            </a:r>
            <a:endParaRPr lang="en-GB" altLang="zh-TW" sz="2400" dirty="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表格</a:t>
            </a:r>
            <a:endParaRPr lang="en-GB" altLang="zh-TW" sz="2400" dirty="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便條紙發想法</a:t>
            </a:r>
            <a:endParaRPr lang="en-GB" altLang="zh-TW" sz="2400" dirty="0">
              <a:solidFill>
                <a:srgbClr val="FFFFFF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問答與討論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7697FE-33F5-6B8B-5EE3-B63F1180F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5" y="3444577"/>
            <a:ext cx="3231160" cy="33835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F024450-FC4F-5C5B-950D-ABB75E783D5C}"/>
              </a:ext>
            </a:extLst>
          </p:cNvPr>
          <p:cNvSpPr txBox="1"/>
          <p:nvPr/>
        </p:nvSpPr>
        <p:spPr>
          <a:xfrm rot="452813">
            <a:off x="709810" y="239133"/>
            <a:ext cx="110294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學習便條紙發想法</a:t>
            </a:r>
            <a:endParaRPr lang="en-GB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69BC8D2-01D4-E4FA-475C-84FDECF755B8}"/>
              </a:ext>
            </a:extLst>
          </p:cNvPr>
          <p:cNvSpPr txBox="1"/>
          <p:nvPr/>
        </p:nvSpPr>
        <p:spPr>
          <a:xfrm>
            <a:off x="5420563" y="3462699"/>
            <a:ext cx="699468" cy="380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FF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表格</a:t>
            </a:r>
            <a:endParaRPr lang="en-GB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AFA11F1-6124-FDE4-04F8-041F13819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685" y="501"/>
            <a:ext cx="2969009" cy="33835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C8987D-A901-0F2B-5FD8-8613E5107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772" y="6730"/>
            <a:ext cx="2975106" cy="33835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CAEADBE-9D12-E999-540D-767B008E4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938" y="-679"/>
            <a:ext cx="3042168" cy="33835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F710378-8D58-1E12-AECF-B45E2784D802}"/>
              </a:ext>
            </a:extLst>
          </p:cNvPr>
          <p:cNvSpPr txBox="1"/>
          <p:nvPr/>
        </p:nvSpPr>
        <p:spPr>
          <a:xfrm>
            <a:off x="1673541" y="6036848"/>
            <a:ext cx="1598595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便條紙發想法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4087E274-8F35-60AB-C29F-F4905EB23F1A}"/>
              </a:ext>
            </a:extLst>
          </p:cNvPr>
          <p:cNvSpPr txBox="1"/>
          <p:nvPr/>
        </p:nvSpPr>
        <p:spPr>
          <a:xfrm>
            <a:off x="4398468" y="25377"/>
            <a:ext cx="136359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問答與討論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A11093-1215-1DB5-A5D0-70FC1A2EF498}"/>
              </a:ext>
            </a:extLst>
          </p:cNvPr>
          <p:cNvSpPr txBox="1"/>
          <p:nvPr/>
        </p:nvSpPr>
        <p:spPr>
          <a:xfrm>
            <a:off x="6913608" y="0"/>
            <a:ext cx="1436405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心智圖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CE48C2A-2607-DD57-DFF8-E4C3EBF33CCB}"/>
              </a:ext>
            </a:extLst>
          </p:cNvPr>
          <p:cNvSpPr txBox="1"/>
          <p:nvPr/>
        </p:nvSpPr>
        <p:spPr>
          <a:xfrm>
            <a:off x="9715597" y="184666"/>
            <a:ext cx="168509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便條紙發想法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7533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6">
            <a:extLst>
              <a:ext uri="{FF2B5EF4-FFF2-40B4-BE49-F238E27FC236}">
                <a16:creationId xmlns:a16="http://schemas.microsoft.com/office/drawing/2014/main" xmlns="" id="{45352925-4751-4F5E-B434-C1C0CE9171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xmlns="" id="{128B0C87-106B-4BC6-B780-21399D3813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sticky notes on a white board&#10;&#10;Description automatically generated">
            <a:extLst>
              <a:ext uri="{FF2B5EF4-FFF2-40B4-BE49-F238E27FC236}">
                <a16:creationId xmlns:a16="http://schemas.microsoft.com/office/drawing/2014/main" xmlns="" id="{B1DA29BE-CF19-B6F9-015B-9ACA60065D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t="-1210" r="920" b="2338"/>
          <a:stretch/>
        </p:blipFill>
        <p:spPr>
          <a:xfrm>
            <a:off x="549815" y="-177711"/>
            <a:ext cx="4713108" cy="7035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B29BA4-8B50-422B-E595-5E7841D85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</a:blip>
          <a:srcRect l="28" r="2990"/>
          <a:stretch/>
        </p:blipFill>
        <p:spPr>
          <a:xfrm>
            <a:off x="5878418" y="-88851"/>
            <a:ext cx="6092951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ADADBE-757D-7E76-EA79-8D1AAAFAF00C}"/>
              </a:ext>
            </a:extLst>
          </p:cNvPr>
          <p:cNvSpPr txBox="1"/>
          <p:nvPr/>
        </p:nvSpPr>
        <p:spPr>
          <a:xfrm>
            <a:off x="1097280" y="932485"/>
            <a:ext cx="3884371" cy="952500"/>
          </a:xfrm>
          <a:prstGeom prst="rect">
            <a:avLst/>
          </a:prstGeom>
          <a:solidFill>
            <a:srgbClr val="333F50">
              <a:alpha val="50196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我使用便利貼發想法來製作節目單</a:t>
            </a:r>
            <a:endParaRPr lang="en-US" sz="3200" kern="12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8D676E-17C4-B27D-8936-0A72FF545968}"/>
              </a:ext>
            </a:extLst>
          </p:cNvPr>
          <p:cNvSpPr txBox="1"/>
          <p:nvPr/>
        </p:nvSpPr>
        <p:spPr>
          <a:xfrm>
            <a:off x="7424673" y="932485"/>
            <a:ext cx="3441701" cy="952500"/>
          </a:xfrm>
          <a:prstGeom prst="rect">
            <a:avLst/>
          </a:prstGeom>
          <a:solidFill>
            <a:srgbClr val="333F50">
              <a:alpha val="50196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感謝媽媽協助</a:t>
            </a:r>
            <a:endParaRPr lang="en-GB" altLang="zh-TW" sz="32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2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編輯完</a:t>
            </a:r>
            <a:r>
              <a:rPr lang="zh-TW" altLang="en-US" sz="3200" kern="1200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+mj-cs"/>
              </a:rPr>
              <a:t>成節目單</a:t>
            </a:r>
            <a:endParaRPr lang="en-US" altLang="zh-TW" sz="3200" kern="1200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+mj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E5F2D92F-2588-C181-DF93-FE14A078732C}"/>
              </a:ext>
            </a:extLst>
          </p:cNvPr>
          <p:cNvSpPr/>
          <p:nvPr/>
        </p:nvSpPr>
        <p:spPr>
          <a:xfrm>
            <a:off x="5262923" y="2666729"/>
            <a:ext cx="672210" cy="952500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9">
            <a:extLst>
              <a:ext uri="{FF2B5EF4-FFF2-40B4-BE49-F238E27FC236}">
                <a16:creationId xmlns:a16="http://schemas.microsoft.com/office/drawing/2014/main" xmlns="" id="{160022CF-D73B-45FB-8DD4-1B1C0C92E7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DE5A9-1C64-4CEE-3997-D077E074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32" y="934872"/>
            <a:ext cx="2842700" cy="94960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準備講座</a:t>
            </a:r>
            <a:endParaRPr lang="en-GB" dirty="0"/>
          </a:p>
        </p:txBody>
      </p:sp>
      <p:sp>
        <p:nvSpPr>
          <p:cNvPr id="55" name="Freeform: Shape 11">
            <a:extLst>
              <a:ext uri="{FF2B5EF4-FFF2-40B4-BE49-F238E27FC236}">
                <a16:creationId xmlns:a16="http://schemas.microsoft.com/office/drawing/2014/main" xmlns="" id="{AC2C106E-0A9A-4090-95B9-B7070646D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61483" y="-2"/>
            <a:ext cx="1329192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101112" y="6857735"/>
                </a:lnTo>
                <a:cubicBezTo>
                  <a:pt x="115369" y="6839114"/>
                  <a:pt x="142394" y="6806441"/>
                  <a:pt x="137705" y="6776847"/>
                </a:cubicBezTo>
                <a:cubicBezTo>
                  <a:pt x="148424" y="6767643"/>
                  <a:pt x="156380" y="6753187"/>
                  <a:pt x="149205" y="6737706"/>
                </a:cubicBezTo>
                <a:cubicBezTo>
                  <a:pt x="155245" y="6708183"/>
                  <a:pt x="170958" y="6713000"/>
                  <a:pt x="173944" y="6691589"/>
                </a:cubicBezTo>
                <a:cubicBezTo>
                  <a:pt x="174057" y="6689618"/>
                  <a:pt x="165855" y="6661941"/>
                  <a:pt x="165968" y="6659970"/>
                </a:cubicBezTo>
                <a:cubicBezTo>
                  <a:pt x="166538" y="6656036"/>
                  <a:pt x="165560" y="6637698"/>
                  <a:pt x="166592" y="6636211"/>
                </a:cubicBezTo>
                <a:lnTo>
                  <a:pt x="184036" y="6594177"/>
                </a:lnTo>
                <a:cubicBezTo>
                  <a:pt x="192044" y="6580421"/>
                  <a:pt x="188570" y="6573022"/>
                  <a:pt x="198076" y="6557575"/>
                </a:cubicBezTo>
                <a:cubicBezTo>
                  <a:pt x="200255" y="6540981"/>
                  <a:pt x="232864" y="6478671"/>
                  <a:pt x="251033" y="6492130"/>
                </a:cubicBezTo>
                <a:cubicBezTo>
                  <a:pt x="252316" y="6486906"/>
                  <a:pt x="263405" y="6432771"/>
                  <a:pt x="266720" y="6431610"/>
                </a:cubicBezTo>
                <a:lnTo>
                  <a:pt x="310425" y="6379786"/>
                </a:lnTo>
                <a:cubicBezTo>
                  <a:pt x="310468" y="6347539"/>
                  <a:pt x="314739" y="6343120"/>
                  <a:pt x="293648" y="6334727"/>
                </a:cubicBezTo>
                <a:cubicBezTo>
                  <a:pt x="293165" y="6323607"/>
                  <a:pt x="271546" y="6324415"/>
                  <a:pt x="271063" y="6313295"/>
                </a:cubicBezTo>
                <a:cubicBezTo>
                  <a:pt x="270633" y="6307513"/>
                  <a:pt x="278657" y="6285828"/>
                  <a:pt x="278227" y="6280046"/>
                </a:cubicBezTo>
                <a:cubicBezTo>
                  <a:pt x="276993" y="6275532"/>
                  <a:pt x="276658" y="6280700"/>
                  <a:pt x="281226" y="6272987"/>
                </a:cubicBezTo>
                <a:lnTo>
                  <a:pt x="288000" y="6252834"/>
                </a:ln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E834079F-3DC5-9A08-63BF-ED6EEA86A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600" y="2224585"/>
            <a:ext cx="7202693" cy="3630564"/>
          </a:xfrm>
        </p:spPr>
        <p:txBody>
          <a:bodyPr>
            <a:normAutofit/>
          </a:bodyPr>
          <a:lstStyle/>
          <a:p>
            <a:pPr marL="176022" indent="-176022" defTabSz="704088">
              <a:lnSpc>
                <a:spcPct val="150000"/>
              </a:lnSpc>
              <a:spcBef>
                <a:spcPts val="770"/>
              </a:spcBef>
            </a:pPr>
            <a:r>
              <a:rPr lang="zh-TW" altLang="en-US" sz="2156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設計報名表。製作回饋單</a:t>
            </a:r>
            <a:endParaRPr lang="en-GB" altLang="zh-TW" sz="2156" kern="1200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176022" indent="-176022" defTabSz="704088">
              <a:lnSpc>
                <a:spcPct val="150000"/>
              </a:lnSpc>
              <a:spcBef>
                <a:spcPts val="770"/>
              </a:spcBef>
            </a:pPr>
            <a:r>
              <a:rPr lang="zh-TW" altLang="en-US" sz="2156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規畫活動內容。邀請講者</a:t>
            </a:r>
            <a:endParaRPr lang="en-GB" altLang="zh-TW" sz="2156" kern="1200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176022" indent="-176022" defTabSz="704088">
              <a:lnSpc>
                <a:spcPct val="150000"/>
              </a:lnSpc>
              <a:spcBef>
                <a:spcPts val="770"/>
              </a:spcBef>
            </a:pPr>
            <a:r>
              <a:rPr lang="zh-TW" altLang="en-US" sz="2156" dirty="0"/>
              <a:t>要找</a:t>
            </a:r>
            <a:r>
              <a:rPr lang="zh-TW" altLang="en-US" sz="2156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協助報到的幫手。預先借好適合的場地</a:t>
            </a:r>
            <a:endParaRPr lang="en-GB" altLang="zh-TW" sz="2156" kern="1200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176022" indent="-176022" defTabSz="704088">
              <a:lnSpc>
                <a:spcPct val="150000"/>
              </a:lnSpc>
              <a:spcBef>
                <a:spcPts val="770"/>
              </a:spcBef>
            </a:pPr>
            <a:r>
              <a:rPr lang="zh-TW" altLang="en-US" sz="2156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我們還需要足夠的經費。總共花了</a:t>
            </a:r>
            <a:r>
              <a:rPr lang="en-US" altLang="zh-TW" sz="2156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3600</a:t>
            </a:r>
            <a:r>
              <a:rPr lang="zh-TW" altLang="en-US" sz="2156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元</a:t>
            </a:r>
            <a:endParaRPr lang="en-GB" altLang="zh-TW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958AD98-6B12-C482-DAD4-A63F6B5D19BB}"/>
              </a:ext>
            </a:extLst>
          </p:cNvPr>
          <p:cNvSpPr txBox="1">
            <a:spLocks/>
          </p:cNvSpPr>
          <p:nvPr/>
        </p:nvSpPr>
        <p:spPr>
          <a:xfrm>
            <a:off x="2259275" y="4902207"/>
            <a:ext cx="7070992" cy="1020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defTabSz="704088">
              <a:spcAft>
                <a:spcPts val="600"/>
              </a:spcAft>
            </a:pPr>
            <a:r>
              <a:rPr lang="zh-TW" altLang="en-US" sz="3388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但是</a:t>
            </a:r>
            <a:r>
              <a:rPr lang="en-GB" altLang="zh-TW" sz="3388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, </a:t>
            </a:r>
            <a:r>
              <a:rPr lang="zh-TW" altLang="en-US" sz="3388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遇到了一些困難與挑戰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0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59">
            <a:extLst>
              <a:ext uri="{FF2B5EF4-FFF2-40B4-BE49-F238E27FC236}">
                <a16:creationId xmlns:a16="http://schemas.microsoft.com/office/drawing/2014/main" xmlns="" id="{53F29798-D584-4792-9B62-3F5F5C36D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and child sitting at a table&#10;&#10;Description automatically generated">
            <a:extLst>
              <a:ext uri="{FF2B5EF4-FFF2-40B4-BE49-F238E27FC236}">
                <a16:creationId xmlns:a16="http://schemas.microsoft.com/office/drawing/2014/main" xmlns="" id="{532A459A-F31F-BCB1-9DFA-39AB7B73DA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936" y="2143051"/>
            <a:ext cx="5954713" cy="4449763"/>
          </a:xfrm>
          <a:prstGeom prst="rect">
            <a:avLst/>
          </a:prstGeom>
        </p:spPr>
      </p:pic>
      <p:pic>
        <p:nvPicPr>
          <p:cNvPr id="10" name="IMG_7067" descr="A child sitting at a table with books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xmlns="" id="{542AD8CD-2D00-283D-7CF9-0581BC456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436559" y="3626222"/>
            <a:ext cx="4985806" cy="3646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9F8D8C-276A-3DFE-3A24-87BD7D3F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19" y="3084277"/>
            <a:ext cx="5102317" cy="545315"/>
          </a:xfrm>
          <a:solidFill>
            <a:srgbClr val="595959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不知道怎麼寫邀請卡給講師</a:t>
            </a:r>
            <a:r>
              <a:rPr lang="en-GB" altLang="zh-TW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20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C37C8B4-9D9C-CD49-5C6E-0B6AAEA2492D}"/>
              </a:ext>
            </a:extLst>
          </p:cNvPr>
          <p:cNvSpPr txBox="1">
            <a:spLocks/>
          </p:cNvSpPr>
          <p:nvPr/>
        </p:nvSpPr>
        <p:spPr>
          <a:xfrm>
            <a:off x="6721572" y="524382"/>
            <a:ext cx="4621146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defRPr>
            </a:lvl1pPr>
          </a:lstStyle>
          <a:p>
            <a:pPr algn="ctr"/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幸好卡片最後有完成並在午餐時交給講師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7CB53F-46CD-C80E-8ADE-2A10242F2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59" y="755488"/>
            <a:ext cx="2210119" cy="2333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780A22-EB66-85AD-19B3-28AD5E6EB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667" y="737876"/>
            <a:ext cx="2718763" cy="23610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D07BA5-8928-9CA4-C48C-4A0091EBD740}"/>
              </a:ext>
            </a:extLst>
          </p:cNvPr>
          <p:cNvSpPr txBox="1"/>
          <p:nvPr/>
        </p:nvSpPr>
        <p:spPr>
          <a:xfrm>
            <a:off x="1681417" y="210561"/>
            <a:ext cx="2340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第一個小挑戰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594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971</Words>
  <Application>Microsoft Office PowerPoint</Application>
  <PresentationFormat>自訂</PresentationFormat>
  <Paragraphs>107</Paragraphs>
  <Slides>23</Slides>
  <Notes>0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Office Theme</vt:lpstr>
      <vt:lpstr>健康Ｇo!Ｇo!Ｇo!講座 </vt:lpstr>
      <vt:lpstr>動機</vt:lpstr>
      <vt:lpstr>舉辦健康講座的動機</vt:lpstr>
      <vt:lpstr>講座籌備過程 每天都有滿滿的行程</vt:lpstr>
      <vt:lpstr>以心智圖來發想主題。 用白版來設計內容: 日期、地點、活動項目、 個別活動所需要的時間</vt:lpstr>
      <vt:lpstr>PowerPoint 簡報</vt:lpstr>
      <vt:lpstr>PowerPoint 簡報</vt:lpstr>
      <vt:lpstr>準備講座</vt:lpstr>
      <vt:lpstr>不知道怎麼寫邀請卡給講師 </vt:lpstr>
      <vt:lpstr>遇到一個大難題： 報名人數太少</vt:lpstr>
      <vt:lpstr>PowerPoint 簡報</vt:lpstr>
      <vt:lpstr>PowerPoint 簡報</vt:lpstr>
      <vt:lpstr>PowerPoint 簡報</vt:lpstr>
      <vt:lpstr>PowerPoint 簡報</vt:lpstr>
      <vt:lpstr>籌劃期間做過的努力</vt:lpstr>
      <vt:lpstr>這當中很擔心</vt:lpstr>
      <vt:lpstr>8月12日講座終於正式舉辦了</vt:lpstr>
      <vt:lpstr>講座精彩 大家很熱烈參與</vt:lpstr>
      <vt:lpstr>PowerPoint 簡報</vt:lpstr>
      <vt:lpstr>整場講座包括規劃過程印象深刻的事情</vt:lpstr>
      <vt:lpstr>準備這場講座我學到了什麼?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健康Ｇo!Ｇo!Ｇo!講座活動</dc:title>
  <dc:creator>053 Su</dc:creator>
  <cp:lastModifiedBy>kk k</cp:lastModifiedBy>
  <cp:revision>7</cp:revision>
  <dcterms:created xsi:type="dcterms:W3CDTF">2023-08-20T14:39:03Z</dcterms:created>
  <dcterms:modified xsi:type="dcterms:W3CDTF">2023-09-12T03:54:04Z</dcterms:modified>
</cp:coreProperties>
</file>