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2" autoAdjust="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51913-14AB-45B0-BDDA-C29A0687E785}" type="datetimeFigureOut">
              <a:rPr lang="zh-TW" altLang="en-US" smtClean="0"/>
              <a:t>2024/7/30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F72E1-487F-4797-952B-914232B5C0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51913-14AB-45B0-BDDA-C29A0687E785}" type="datetimeFigureOut">
              <a:rPr lang="zh-TW" altLang="en-US" smtClean="0"/>
              <a:t>2024/7/30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F72E1-487F-4797-952B-914232B5C0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51913-14AB-45B0-BDDA-C29A0687E785}" type="datetimeFigureOut">
              <a:rPr lang="zh-TW" altLang="en-US" smtClean="0"/>
              <a:t>2024/7/30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F72E1-487F-4797-952B-914232B5C0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51913-14AB-45B0-BDDA-C29A0687E785}" type="datetimeFigureOut">
              <a:rPr lang="zh-TW" altLang="en-US" smtClean="0"/>
              <a:t>2024/7/30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F72E1-487F-4797-952B-914232B5C0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51913-14AB-45B0-BDDA-C29A0687E785}" type="datetimeFigureOut">
              <a:rPr lang="zh-TW" altLang="en-US" smtClean="0"/>
              <a:t>2024/7/30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F72E1-487F-4797-952B-914232B5C0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51913-14AB-45B0-BDDA-C29A0687E785}" type="datetimeFigureOut">
              <a:rPr lang="zh-TW" altLang="en-US" smtClean="0"/>
              <a:t>2024/7/30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F72E1-487F-4797-952B-914232B5C0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51913-14AB-45B0-BDDA-C29A0687E785}" type="datetimeFigureOut">
              <a:rPr lang="zh-TW" altLang="en-US" smtClean="0"/>
              <a:t>2024/7/30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F72E1-487F-4797-952B-914232B5C0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51913-14AB-45B0-BDDA-C29A0687E785}" type="datetimeFigureOut">
              <a:rPr lang="zh-TW" altLang="en-US" smtClean="0"/>
              <a:t>2024/7/30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F72E1-487F-4797-952B-914232B5C0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51913-14AB-45B0-BDDA-C29A0687E785}" type="datetimeFigureOut">
              <a:rPr lang="zh-TW" altLang="en-US" smtClean="0"/>
              <a:t>2024/7/30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F72E1-487F-4797-952B-914232B5C0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51913-14AB-45B0-BDDA-C29A0687E785}" type="datetimeFigureOut">
              <a:rPr lang="zh-TW" altLang="en-US" smtClean="0"/>
              <a:t>2024/7/30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F72E1-487F-4797-952B-914232B5C0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51913-14AB-45B0-BDDA-C29A0687E785}" type="datetimeFigureOut">
              <a:rPr lang="zh-TW" altLang="en-US" smtClean="0"/>
              <a:t>2024/7/30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F72E1-487F-4797-952B-914232B5C0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7051913-14AB-45B0-BDDA-C29A0687E785}" type="datetimeFigureOut">
              <a:rPr lang="zh-TW" altLang="en-US" smtClean="0"/>
              <a:t>2024/7/30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23F72E1-487F-4797-952B-914232B5C0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992888" cy="1728192"/>
          </a:xfrm>
        </p:spPr>
        <p:txBody>
          <a:bodyPr>
            <a:normAutofit/>
          </a:bodyPr>
          <a:lstStyle/>
          <a:p>
            <a:r>
              <a:rPr lang="en-US" altLang="zh-TW" sz="6600" dirty="0" smtClean="0"/>
              <a:t>DIY</a:t>
            </a:r>
            <a:r>
              <a:rPr lang="zh-TW" altLang="en-US" sz="6600" dirty="0" smtClean="0"/>
              <a:t>手工扭蛋機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63480" y="5517232"/>
            <a:ext cx="4680520" cy="1224136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六信</a:t>
            </a:r>
            <a:r>
              <a:rPr lang="en-US" altLang="zh-TW" sz="4000" dirty="0" smtClean="0"/>
              <a:t>19</a:t>
            </a:r>
            <a:r>
              <a:rPr lang="zh-TW" altLang="en-US" sz="4000" dirty="0" smtClean="0"/>
              <a:t>號黃羽彤 </a:t>
            </a:r>
            <a:endParaRPr lang="zh-TW" altLang="en-US" sz="4000" dirty="0"/>
          </a:p>
        </p:txBody>
      </p:sp>
      <p:pic>
        <p:nvPicPr>
          <p:cNvPr id="3075" name="Picture 3" descr="C:\Users\USER\OneDrive\桌面\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1" y="3429000"/>
            <a:ext cx="3134047" cy="29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80528" y="0"/>
            <a:ext cx="6264696" cy="1268760"/>
          </a:xfrm>
        </p:spPr>
        <p:txBody>
          <a:bodyPr/>
          <a:lstStyle/>
          <a:p>
            <a:pPr algn="ctr"/>
            <a:r>
              <a:rPr lang="zh-TW" altLang="en-US" dirty="0" smtClean="0"/>
              <a:t>製作過程</a:t>
            </a:r>
            <a:r>
              <a:rPr lang="en-US" altLang="zh-TW" dirty="0" smtClean="0"/>
              <a:t>---</a:t>
            </a:r>
            <a:r>
              <a:rPr lang="zh-TW" altLang="en-US" dirty="0" smtClean="0"/>
              <a:t>包裝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1340768"/>
            <a:ext cx="7651576" cy="5472608"/>
          </a:xfrm>
        </p:spPr>
        <p:txBody>
          <a:bodyPr/>
          <a:lstStyle/>
          <a:p>
            <a:r>
              <a:rPr lang="zh-TW" altLang="en-US" dirty="0" smtClean="0"/>
              <a:t>「就快結束了，趕快做完吧！」哪知，才剛想完，馬上就貼歪了，我心裡好著急，沒想到，愈急，就貼愈歪，連空氣先生都被卡在包裝紙裡了，於是我努力讓自己保持冷靜，終於完成最後的步驟。雖然歷經了許多失敗，但這台</a:t>
            </a:r>
            <a:r>
              <a:rPr lang="en-US" altLang="zh-TW" dirty="0" smtClean="0"/>
              <a:t>『</a:t>
            </a:r>
            <a:r>
              <a:rPr lang="zh-TW" altLang="en-US" dirty="0" smtClean="0"/>
              <a:t>不必投錢的扭蛋機</a:t>
            </a:r>
            <a:r>
              <a:rPr lang="en-US" altLang="zh-TW" dirty="0" smtClean="0"/>
              <a:t>』</a:t>
            </a:r>
            <a:r>
              <a:rPr lang="zh-TW" altLang="en-US" dirty="0" smtClean="0"/>
              <a:t>也算是大功告成。</a:t>
            </a:r>
            <a:endParaRPr lang="zh-TW" altLang="en-US" dirty="0"/>
          </a:p>
        </p:txBody>
      </p:sp>
      <p:pic>
        <p:nvPicPr>
          <p:cNvPr id="3074" name="Picture 2" descr="C:\Users\USER\OneDrive\桌面\彤彤\麥哲倫\20240715_170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75484" y="4167628"/>
            <a:ext cx="2980200" cy="23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OneDrive\桌面\彤彤\麥哲倫\20240715_153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7663" y="4156873"/>
            <a:ext cx="29802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42828"/>
            <a:ext cx="2119987" cy="236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4427984" y="5013176"/>
            <a:ext cx="360040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055929" y="5013176"/>
            <a:ext cx="380167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弧形 5"/>
          <p:cNvSpPr/>
          <p:nvPr/>
        </p:nvSpPr>
        <p:spPr>
          <a:xfrm>
            <a:off x="4608004" y="5345005"/>
            <a:ext cx="447925" cy="100219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4854806" y="3854904"/>
            <a:ext cx="1296144" cy="654215"/>
          </a:xfrm>
          <a:prstGeom prst="wedgeRectCallo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831966" y="3981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快完成囉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707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4211960" cy="1124744"/>
          </a:xfrm>
        </p:spPr>
        <p:txBody>
          <a:bodyPr/>
          <a:lstStyle/>
          <a:p>
            <a:pPr algn="ctr"/>
            <a:r>
              <a:rPr lang="zh-TW" altLang="en-US" dirty="0" smtClean="0"/>
              <a:t>成果發表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124744"/>
            <a:ext cx="7723584" cy="5616624"/>
          </a:xfrm>
        </p:spPr>
        <p:txBody>
          <a:bodyPr/>
          <a:lstStyle/>
          <a:p>
            <a:r>
              <a:rPr lang="zh-TW" altLang="en-US" dirty="0" smtClean="0"/>
              <a:t>       下面這張圖是扭蛋機</a:t>
            </a:r>
            <a:endParaRPr lang="en-US" altLang="zh-TW" dirty="0" smtClean="0"/>
          </a:p>
          <a:p>
            <a:r>
              <a:rPr lang="zh-TW" altLang="en-US" dirty="0" smtClean="0"/>
              <a:t>的完成圖，基本上都能讓</a:t>
            </a:r>
            <a:endParaRPr lang="en-US" altLang="zh-TW" dirty="0" smtClean="0"/>
          </a:p>
          <a:p>
            <a:r>
              <a:rPr lang="zh-TW" altLang="en-US" dirty="0" smtClean="0"/>
              <a:t>扭蛋順利得掉下來，但美</a:t>
            </a:r>
            <a:endParaRPr lang="en-US" altLang="zh-TW" dirty="0" smtClean="0"/>
          </a:p>
          <a:p>
            <a:r>
              <a:rPr lang="zh-TW" altLang="en-US" dirty="0" smtClean="0"/>
              <a:t>觀部分真的還要再加油才</a:t>
            </a:r>
            <a:endParaRPr lang="en-US" altLang="zh-TW" dirty="0" smtClean="0"/>
          </a:p>
          <a:p>
            <a:r>
              <a:rPr lang="zh-TW" altLang="en-US" dirty="0" smtClean="0"/>
              <a:t>能讓扭蛋機更完美啊！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76" y="1223104"/>
            <a:ext cx="401431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12" y="2822673"/>
            <a:ext cx="4099351" cy="126980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</p:pic>
      <p:cxnSp>
        <p:nvCxnSpPr>
          <p:cNvPr id="6" name="直線接點 5"/>
          <p:cNvCxnSpPr/>
          <p:nvPr/>
        </p:nvCxnSpPr>
        <p:spPr>
          <a:xfrm flipV="1">
            <a:off x="5137768" y="2147183"/>
            <a:ext cx="288032" cy="135098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5220072" y="3212976"/>
            <a:ext cx="144016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508104" y="3212976"/>
            <a:ext cx="144016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弧形 11"/>
          <p:cNvSpPr/>
          <p:nvPr/>
        </p:nvSpPr>
        <p:spPr>
          <a:xfrm>
            <a:off x="5220072" y="3356992"/>
            <a:ext cx="432048" cy="117727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/>
          <p:nvPr/>
        </p:nvCxnSpPr>
        <p:spPr>
          <a:xfrm flipV="1">
            <a:off x="5876128" y="2130592"/>
            <a:ext cx="72008" cy="101037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 flipV="1">
            <a:off x="6300192" y="2144304"/>
            <a:ext cx="72008" cy="85264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6516216" y="2144304"/>
            <a:ext cx="144016" cy="85264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300192" y="3068960"/>
            <a:ext cx="144016" cy="14401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6660232" y="3068960"/>
            <a:ext cx="72008" cy="14401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6444208" y="3212976"/>
            <a:ext cx="7200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6660232" y="3212976"/>
            <a:ext cx="7200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接點 30"/>
          <p:cNvCxnSpPr/>
          <p:nvPr/>
        </p:nvCxnSpPr>
        <p:spPr>
          <a:xfrm>
            <a:off x="6372200" y="3356992"/>
            <a:ext cx="216024" cy="5886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7308304" y="3140968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596336" y="3140968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7308304" y="3212976"/>
            <a:ext cx="7200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668344" y="3212975"/>
            <a:ext cx="7200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7452360" y="3300984"/>
            <a:ext cx="196113" cy="137160"/>
          </a:xfrm>
          <a:custGeom>
            <a:avLst/>
            <a:gdLst>
              <a:gd name="connsiteX0" fmla="*/ 0 w 196113"/>
              <a:gd name="connsiteY0" fmla="*/ 137160 h 137160"/>
              <a:gd name="connsiteX1" fmla="*/ 82296 w 196113"/>
              <a:gd name="connsiteY1" fmla="*/ 0 h 137160"/>
              <a:gd name="connsiteX2" fmla="*/ 82296 w 196113"/>
              <a:gd name="connsiteY2" fmla="*/ 0 h 137160"/>
              <a:gd name="connsiteX3" fmla="*/ 182880 w 196113"/>
              <a:gd name="connsiteY3" fmla="*/ 109728 h 137160"/>
              <a:gd name="connsiteX4" fmla="*/ 192024 w 196113"/>
              <a:gd name="connsiteY4" fmla="*/ 109728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13" h="137160">
                <a:moveTo>
                  <a:pt x="0" y="137160"/>
                </a:moveTo>
                <a:lnTo>
                  <a:pt x="82296" y="0"/>
                </a:lnTo>
                <a:lnTo>
                  <a:pt x="82296" y="0"/>
                </a:lnTo>
                <a:cubicBezTo>
                  <a:pt x="99060" y="18288"/>
                  <a:pt x="164592" y="91440"/>
                  <a:pt x="182880" y="109728"/>
                </a:cubicBezTo>
                <a:cubicBezTo>
                  <a:pt x="201168" y="128016"/>
                  <a:pt x="196596" y="118872"/>
                  <a:pt x="192024" y="109728"/>
                </a:cubicBezTo>
              </a:path>
            </a:pathLst>
          </a:cu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接點 24"/>
          <p:cNvCxnSpPr/>
          <p:nvPr/>
        </p:nvCxnSpPr>
        <p:spPr>
          <a:xfrm flipH="1" flipV="1">
            <a:off x="7103988" y="2144304"/>
            <a:ext cx="132308" cy="9246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7884368" y="2147184"/>
            <a:ext cx="216024" cy="9937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手繪多邊形 46"/>
          <p:cNvSpPr/>
          <p:nvPr/>
        </p:nvSpPr>
        <p:spPr>
          <a:xfrm>
            <a:off x="8266176" y="3054096"/>
            <a:ext cx="173736" cy="155510"/>
          </a:xfrm>
          <a:custGeom>
            <a:avLst/>
            <a:gdLst>
              <a:gd name="connsiteX0" fmla="*/ 0 w 173736"/>
              <a:gd name="connsiteY0" fmla="*/ 146304 h 155510"/>
              <a:gd name="connsiteX1" fmla="*/ 73152 w 173736"/>
              <a:gd name="connsiteY1" fmla="*/ 0 h 155510"/>
              <a:gd name="connsiteX2" fmla="*/ 155448 w 173736"/>
              <a:gd name="connsiteY2" fmla="*/ 146304 h 155510"/>
              <a:gd name="connsiteX3" fmla="*/ 173736 w 173736"/>
              <a:gd name="connsiteY3" fmla="*/ 128016 h 15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36" h="155510">
                <a:moveTo>
                  <a:pt x="0" y="146304"/>
                </a:moveTo>
                <a:cubicBezTo>
                  <a:pt x="23622" y="73152"/>
                  <a:pt x="47244" y="0"/>
                  <a:pt x="73152" y="0"/>
                </a:cubicBezTo>
                <a:cubicBezTo>
                  <a:pt x="99060" y="0"/>
                  <a:pt x="138684" y="124968"/>
                  <a:pt x="155448" y="146304"/>
                </a:cubicBezTo>
                <a:cubicBezTo>
                  <a:pt x="172212" y="167640"/>
                  <a:pt x="172974" y="147828"/>
                  <a:pt x="173736" y="128016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手繪多邊形 47"/>
          <p:cNvSpPr/>
          <p:nvPr/>
        </p:nvSpPr>
        <p:spPr>
          <a:xfrm>
            <a:off x="8586216" y="3044952"/>
            <a:ext cx="201168" cy="164592"/>
          </a:xfrm>
          <a:custGeom>
            <a:avLst/>
            <a:gdLst>
              <a:gd name="connsiteX0" fmla="*/ 0 w 201168"/>
              <a:gd name="connsiteY0" fmla="*/ 146304 h 164592"/>
              <a:gd name="connsiteX1" fmla="*/ 64008 w 201168"/>
              <a:gd name="connsiteY1" fmla="*/ 0 h 164592"/>
              <a:gd name="connsiteX2" fmla="*/ 64008 w 201168"/>
              <a:gd name="connsiteY2" fmla="*/ 0 h 164592"/>
              <a:gd name="connsiteX3" fmla="*/ 201168 w 201168"/>
              <a:gd name="connsiteY3" fmla="*/ 164592 h 164592"/>
              <a:gd name="connsiteX4" fmla="*/ 155448 w 201168"/>
              <a:gd name="connsiteY4" fmla="*/ 109728 h 164592"/>
              <a:gd name="connsiteX5" fmla="*/ 192024 w 201168"/>
              <a:gd name="connsiteY5" fmla="*/ 155448 h 164592"/>
              <a:gd name="connsiteX6" fmla="*/ 182880 w 201168"/>
              <a:gd name="connsiteY6" fmla="*/ 118872 h 16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168" h="164592">
                <a:moveTo>
                  <a:pt x="0" y="146304"/>
                </a:moveTo>
                <a:lnTo>
                  <a:pt x="64008" y="0"/>
                </a:lnTo>
                <a:lnTo>
                  <a:pt x="64008" y="0"/>
                </a:lnTo>
                <a:lnTo>
                  <a:pt x="201168" y="164592"/>
                </a:lnTo>
                <a:lnTo>
                  <a:pt x="155448" y="109728"/>
                </a:lnTo>
                <a:cubicBezTo>
                  <a:pt x="153924" y="108204"/>
                  <a:pt x="187452" y="153924"/>
                  <a:pt x="192024" y="155448"/>
                </a:cubicBezTo>
                <a:cubicBezTo>
                  <a:pt x="196596" y="156972"/>
                  <a:pt x="189738" y="137922"/>
                  <a:pt x="182880" y="11887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8266176" y="3235834"/>
            <a:ext cx="173736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8586216" y="3235835"/>
            <a:ext cx="20116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等腰三角形 50"/>
          <p:cNvSpPr/>
          <p:nvPr/>
        </p:nvSpPr>
        <p:spPr>
          <a:xfrm>
            <a:off x="8439912" y="3356992"/>
            <a:ext cx="92528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接點 52"/>
          <p:cNvCxnSpPr/>
          <p:nvPr/>
        </p:nvCxnSpPr>
        <p:spPr>
          <a:xfrm flipV="1">
            <a:off x="8266176" y="2147184"/>
            <a:ext cx="0" cy="92177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手繪多邊形 55"/>
          <p:cNvSpPr/>
          <p:nvPr/>
        </p:nvSpPr>
        <p:spPr>
          <a:xfrm>
            <a:off x="8895196" y="3291840"/>
            <a:ext cx="331146" cy="387503"/>
          </a:xfrm>
          <a:custGeom>
            <a:avLst/>
            <a:gdLst>
              <a:gd name="connsiteX0" fmla="*/ 38492 w 331146"/>
              <a:gd name="connsiteY0" fmla="*/ 0 h 387503"/>
              <a:gd name="connsiteX1" fmla="*/ 331100 w 331146"/>
              <a:gd name="connsiteY1" fmla="*/ 182880 h 387503"/>
              <a:gd name="connsiteX2" fmla="*/ 20204 w 331146"/>
              <a:gd name="connsiteY2" fmla="*/ 365760 h 387503"/>
              <a:gd name="connsiteX3" fmla="*/ 29348 w 331146"/>
              <a:gd name="connsiteY3" fmla="*/ 384048 h 38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146" h="387503">
                <a:moveTo>
                  <a:pt x="38492" y="0"/>
                </a:moveTo>
                <a:cubicBezTo>
                  <a:pt x="186320" y="60960"/>
                  <a:pt x="334148" y="121920"/>
                  <a:pt x="331100" y="182880"/>
                </a:cubicBezTo>
                <a:cubicBezTo>
                  <a:pt x="328052" y="243840"/>
                  <a:pt x="70496" y="332232"/>
                  <a:pt x="20204" y="365760"/>
                </a:cubicBezTo>
                <a:cubicBezTo>
                  <a:pt x="-30088" y="399288"/>
                  <a:pt x="29348" y="384048"/>
                  <a:pt x="29348" y="384048"/>
                </a:cubicBezTo>
              </a:path>
            </a:pathLst>
          </a:cu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6"/>
          <p:cNvSpPr txBox="1"/>
          <p:nvPr/>
        </p:nvSpPr>
        <p:spPr>
          <a:xfrm>
            <a:off x="5276048" y="1213928"/>
            <a:ext cx="1090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累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6167402" y="122310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死</a:t>
            </a:r>
            <a:endParaRPr lang="zh-TW" altLang="en-US" sz="40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7103988" y="122310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我</a:t>
            </a:r>
            <a:endParaRPr lang="zh-TW" altLang="en-US" sz="40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7834813" y="1213928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 了</a:t>
            </a:r>
            <a:endParaRPr lang="zh-TW" altLang="en-US" sz="4000" dirty="0"/>
          </a:p>
        </p:txBody>
      </p:sp>
      <p:pic>
        <p:nvPicPr>
          <p:cNvPr id="4098" name="Picture 2" descr="C:\Users\USER\OneDrive\桌面\彤彤\麥哲倫\1721036557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62" y="3570499"/>
            <a:ext cx="3985414" cy="325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OneDrive\桌面\彤彤\麥哲倫\10000004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72" y="4101657"/>
            <a:ext cx="3675124" cy="27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16" y="19472"/>
            <a:ext cx="4275952" cy="1249288"/>
          </a:xfrm>
        </p:spPr>
        <p:txBody>
          <a:bodyPr/>
          <a:lstStyle/>
          <a:p>
            <a:pPr algn="ctr"/>
            <a:r>
              <a:rPr lang="zh-TW" altLang="en-US" dirty="0" smtClean="0"/>
              <a:t>心得感想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7723584" cy="5328592"/>
          </a:xfrm>
        </p:spPr>
        <p:txBody>
          <a:bodyPr/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     在經過這次的挑戰後，我發現每樣事物都很不容易，因為在看製作影片時，介紹的步驟和做法都很簡單，實際上做起來卻很難。像是扭蛋掉不下來，就又費了我九牛二虎之力；包裝不工整，導致美感度大扣分，非常的不容易。所以努力去挑戰自我的人非常厲害，但能實現自己夢想的人更加厲害。希望我也能夠學學麥哲倫的精神，努力完成夢想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31" y="4166842"/>
            <a:ext cx="2969390" cy="267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形圖說文字 4"/>
          <p:cNvSpPr/>
          <p:nvPr/>
        </p:nvSpPr>
        <p:spPr>
          <a:xfrm>
            <a:off x="4002848" y="4354783"/>
            <a:ext cx="1944216" cy="1161029"/>
          </a:xfrm>
          <a:prstGeom prst="wedgeEllipseCallou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113181" y="4581355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學學我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065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2771800" cy="908720"/>
          </a:xfrm>
        </p:spPr>
        <p:txBody>
          <a:bodyPr/>
          <a:lstStyle/>
          <a:p>
            <a:pPr algn="ctr"/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1351062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 smtClean="0"/>
              <a:t>1.</a:t>
            </a:r>
            <a:r>
              <a:rPr lang="zh-TW" altLang="en-US" sz="4000" dirty="0" smtClean="0"/>
              <a:t>製作動機</a:t>
            </a:r>
            <a:endParaRPr lang="en-US" altLang="zh-TW" sz="4000" dirty="0" smtClean="0"/>
          </a:p>
          <a:p>
            <a:pPr algn="l"/>
            <a:r>
              <a:rPr lang="en-US" altLang="zh-TW" sz="4000" dirty="0" smtClean="0"/>
              <a:t>2.</a:t>
            </a:r>
            <a:r>
              <a:rPr lang="zh-TW" altLang="en-US" sz="4000" dirty="0" smtClean="0"/>
              <a:t>材料準備</a:t>
            </a:r>
            <a:endParaRPr lang="en-US" altLang="zh-TW" sz="4000" dirty="0" smtClean="0"/>
          </a:p>
          <a:p>
            <a:pPr algn="l"/>
            <a:r>
              <a:rPr lang="en-US" altLang="zh-TW" sz="4000" dirty="0" smtClean="0"/>
              <a:t>3.</a:t>
            </a:r>
            <a:r>
              <a:rPr lang="zh-TW" altLang="en-US" sz="4000" dirty="0" smtClean="0"/>
              <a:t>製作過程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切割</a:t>
            </a:r>
            <a:r>
              <a:rPr lang="en-US" altLang="zh-TW" dirty="0" smtClean="0"/>
              <a:t>2</a:t>
            </a:r>
            <a:r>
              <a:rPr lang="zh-TW" altLang="en-US" dirty="0" smtClean="0"/>
              <a:t>貼補</a:t>
            </a:r>
            <a:r>
              <a:rPr lang="en-US" altLang="zh-TW" dirty="0" smtClean="0"/>
              <a:t>3</a:t>
            </a:r>
            <a:r>
              <a:rPr lang="zh-TW" altLang="en-US" dirty="0"/>
              <a:t>製作</a:t>
            </a:r>
            <a:r>
              <a:rPr lang="zh-TW" altLang="en-US" dirty="0" smtClean="0"/>
              <a:t>成品</a:t>
            </a:r>
            <a:r>
              <a:rPr lang="en-US" altLang="zh-TW" dirty="0" smtClean="0"/>
              <a:t>4</a:t>
            </a:r>
            <a:r>
              <a:rPr lang="zh-TW" altLang="en-US" dirty="0" smtClean="0"/>
              <a:t>試</a:t>
            </a:r>
            <a:r>
              <a:rPr lang="zh-TW" altLang="en-US" dirty="0"/>
              <a:t>玩並</a:t>
            </a:r>
            <a:r>
              <a:rPr lang="zh-TW" altLang="en-US" dirty="0" smtClean="0"/>
              <a:t>修改</a:t>
            </a:r>
            <a:r>
              <a:rPr lang="en-US" altLang="zh-TW" dirty="0" smtClean="0"/>
              <a:t>5</a:t>
            </a:r>
            <a:r>
              <a:rPr lang="zh-TW" altLang="en-US" dirty="0"/>
              <a:t>包裝</a:t>
            </a:r>
          </a:p>
          <a:p>
            <a:pPr algn="l"/>
            <a:r>
              <a:rPr lang="en-US" altLang="zh-TW" sz="4000" dirty="0"/>
              <a:t>4.</a:t>
            </a:r>
            <a:r>
              <a:rPr lang="zh-TW" altLang="en-US" sz="4000" dirty="0"/>
              <a:t>成果發表</a:t>
            </a:r>
          </a:p>
          <a:p>
            <a:pPr algn="l"/>
            <a:r>
              <a:rPr lang="en-US" altLang="zh-TW" sz="4000" dirty="0"/>
              <a:t>5.</a:t>
            </a:r>
            <a:r>
              <a:rPr lang="zh-TW" altLang="en-US" sz="4000" dirty="0"/>
              <a:t>心得感想</a:t>
            </a:r>
          </a:p>
          <a:p>
            <a:pPr algn="l"/>
            <a:endParaRPr lang="en-US" altLang="zh-TW" dirty="0" smtClean="0"/>
          </a:p>
          <a:p>
            <a:pPr algn="l"/>
            <a:endParaRPr lang="zh-TW" altLang="en-US" dirty="0"/>
          </a:p>
          <a:p>
            <a:pPr algn="l"/>
            <a:endParaRPr lang="zh-TW" altLang="en-US" dirty="0"/>
          </a:p>
          <a:p>
            <a:pPr algn="l"/>
            <a:endParaRPr lang="zh-TW" altLang="en-US" dirty="0"/>
          </a:p>
          <a:p>
            <a:pPr algn="l"/>
            <a:endParaRPr lang="zh-TW" altLang="en-US" dirty="0"/>
          </a:p>
          <a:p>
            <a:pPr algn="l"/>
            <a:endParaRPr lang="en-US" altLang="zh-TW" dirty="0" smtClean="0"/>
          </a:p>
          <a:p>
            <a:pPr algn="l"/>
            <a:endParaRPr lang="en-US" altLang="zh-TW" dirty="0" smtClean="0"/>
          </a:p>
          <a:p>
            <a:pPr algn="l"/>
            <a:endParaRPr lang="en-US" altLang="zh-TW" dirty="0" smtClean="0"/>
          </a:p>
          <a:p>
            <a:pPr algn="l"/>
            <a:endParaRPr lang="en-US" altLang="zh-TW" dirty="0"/>
          </a:p>
          <a:p>
            <a:pPr algn="l"/>
            <a:endParaRPr lang="en-US" altLang="zh-TW" dirty="0" smtClean="0"/>
          </a:p>
          <a:p>
            <a:pPr algn="l"/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35" y="3943350"/>
            <a:ext cx="32099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4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46465"/>
            <a:ext cx="3312368" cy="1050287"/>
          </a:xfrm>
        </p:spPr>
        <p:txBody>
          <a:bodyPr/>
          <a:lstStyle/>
          <a:p>
            <a:pPr algn="ctr"/>
            <a:r>
              <a:rPr lang="zh-TW" altLang="en-US" dirty="0" smtClean="0"/>
              <a:t>製作動機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1580140"/>
            <a:ext cx="7854696" cy="5256584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dirty="0" smtClean="0"/>
              <a:t>        </a:t>
            </a:r>
            <a:r>
              <a:rPr lang="zh-TW" altLang="en-US" sz="3200" dirty="0" smtClean="0"/>
              <a:t>扭蛋真是太好玩了啊！那種「喀擦</a:t>
            </a:r>
            <a:r>
              <a:rPr lang="en-US" altLang="zh-TW" sz="3200" dirty="0" smtClean="0"/>
              <a:t>—</a:t>
            </a:r>
            <a:r>
              <a:rPr lang="zh-TW" altLang="en-US" sz="3200" dirty="0" smtClean="0"/>
              <a:t>喀擦」的聲音超級療癒，甚至成了我童年不可抹滅的回憶呢！</a:t>
            </a:r>
            <a:endParaRPr lang="en-US" altLang="zh-TW" sz="3200" dirty="0" smtClean="0"/>
          </a:p>
          <a:p>
            <a:pPr algn="l"/>
            <a:r>
              <a:rPr lang="zh-TW" altLang="en-US" sz="3200" dirty="0" smtClean="0"/>
              <a:t>       但是扭蛋在臺灣非常昂貴，平均一顆都要</a:t>
            </a:r>
            <a:r>
              <a:rPr lang="en-US" altLang="zh-TW" sz="3200" dirty="0" smtClean="0"/>
              <a:t>60-100</a:t>
            </a:r>
            <a:r>
              <a:rPr lang="zh-TW" altLang="en-US" sz="3200" dirty="0" smtClean="0"/>
              <a:t>元，非常燒錢，所以我決定要在暑假期間完成一台「不必投錢的扭蛋機」，不但能夠充實我的暑假，也能夠完成我想每天在家也能夠「喀擦</a:t>
            </a:r>
            <a:r>
              <a:rPr lang="en-US" altLang="zh-TW" sz="3200" dirty="0" smtClean="0"/>
              <a:t>---</a:t>
            </a:r>
            <a:r>
              <a:rPr lang="zh-TW" altLang="en-US" sz="3200" dirty="0" smtClean="0"/>
              <a:t>喀擦」不停轉啊轉的心願，甚至可以讓我學到</a:t>
            </a:r>
            <a:r>
              <a:rPr lang="en-US" altLang="zh-TW" sz="3200" dirty="0" smtClean="0"/>
              <a:t>『</a:t>
            </a:r>
            <a:r>
              <a:rPr lang="zh-TW" altLang="en-US" sz="3200" dirty="0" smtClean="0"/>
              <a:t>如何製作扭蛋機</a:t>
            </a:r>
            <a:r>
              <a:rPr lang="en-US" altLang="zh-TW" sz="3200" dirty="0" smtClean="0"/>
              <a:t>』</a:t>
            </a:r>
            <a:r>
              <a:rPr lang="zh-TW" altLang="en-US" sz="3200" dirty="0" smtClean="0"/>
              <a:t>的這項知識，真是一舉數得啊！</a:t>
            </a:r>
            <a:endParaRPr lang="zh-TW" alt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78" y="188640"/>
            <a:ext cx="1850330" cy="135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0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896" y="24048"/>
            <a:ext cx="4464496" cy="1388728"/>
          </a:xfrm>
        </p:spPr>
        <p:txBody>
          <a:bodyPr/>
          <a:lstStyle/>
          <a:p>
            <a:pPr algn="ctr"/>
            <a:r>
              <a:rPr lang="zh-TW" altLang="en-US" dirty="0" smtClean="0"/>
              <a:t>材料準備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850064"/>
            <a:ext cx="7723584" cy="500793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紙箱</a:t>
            </a:r>
            <a:r>
              <a:rPr lang="en-US" altLang="zh-TW" dirty="0" smtClean="0"/>
              <a:t>		1</a:t>
            </a:r>
            <a:r>
              <a:rPr lang="zh-TW" altLang="en-US" dirty="0" smtClean="0"/>
              <a:t>個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杯子              </a:t>
            </a:r>
            <a:r>
              <a:rPr lang="en-US" altLang="zh-TW" dirty="0" smtClean="0"/>
              <a:t>	2</a:t>
            </a:r>
            <a:r>
              <a:rPr lang="zh-TW" altLang="en-US" dirty="0" smtClean="0"/>
              <a:t>個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透明膠片      </a:t>
            </a:r>
            <a:r>
              <a:rPr lang="en-US" altLang="zh-TW" dirty="0" smtClean="0"/>
              <a:t>	2</a:t>
            </a:r>
            <a:r>
              <a:rPr lang="zh-TW" altLang="en-US" dirty="0" smtClean="0"/>
              <a:t>片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瓦楞紙          </a:t>
            </a:r>
            <a:r>
              <a:rPr lang="en-US" altLang="zh-TW" dirty="0" smtClean="0"/>
              <a:t>	</a:t>
            </a:r>
            <a:r>
              <a:rPr lang="zh-TW" altLang="en-US" dirty="0" smtClean="0"/>
              <a:t>數片</a:t>
            </a:r>
            <a:endParaRPr lang="en-US" altLang="zh-TW" dirty="0" smtClean="0"/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美工刀           </a:t>
            </a:r>
            <a:r>
              <a:rPr lang="en-US" altLang="zh-TW" dirty="0" smtClean="0"/>
              <a:t>	1</a:t>
            </a:r>
            <a:r>
              <a:rPr lang="zh-TW" altLang="en-US" dirty="0" smtClean="0"/>
              <a:t>把</a:t>
            </a:r>
            <a:endParaRPr lang="en-US" altLang="zh-TW" dirty="0" smtClean="0"/>
          </a:p>
          <a:p>
            <a:r>
              <a:rPr lang="en-US" altLang="zh-TW" dirty="0" smtClean="0"/>
              <a:t>6.</a:t>
            </a:r>
            <a:r>
              <a:rPr lang="zh-TW" altLang="en-US" dirty="0" smtClean="0"/>
              <a:t>圓規               </a:t>
            </a:r>
            <a:r>
              <a:rPr lang="en-US" altLang="zh-TW" dirty="0" smtClean="0"/>
              <a:t>	1</a:t>
            </a:r>
            <a:r>
              <a:rPr lang="zh-TW" altLang="en-US" dirty="0" smtClean="0"/>
              <a:t>個</a:t>
            </a:r>
            <a:endParaRPr lang="en-US" altLang="zh-TW" dirty="0" smtClean="0"/>
          </a:p>
          <a:p>
            <a:r>
              <a:rPr lang="en-US" altLang="zh-TW" dirty="0" smtClean="0"/>
              <a:t>7.</a:t>
            </a:r>
            <a:r>
              <a:rPr lang="zh-TW" altLang="en-US" dirty="0" smtClean="0"/>
              <a:t>三角板           </a:t>
            </a:r>
            <a:r>
              <a:rPr lang="en-US" altLang="zh-TW" dirty="0" smtClean="0"/>
              <a:t>	1</a:t>
            </a:r>
            <a:r>
              <a:rPr lang="zh-TW" altLang="en-US" dirty="0" smtClean="0"/>
              <a:t>組</a:t>
            </a:r>
            <a:endParaRPr lang="en-US" altLang="zh-TW" dirty="0" smtClean="0"/>
          </a:p>
          <a:p>
            <a:r>
              <a:rPr lang="en-US" altLang="zh-TW" dirty="0" smtClean="0"/>
              <a:t>8.</a:t>
            </a:r>
            <a:r>
              <a:rPr lang="zh-TW" altLang="en-US" dirty="0" smtClean="0"/>
              <a:t>包裝紙           </a:t>
            </a:r>
            <a:r>
              <a:rPr lang="en-US" altLang="zh-TW" dirty="0" smtClean="0"/>
              <a:t>	2</a:t>
            </a:r>
            <a:r>
              <a:rPr lang="zh-TW" altLang="en-US" dirty="0" smtClean="0"/>
              <a:t>卷</a:t>
            </a:r>
            <a:endParaRPr lang="en-US" altLang="zh-TW" dirty="0" smtClean="0"/>
          </a:p>
          <a:p>
            <a:r>
              <a:rPr lang="en-US" altLang="zh-TW" dirty="0" smtClean="0"/>
              <a:t>9.</a:t>
            </a:r>
            <a:r>
              <a:rPr lang="zh-TW" altLang="en-US" dirty="0" smtClean="0"/>
              <a:t>膠帶               </a:t>
            </a:r>
            <a:r>
              <a:rPr lang="en-US" altLang="zh-TW" dirty="0" smtClean="0"/>
              <a:t>	1</a:t>
            </a:r>
            <a:r>
              <a:rPr lang="zh-TW" altLang="en-US" dirty="0" smtClean="0"/>
              <a:t>卷</a:t>
            </a:r>
            <a:endParaRPr lang="en-US" altLang="zh-TW" dirty="0" smtClean="0"/>
          </a:p>
          <a:p>
            <a:r>
              <a:rPr lang="en-US" altLang="zh-TW" dirty="0" smtClean="0"/>
              <a:t>10.</a:t>
            </a:r>
            <a:r>
              <a:rPr lang="zh-TW" altLang="en-US" dirty="0" smtClean="0"/>
              <a:t>尺                 </a:t>
            </a:r>
            <a:r>
              <a:rPr lang="en-US" altLang="zh-TW" dirty="0" smtClean="0"/>
              <a:t>	1</a:t>
            </a:r>
            <a:r>
              <a:rPr lang="zh-TW" altLang="en-US" dirty="0" smtClean="0"/>
              <a:t>把</a:t>
            </a:r>
            <a:endParaRPr lang="en-US" altLang="zh-TW" dirty="0" smtClean="0"/>
          </a:p>
          <a:p>
            <a:r>
              <a:rPr lang="en-US" altLang="zh-TW" dirty="0" smtClean="0"/>
              <a:t>11.</a:t>
            </a:r>
            <a:r>
              <a:rPr lang="zh-TW" altLang="en-US" dirty="0" smtClean="0"/>
              <a:t>筆                  </a:t>
            </a:r>
            <a:r>
              <a:rPr lang="en-US" altLang="zh-TW" dirty="0" smtClean="0"/>
              <a:t>	1</a:t>
            </a:r>
            <a:r>
              <a:rPr lang="zh-TW" altLang="en-US" dirty="0" smtClean="0"/>
              <a:t>枝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1" y="1844824"/>
            <a:ext cx="867544" cy="86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08" y="2706343"/>
            <a:ext cx="867544" cy="8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40" y="3573887"/>
            <a:ext cx="747712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269">
            <a:off x="4905387" y="4930315"/>
            <a:ext cx="1139882" cy="3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81" y="5517232"/>
            <a:ext cx="935894" cy="8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OneDrive\桌面\彤彤\麥哲倫\17210365627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94" y="-1"/>
            <a:ext cx="3461805" cy="35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5508104" cy="1340768"/>
          </a:xfrm>
        </p:spPr>
        <p:txBody>
          <a:bodyPr/>
          <a:lstStyle/>
          <a:p>
            <a:pPr algn="ctr"/>
            <a:r>
              <a:rPr lang="zh-TW" altLang="en-US" dirty="0" smtClean="0"/>
              <a:t>製作過程</a:t>
            </a:r>
            <a:r>
              <a:rPr lang="en-US" altLang="zh-TW" dirty="0" smtClean="0"/>
              <a:t>---</a:t>
            </a:r>
            <a:r>
              <a:rPr lang="zh-TW" altLang="en-US" dirty="0" smtClean="0"/>
              <a:t>切割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850064"/>
            <a:ext cx="7723584" cy="4819296"/>
          </a:xfrm>
        </p:spPr>
        <p:txBody>
          <a:bodyPr/>
          <a:lstStyle/>
          <a:p>
            <a:r>
              <a:rPr lang="zh-TW" altLang="en-US" dirty="0" smtClean="0"/>
              <a:t>這是最麻煩的步驟，因為要切</a:t>
            </a:r>
            <a:endParaRPr lang="en-US" altLang="zh-TW" dirty="0" smtClean="0"/>
          </a:p>
          <a:p>
            <a:r>
              <a:rPr lang="zh-TW" altLang="en-US" dirty="0"/>
              <a:t>割的都是厚紙板，很難割，</a:t>
            </a:r>
            <a:r>
              <a:rPr lang="zh-TW" altLang="en-US" dirty="0" smtClean="0"/>
              <a:t>但</a:t>
            </a:r>
            <a:endParaRPr lang="en-US" altLang="zh-TW" dirty="0" smtClean="0"/>
          </a:p>
          <a:p>
            <a:r>
              <a:rPr lang="zh-TW" altLang="en-US" dirty="0"/>
              <a:t>是要</a:t>
            </a:r>
            <a:r>
              <a:rPr lang="zh-TW" altLang="en-US" dirty="0" smtClean="0"/>
              <a:t>切割的地方又非常多，例</a:t>
            </a:r>
            <a:endParaRPr lang="en-US" altLang="zh-TW" dirty="0" smtClean="0"/>
          </a:p>
          <a:p>
            <a:r>
              <a:rPr lang="zh-TW" altLang="en-US" dirty="0"/>
              <a:t>如</a:t>
            </a:r>
            <a:r>
              <a:rPr lang="zh-TW" altLang="en-US" dirty="0" smtClean="0"/>
              <a:t>：                                         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       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         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透明視窗</a:t>
            </a:r>
            <a:endParaRPr lang="en-US" altLang="zh-TW" dirty="0" smtClean="0"/>
          </a:p>
          <a:p>
            <a:r>
              <a:rPr lang="zh-TW" altLang="en-US" dirty="0" smtClean="0"/>
              <a:t>轉扭                                     扭蛋洞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79808"/>
            <a:ext cx="309410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 flipV="1">
            <a:off x="3707904" y="4077072"/>
            <a:ext cx="1368152" cy="72008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3671390" y="5013176"/>
            <a:ext cx="1692698" cy="36004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1907704" y="5013176"/>
            <a:ext cx="1152128" cy="36004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2987824" y="4869160"/>
            <a:ext cx="288032" cy="32403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C:\Users\USER\OneDrive\桌面\彤彤\麥哲倫\1721036558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2090786" cy="393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OneDrive\桌面\彤彤\麥哲倫\1721036558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93" y="3060439"/>
            <a:ext cx="2173507" cy="37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15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OneDrive\桌面\彤彤\麥哲倫\1721036557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83529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4499992" y="4365104"/>
            <a:ext cx="2376264" cy="144016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0"/>
            <a:ext cx="5616688" cy="1412776"/>
          </a:xfrm>
        </p:spPr>
        <p:txBody>
          <a:bodyPr/>
          <a:lstStyle/>
          <a:p>
            <a:pPr algn="ctr"/>
            <a:r>
              <a:rPr lang="zh-TW" altLang="en-US" dirty="0" smtClean="0"/>
              <a:t>製作過程</a:t>
            </a:r>
            <a:r>
              <a:rPr lang="en-US" altLang="zh-TW" dirty="0" smtClean="0"/>
              <a:t>—</a:t>
            </a:r>
            <a:r>
              <a:rPr lang="zh-TW" altLang="en-US" dirty="0" smtClean="0"/>
              <a:t>貼補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795592" cy="5445224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zh-TW" altLang="en-US" sz="2400" dirty="0" smtClean="0"/>
              <a:t>       </a:t>
            </a:r>
            <a:endParaRPr lang="en-US" altLang="zh-TW" sz="2400" dirty="0" smtClean="0"/>
          </a:p>
          <a:p>
            <a:r>
              <a:rPr lang="zh-TW" altLang="en-US" sz="2800" dirty="0" smtClean="0"/>
              <a:t>          </a:t>
            </a:r>
            <a:r>
              <a:rPr lang="zh-TW" altLang="en-US" sz="3800" dirty="0" smtClean="0">
                <a:latin typeface="+mn-ea"/>
              </a:rPr>
              <a:t>此步驟一定要用到膠帶</a:t>
            </a:r>
            <a:endParaRPr lang="en-US" altLang="zh-TW" sz="3800" dirty="0" smtClean="0">
              <a:latin typeface="+mn-ea"/>
            </a:endParaRPr>
          </a:p>
          <a:p>
            <a:r>
              <a:rPr lang="zh-TW" altLang="en-US" sz="3800" dirty="0" smtClean="0">
                <a:latin typeface="+mn-ea"/>
              </a:rPr>
              <a:t>和膠水，所以這類的東西一</a:t>
            </a:r>
            <a:endParaRPr lang="en-US" altLang="zh-TW" sz="3800" dirty="0" smtClean="0">
              <a:latin typeface="+mn-ea"/>
            </a:endParaRPr>
          </a:p>
          <a:p>
            <a:r>
              <a:rPr lang="zh-TW" altLang="en-US" sz="3800" dirty="0" smtClean="0">
                <a:latin typeface="+mn-ea"/>
              </a:rPr>
              <a:t>定要準備齊全。我用到最多</a:t>
            </a:r>
            <a:endParaRPr lang="en-US" altLang="zh-TW" sz="3800" dirty="0" smtClean="0">
              <a:latin typeface="+mn-ea"/>
            </a:endParaRPr>
          </a:p>
          <a:p>
            <a:r>
              <a:rPr lang="zh-TW" altLang="en-US" sz="3800" dirty="0" smtClean="0">
                <a:latin typeface="+mn-ea"/>
              </a:rPr>
              <a:t>的是保麗龍膠和雙面膠，布</a:t>
            </a:r>
            <a:endParaRPr lang="en-US" altLang="zh-TW" sz="3800" dirty="0" smtClean="0">
              <a:latin typeface="+mn-ea"/>
            </a:endParaRPr>
          </a:p>
          <a:p>
            <a:r>
              <a:rPr lang="zh-TW" altLang="en-US" sz="3800" dirty="0" smtClean="0">
                <a:latin typeface="+mn-ea"/>
              </a:rPr>
              <a:t>膠帶則是輔助。最難黏合的</a:t>
            </a:r>
            <a:endParaRPr lang="en-US" altLang="zh-TW" sz="3800" dirty="0" smtClean="0">
              <a:latin typeface="+mn-ea"/>
            </a:endParaRPr>
          </a:p>
          <a:p>
            <a:r>
              <a:rPr lang="zh-TW" altLang="en-US" sz="3800" dirty="0" smtClean="0">
                <a:latin typeface="+mn-ea"/>
              </a:rPr>
              <a:t>地方是扭蛋掉下來的溜滑梯</a:t>
            </a:r>
            <a:endParaRPr lang="en-US" altLang="zh-TW" sz="3800" dirty="0" smtClean="0">
              <a:latin typeface="+mn-ea"/>
            </a:endParaRPr>
          </a:p>
          <a:p>
            <a:r>
              <a:rPr lang="zh-TW" altLang="en-US" sz="3800" dirty="0" smtClean="0">
                <a:latin typeface="+mn-ea"/>
              </a:rPr>
              <a:t>，因為高度及斜度只要稍有</a:t>
            </a:r>
            <a:endParaRPr lang="en-US" altLang="zh-TW" sz="3800" dirty="0" smtClean="0">
              <a:latin typeface="+mn-ea"/>
            </a:endParaRPr>
          </a:p>
          <a:p>
            <a:r>
              <a:rPr lang="zh-TW" altLang="en-US" sz="3800" dirty="0" smtClean="0">
                <a:latin typeface="+mn-ea"/>
              </a:rPr>
              <a:t>偏差，扭蛋就無法滾動，所</a:t>
            </a:r>
            <a:endParaRPr lang="en-US" altLang="zh-TW" sz="3800" dirty="0" smtClean="0">
              <a:latin typeface="+mn-ea"/>
            </a:endParaRPr>
          </a:p>
          <a:p>
            <a:r>
              <a:rPr lang="zh-TW" altLang="en-US" sz="3800" dirty="0" smtClean="0">
                <a:latin typeface="+mn-ea"/>
              </a:rPr>
              <a:t>以我嘗試過很多次，終於做</a:t>
            </a:r>
            <a:endParaRPr lang="en-US" altLang="zh-TW" sz="3800" dirty="0" smtClean="0">
              <a:latin typeface="+mn-ea"/>
            </a:endParaRPr>
          </a:p>
          <a:p>
            <a:r>
              <a:rPr lang="zh-TW" altLang="en-US" sz="3800" dirty="0" smtClean="0">
                <a:latin typeface="+mn-ea"/>
              </a:rPr>
              <a:t>出最佳的高度。</a:t>
            </a:r>
            <a:endParaRPr lang="en-US" altLang="zh-TW" sz="3800" dirty="0" smtClean="0">
              <a:latin typeface="+mn-ea"/>
            </a:endParaRPr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                                                          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19672" y="583951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00B0F0"/>
                </a:solidFill>
              </a:rPr>
              <a:t>扭蛋的溜滑梯黏合</a:t>
            </a:r>
            <a:r>
              <a:rPr lang="zh-TW" altLang="en-US" sz="2400" dirty="0">
                <a:solidFill>
                  <a:srgbClr val="00B0F0"/>
                </a:solidFill>
              </a:rPr>
              <a:t>處</a:t>
            </a:r>
          </a:p>
        </p:txBody>
      </p:sp>
    </p:spTree>
    <p:extLst>
      <p:ext uri="{BB962C8B-B14F-4D97-AF65-F5344CB8AC3E}">
        <p14:creationId xmlns:p14="http://schemas.microsoft.com/office/powerpoint/2010/main" val="259822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0"/>
            <a:ext cx="6840760" cy="1412776"/>
          </a:xfrm>
        </p:spPr>
        <p:txBody>
          <a:bodyPr/>
          <a:lstStyle/>
          <a:p>
            <a:pPr algn="ctr"/>
            <a:r>
              <a:rPr lang="zh-TW" altLang="en-US" dirty="0" smtClean="0"/>
              <a:t>製作過程</a:t>
            </a:r>
            <a:r>
              <a:rPr lang="en-US" altLang="zh-TW" dirty="0" smtClean="0"/>
              <a:t>---</a:t>
            </a:r>
            <a:r>
              <a:rPr lang="zh-TW" altLang="en-US" dirty="0" smtClean="0"/>
              <a:t>製作成品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723584" cy="5184576"/>
          </a:xfrm>
        </p:spPr>
        <p:txBody>
          <a:bodyPr/>
          <a:lstStyle/>
          <a:p>
            <a:r>
              <a:rPr lang="zh-TW" altLang="en-US" dirty="0" smtClean="0"/>
              <a:t>       這個步驟是所有步驟裡最簡單的，比較麻煩的是前兩個步驟沒有做好的地方，因為沒有精準，有些部分需要重做，浪費了許多時間，真是太糟糕了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6146" name="Picture 2" descr="C:\Users\USER\OneDrive\桌面\彤彤\麥哲倫\1721036562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75734"/>
            <a:ext cx="2599195" cy="40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153906" y="5805264"/>
            <a:ext cx="4961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/>
              <a:t>LOADING…………</a:t>
            </a:r>
            <a:endParaRPr lang="zh-TW" altLang="en-US" sz="4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3600400" cy="261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63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7795592" cy="1052878"/>
          </a:xfrm>
        </p:spPr>
        <p:txBody>
          <a:bodyPr/>
          <a:lstStyle/>
          <a:p>
            <a:r>
              <a:rPr lang="zh-TW" altLang="en-US" dirty="0"/>
              <a:t>製作步驟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920880" cy="4896544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量出需切割的尺寸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切割轉扭、視窗、扭蛋洞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貼上透明膠片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做出扭蛋的地板（要是斜的，扭蛋才好掉下來）</a:t>
            </a:r>
            <a:endParaRPr lang="en-US" altLang="zh-TW" dirty="0" smtClean="0"/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確認扭蛋大小，並裁切轉扭</a:t>
            </a:r>
            <a:endParaRPr lang="en-US" altLang="zh-TW" dirty="0" smtClean="0"/>
          </a:p>
          <a:p>
            <a:r>
              <a:rPr lang="en-US" altLang="zh-TW" dirty="0"/>
              <a:t>6</a:t>
            </a:r>
            <a:r>
              <a:rPr lang="en-US" altLang="zh-TW" dirty="0" smtClean="0"/>
              <a:t>.</a:t>
            </a:r>
            <a:r>
              <a:rPr lang="zh-TW" altLang="en-US" dirty="0" smtClean="0"/>
              <a:t>幫扭蛋們打造專屬溜滑梯</a:t>
            </a:r>
            <a:endParaRPr lang="en-US" altLang="zh-TW" dirty="0" smtClean="0"/>
          </a:p>
          <a:p>
            <a:r>
              <a:rPr lang="en-US" altLang="zh-TW" dirty="0"/>
              <a:t>7</a:t>
            </a:r>
            <a:r>
              <a:rPr lang="en-US" altLang="zh-TW" dirty="0" smtClean="0"/>
              <a:t>.</a:t>
            </a:r>
            <a:r>
              <a:rPr lang="zh-TW" altLang="en-US" dirty="0" smtClean="0"/>
              <a:t>幫扭蛋做房間，才不會卡太深，拿不出來</a:t>
            </a:r>
            <a:endParaRPr lang="en-US" altLang="zh-TW" dirty="0" smtClean="0"/>
          </a:p>
          <a:p>
            <a:r>
              <a:rPr lang="en-US" altLang="zh-TW" dirty="0" smtClean="0"/>
              <a:t>8.</a:t>
            </a:r>
            <a:r>
              <a:rPr lang="zh-TW" altLang="en-US" dirty="0" smtClean="0"/>
              <a:t>確認扭蛋們都可以順利掉下來</a:t>
            </a:r>
            <a:endParaRPr lang="en-US" altLang="zh-TW" dirty="0" smtClean="0"/>
          </a:p>
          <a:p>
            <a:r>
              <a:rPr lang="en-US" altLang="zh-TW" dirty="0" smtClean="0"/>
              <a:t>9.</a:t>
            </a:r>
            <a:r>
              <a:rPr lang="zh-TW" altLang="en-US" dirty="0" smtClean="0"/>
              <a:t>把扭蛋機的天花板黏好</a:t>
            </a:r>
            <a:endParaRPr lang="en-US" altLang="zh-TW" dirty="0" smtClean="0"/>
          </a:p>
          <a:p>
            <a:r>
              <a:rPr lang="en-US" altLang="zh-TW" dirty="0" smtClean="0"/>
              <a:t>10.</a:t>
            </a:r>
            <a:r>
              <a:rPr lang="zh-TW" altLang="en-US" dirty="0" smtClean="0"/>
              <a:t>進行包裝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2904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91480"/>
            <a:ext cx="7056784" cy="1321296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製作過程</a:t>
            </a:r>
            <a:r>
              <a:rPr lang="en-US" altLang="zh-TW" dirty="0" smtClean="0"/>
              <a:t>---</a:t>
            </a:r>
            <a:r>
              <a:rPr lang="zh-TW" altLang="en-US" dirty="0" smtClean="0"/>
              <a:t>試玩並修改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484784"/>
            <a:ext cx="7723584" cy="5184576"/>
          </a:xfrm>
        </p:spPr>
        <p:txBody>
          <a:bodyPr/>
          <a:lstStyle/>
          <a:p>
            <a:r>
              <a:rPr lang="zh-TW" altLang="en-US" dirty="0" smtClean="0"/>
              <a:t>       啊</a:t>
            </a:r>
            <a:r>
              <a:rPr lang="zh-TW" altLang="en-US" dirty="0"/>
              <a:t>！</a:t>
            </a:r>
            <a:r>
              <a:rPr lang="zh-TW" altLang="en-US" dirty="0" smtClean="0"/>
              <a:t>糟了，扭蛋卡住了！！看來上天又出了一道難題給我呢</a:t>
            </a:r>
            <a:r>
              <a:rPr lang="zh-TW" altLang="en-US" dirty="0"/>
              <a:t>！</a:t>
            </a:r>
            <a:r>
              <a:rPr lang="zh-TW" altLang="en-US" dirty="0" smtClean="0"/>
              <a:t>那就是</a:t>
            </a:r>
            <a:r>
              <a:rPr lang="en-US" altLang="zh-TW" dirty="0" smtClean="0"/>
              <a:t>『</a:t>
            </a:r>
            <a:r>
              <a:rPr lang="zh-TW" altLang="en-US" dirty="0" smtClean="0"/>
              <a:t>扭蛋卡住了</a:t>
            </a:r>
            <a:r>
              <a:rPr lang="en-US" altLang="zh-TW" dirty="0" smtClean="0"/>
              <a:t>』</a:t>
            </a:r>
            <a:r>
              <a:rPr lang="zh-TW" altLang="en-US" dirty="0" smtClean="0"/>
              <a:t>，它就是此步驟最大的難題，為什麼呢？因為扭蛋掉到</a:t>
            </a:r>
            <a:r>
              <a:rPr lang="zh-TW" altLang="en-US" dirty="0"/>
              <a:t>杯子</a:t>
            </a:r>
            <a:r>
              <a:rPr lang="zh-TW" altLang="en-US" dirty="0" smtClean="0"/>
              <a:t>裡面以後就卡住了，用盡了各種方法後，我決定用兩小塊瓦楞紙填塞</a:t>
            </a:r>
            <a:r>
              <a:rPr lang="zh-TW" altLang="en-US" dirty="0"/>
              <a:t>杯子洞上方</a:t>
            </a:r>
            <a:r>
              <a:rPr lang="zh-TW" altLang="en-US" dirty="0" smtClean="0"/>
              <a:t>，才</a:t>
            </a:r>
            <a:endParaRPr lang="en-US" altLang="zh-TW" dirty="0" smtClean="0"/>
          </a:p>
          <a:p>
            <a:r>
              <a:rPr lang="zh-TW" altLang="en-US" dirty="0" smtClean="0"/>
              <a:t>解決了這道難題。</a:t>
            </a:r>
            <a:endParaRPr lang="zh-TW" altLang="en-US" dirty="0"/>
          </a:p>
        </p:txBody>
      </p:sp>
      <p:pic>
        <p:nvPicPr>
          <p:cNvPr id="5122" name="Picture 2" descr="C:\Users\USER\OneDrive\桌面\彤彤\麥哲倫\1721036557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52" y="3140968"/>
            <a:ext cx="2698405" cy="35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74" y="4005064"/>
            <a:ext cx="11811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447</TotalTime>
  <Words>821</Words>
  <Application>Microsoft Office PowerPoint</Application>
  <PresentationFormat>如螢幕大小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夏至</vt:lpstr>
      <vt:lpstr>DIY手工扭蛋機</vt:lpstr>
      <vt:lpstr>目錄</vt:lpstr>
      <vt:lpstr>製作動機</vt:lpstr>
      <vt:lpstr>材料準備</vt:lpstr>
      <vt:lpstr>製作過程---切割</vt:lpstr>
      <vt:lpstr>製作過程—貼補</vt:lpstr>
      <vt:lpstr>製作過程---製作成品</vt:lpstr>
      <vt:lpstr>製作步驟</vt:lpstr>
      <vt:lpstr>製作過程---試玩並修改</vt:lpstr>
      <vt:lpstr>製作過程---包裝</vt:lpstr>
      <vt:lpstr>成果發表</vt:lpstr>
      <vt:lpstr>心得感想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DIY手工扭蛋機</dc:title>
  <dc:creator>USER</dc:creator>
  <cp:lastModifiedBy>USER</cp:lastModifiedBy>
  <cp:revision>56</cp:revision>
  <dcterms:created xsi:type="dcterms:W3CDTF">2024-07-18T01:09:06Z</dcterms:created>
  <dcterms:modified xsi:type="dcterms:W3CDTF">2024-07-30T02:43:10Z</dcterms:modified>
</cp:coreProperties>
</file>