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60" r:id="rId4"/>
    <p:sldId id="262" r:id="rId5"/>
    <p:sldId id="294" r:id="rId6"/>
    <p:sldId id="263" r:id="rId7"/>
    <p:sldId id="305" r:id="rId8"/>
    <p:sldId id="264" r:id="rId9"/>
    <p:sldId id="265" r:id="rId10"/>
    <p:sldId id="266" r:id="rId11"/>
    <p:sldId id="268" r:id="rId12"/>
    <p:sldId id="281" r:id="rId13"/>
    <p:sldId id="282" r:id="rId14"/>
    <p:sldId id="283" r:id="rId15"/>
    <p:sldId id="269" r:id="rId16"/>
    <p:sldId id="270" r:id="rId17"/>
    <p:sldId id="271" r:id="rId18"/>
    <p:sldId id="272" r:id="rId19"/>
    <p:sldId id="273" r:id="rId20"/>
    <p:sldId id="274" r:id="rId21"/>
    <p:sldId id="284" r:id="rId22"/>
    <p:sldId id="275" r:id="rId23"/>
    <p:sldId id="277" r:id="rId24"/>
    <p:sldId id="292" r:id="rId25"/>
    <p:sldId id="297" r:id="rId26"/>
    <p:sldId id="295" r:id="rId27"/>
    <p:sldId id="296" r:id="rId28"/>
    <p:sldId id="293" r:id="rId29"/>
    <p:sldId id="291" r:id="rId30"/>
    <p:sldId id="288" r:id="rId31"/>
    <p:sldId id="289" r:id="rId32"/>
    <p:sldId id="286" r:id="rId33"/>
    <p:sldId id="287" r:id="rId34"/>
    <p:sldId id="301" r:id="rId35"/>
    <p:sldId id="304" r:id="rId36"/>
    <p:sldId id="302" r:id="rId37"/>
    <p:sldId id="303" r:id="rId38"/>
    <p:sldId id="279" r:id="rId39"/>
    <p:sldId id="285" r:id="rId4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009900"/>
    <a:srgbClr val="0000FF"/>
    <a:srgbClr val="8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90" d="100"/>
          <a:sy n="90" d="100"/>
        </p:scale>
        <p:origin x="42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1E338-A9B5-4E37-9E7D-B145905165F4}" type="datetimeFigureOut">
              <a:rPr lang="zh-TW" altLang="en-US" smtClean="0"/>
              <a:pPr/>
              <a:t>2019/9/10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3DDA-AABE-4F8F-BC06-06B174CEB72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1E338-A9B5-4E37-9E7D-B145905165F4}" type="datetimeFigureOut">
              <a:rPr lang="zh-TW" altLang="en-US" smtClean="0"/>
              <a:pPr/>
              <a:t>2019/9/10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3DDA-AABE-4F8F-BC06-06B174CEB72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1E338-A9B5-4E37-9E7D-B145905165F4}" type="datetimeFigureOut">
              <a:rPr lang="zh-TW" altLang="en-US" smtClean="0"/>
              <a:pPr/>
              <a:t>2019/9/10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3DDA-AABE-4F8F-BC06-06B174CEB72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1E338-A9B5-4E37-9E7D-B145905165F4}" type="datetimeFigureOut">
              <a:rPr lang="zh-TW" altLang="en-US" smtClean="0"/>
              <a:pPr/>
              <a:t>2019/9/10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3DDA-AABE-4F8F-BC06-06B174CEB72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1E338-A9B5-4E37-9E7D-B145905165F4}" type="datetimeFigureOut">
              <a:rPr lang="zh-TW" altLang="en-US" smtClean="0"/>
              <a:pPr/>
              <a:t>2019/9/10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3DDA-AABE-4F8F-BC06-06B174CEB72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1E338-A9B5-4E37-9E7D-B145905165F4}" type="datetimeFigureOut">
              <a:rPr lang="zh-TW" altLang="en-US" smtClean="0"/>
              <a:pPr/>
              <a:t>2019/9/10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3DDA-AABE-4F8F-BC06-06B174CEB72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1E338-A9B5-4E37-9E7D-B145905165F4}" type="datetimeFigureOut">
              <a:rPr lang="zh-TW" altLang="en-US" smtClean="0"/>
              <a:pPr/>
              <a:t>2019/9/10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3DDA-AABE-4F8F-BC06-06B174CEB72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1E338-A9B5-4E37-9E7D-B145905165F4}" type="datetimeFigureOut">
              <a:rPr lang="zh-TW" altLang="en-US" smtClean="0"/>
              <a:pPr/>
              <a:t>2019/9/10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3DDA-AABE-4F8F-BC06-06B174CEB72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1E338-A9B5-4E37-9E7D-B145905165F4}" type="datetimeFigureOut">
              <a:rPr lang="zh-TW" altLang="en-US" smtClean="0"/>
              <a:pPr/>
              <a:t>2019/9/10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3DDA-AABE-4F8F-BC06-06B174CEB72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1E338-A9B5-4E37-9E7D-B145905165F4}" type="datetimeFigureOut">
              <a:rPr lang="zh-TW" altLang="en-US" smtClean="0"/>
              <a:pPr/>
              <a:t>2019/9/10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3DDA-AABE-4F8F-BC06-06B174CEB72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1E338-A9B5-4E37-9E7D-B145905165F4}" type="datetimeFigureOut">
              <a:rPr lang="zh-TW" altLang="en-US" smtClean="0"/>
              <a:pPr/>
              <a:t>2019/9/10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3DDA-AABE-4F8F-BC06-06B174CEB72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1E338-A9B5-4E37-9E7D-B145905165F4}" type="datetimeFigureOut">
              <a:rPr lang="zh-TW" altLang="en-US" smtClean="0"/>
              <a:pPr/>
              <a:t>2019/9/10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D3DDA-AABE-4F8F-BC06-06B174CEB72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&#37057;&#29642;\Desktop\108&#24180;&#33268;&#28548;&#40613;&#21746;&#20523;&#35336;&#30059;\DiY&#27231;&#26800;&#25163;&#33218;-&#28082;&#39636;&#22739;&#32302;-&#31532;4&#27425;-&#25361;&#25136;&#25104;&#21151;108.8.04.mp4" TargetMode="Externa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&#37057;&#29642;\Desktop\108&#24180;&#33268;&#28548;&#40613;&#21746;&#20523;&#35336;&#30059;\@@@DiY&#27231;&#26800;&#25163;&#33218;-&#31354;&#27683;&#25512;&#21147;&#23526;&#39511;20190820214533.mp4" TargetMode="External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&#37057;&#29642;\Desktop\108&#24180;&#33268;&#28548;&#40613;&#21746;&#20523;&#35336;&#30059;\@@@DiY&#27231;&#26800;&#25163;&#33218;-&#28082;&#22739;&#25512;&#21147;&#23526;&#39511;20190820214604.mp4" TargetMode="External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C:\Users\&#37057;&#29642;\Desktop\108&#24180;&#33268;&#28548;&#40613;&#21746;&#20523;&#35336;&#30059;\DiY&#27231;&#26800;&#25163;&#33218;-&#28082;&#39636;&#22739;&#32302;-&#31532;4&#27425;-&#25361;&#25136;&#25104;&#21151;108.8.04.mp4" TargetMode="External"/><Relationship Id="rId1" Type="http://schemas.openxmlformats.org/officeDocument/2006/relationships/tags" Target="../tags/tag6.xml"/><Relationship Id="rId5" Type="http://schemas.openxmlformats.org/officeDocument/2006/relationships/image" Target="../media/image44.jpeg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&#37057;&#29642;\Desktop\108&#24180;&#33268;&#28548;&#40613;&#21746;&#20523;&#35336;&#30059;\@@@DiY&#27231;&#26800;&#25163;&#33218;-&#31354;&#27683;&#25512;&#21147;&#23526;&#39511;20190820214533.mp4" TargetMode="External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53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&#37057;&#29642;\Desktop\108&#24180;&#33268;&#28548;&#40613;&#21746;&#20523;&#35336;&#30059;\@@@DiY&#27231;&#26800;&#25163;&#33218;-&#28082;&#22739;&#25512;&#21147;&#23526;&#39511;20190820214604.mp4" TargetMode="External"/><Relationship Id="rId4" Type="http://schemas.openxmlformats.org/officeDocument/2006/relationships/image" Target="../media/image5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邊框9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338"/>
            <a:ext cx="9144000" cy="707233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857224" y="4429132"/>
            <a:ext cx="750099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6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DIY</a:t>
            </a:r>
            <a:r>
              <a:rPr lang="zh-TW" altLang="en-US" sz="6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機械手臂</a:t>
            </a:r>
            <a:endParaRPr lang="zh-TW" altLang="en-US" sz="6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89583" y="6215082"/>
            <a:ext cx="505418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200" dirty="0" smtClean="0">
                <a:ln w="17780" cmpd="sng">
                  <a:solidFill>
                    <a:srgbClr val="800000"/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報告者：六年忠班 陳致澄</a:t>
            </a:r>
            <a:endParaRPr lang="zh-TW" altLang="en-US" sz="3200" dirty="0">
              <a:ln w="17780" cmpd="sng">
                <a:solidFill>
                  <a:srgbClr val="800000"/>
                </a:solidFill>
                <a:prstDash val="solid"/>
                <a:miter lim="800000"/>
              </a:ln>
              <a:solidFill>
                <a:schemeClr val="accent6">
                  <a:lumMod val="5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786214" y="3286124"/>
            <a:ext cx="33575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築夢計畫</a:t>
            </a:r>
            <a:endParaRPr lang="en-US" altLang="zh-TW" sz="60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42976" y="2285992"/>
            <a:ext cx="421484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麥哲倫探險</a:t>
            </a:r>
            <a:endParaRPr lang="en-US" altLang="zh-TW" sz="60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 advClick="0" advTm="57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92cf3ffc72cef56f9565121048ebc0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357290" y="571480"/>
            <a:ext cx="7072362" cy="136960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到底要在</a:t>
            </a:r>
            <a:r>
              <a:rPr lang="zh-TW" altLang="en-US" sz="4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哪裡</a:t>
            </a:r>
            <a:r>
              <a:rPr lang="zh-TW" altLang="en-US" sz="4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鑽孔</a:t>
            </a:r>
            <a:r>
              <a:rPr lang="zh-TW" altLang="en-US" sz="4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呢？</a:t>
            </a:r>
            <a:endParaRPr lang="en-US" altLang="zh-TW" sz="48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研究</a:t>
            </a:r>
            <a:r>
              <a:rPr lang="zh-TW" altLang="en-US" sz="3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並</a:t>
            </a:r>
            <a:r>
              <a:rPr lang="zh-TW" altLang="en-US" sz="3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討論</a:t>
            </a:r>
            <a:r>
              <a:rPr lang="en-US" altLang="zh-TW" sz="3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~</a:t>
            </a:r>
            <a:r>
              <a:rPr lang="zh-TW" altLang="en-US" sz="3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需要</a:t>
            </a:r>
            <a:r>
              <a:rPr lang="zh-TW" altLang="en-US" sz="3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正確鑽孔的</a:t>
            </a:r>
            <a:r>
              <a:rPr lang="zh-TW" altLang="en-US" sz="3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位置</a:t>
            </a:r>
            <a:endParaRPr lang="en-US" altLang="zh-TW" sz="35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l="17578" t="16845" r="16211" b="15039"/>
          <a:stretch>
            <a:fillRect/>
          </a:stretch>
        </p:blipFill>
        <p:spPr bwMode="auto">
          <a:xfrm>
            <a:off x="933214" y="2000240"/>
            <a:ext cx="74250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95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92cf3ffc72cef56f9565121048ebc0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3"/>
          <p:cNvPicPr preferRelativeResize="0">
            <a:picLocks noChangeArrowheads="1"/>
          </p:cNvPicPr>
          <p:nvPr/>
        </p:nvPicPr>
        <p:blipFill>
          <a:blip r:embed="rId3"/>
          <a:srcRect l="24805" t="7519" r="25390" b="8252"/>
          <a:stretch>
            <a:fillRect/>
          </a:stretch>
        </p:blipFill>
        <p:spPr bwMode="auto">
          <a:xfrm>
            <a:off x="928662" y="1857364"/>
            <a:ext cx="72684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文字方塊 3"/>
          <p:cNvSpPr txBox="1"/>
          <p:nvPr/>
        </p:nvSpPr>
        <p:spPr>
          <a:xfrm>
            <a:off x="1785918" y="642918"/>
            <a:ext cx="6143668" cy="116955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500" b="1" u="sng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機械</a:t>
            </a:r>
            <a:r>
              <a:rPr lang="zh-TW" altLang="en-US" sz="3500" b="1" u="sng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手臂</a:t>
            </a:r>
            <a:r>
              <a:rPr lang="zh-TW" altLang="en-US" sz="3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拚裝實現！</a:t>
            </a:r>
            <a:endParaRPr lang="en-US" altLang="zh-TW" sz="35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       </a:t>
            </a:r>
            <a:r>
              <a:rPr lang="zh-TW" altLang="en-US" sz="3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夢想</a:t>
            </a:r>
            <a:r>
              <a:rPr lang="zh-TW" altLang="en-US" sz="3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正一步一步</a:t>
            </a:r>
            <a:r>
              <a:rPr lang="zh-TW" altLang="en-US" sz="3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的實現！</a:t>
            </a:r>
            <a:endParaRPr lang="en-US" altLang="zh-TW" sz="35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 advClick="0" advTm="71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92cf3ffc72cef56f9565121048ebc0d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785786" y="642918"/>
            <a:ext cx="7500990" cy="124649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tabLst>
                <a:tab pos="2606675" algn="l"/>
              </a:tabLst>
            </a:pPr>
            <a:r>
              <a:rPr lang="zh-TW" altLang="en-US" sz="4000" b="1" u="sng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機械手臂</a:t>
            </a:r>
            <a:r>
              <a:rPr lang="zh-TW" altLang="en-US" sz="4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雛型乍現</a:t>
            </a:r>
            <a:endParaRPr lang="en-US" altLang="zh-TW" sz="4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tabLst>
                <a:tab pos="2606675" algn="l"/>
              </a:tabLst>
            </a:pPr>
            <a:r>
              <a:rPr lang="zh-TW" altLang="en-US" sz="3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zh-TW" altLang="en-US" sz="35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*</a:t>
            </a:r>
            <a:r>
              <a:rPr lang="zh-TW" altLang="en-US" sz="35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每一項加工與組裝的動作都不簡單</a:t>
            </a:r>
            <a:r>
              <a:rPr lang="zh-TW" altLang="en-US" sz="3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！</a:t>
            </a:r>
            <a:endParaRPr lang="en-US" altLang="zh-TW" sz="35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 l="24609" t="17578" r="25000" b="15771"/>
          <a:stretch>
            <a:fillRect/>
          </a:stretch>
        </p:blipFill>
        <p:spPr bwMode="auto">
          <a:xfrm>
            <a:off x="785786" y="2143116"/>
            <a:ext cx="7500990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advClick="0" advTm="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92cf3ffc72cef56f9565121048ebc0d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4"/>
          <a:srcRect l="25195" t="8056" r="31445" b="9912"/>
          <a:stretch>
            <a:fillRect/>
          </a:stretch>
        </p:blipFill>
        <p:spPr bwMode="auto">
          <a:xfrm>
            <a:off x="928662" y="2143116"/>
            <a:ext cx="72684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 preferRelativeResize="0">
            <a:picLocks noChangeArrowheads="1"/>
          </p:cNvPicPr>
          <p:nvPr/>
        </p:nvPicPr>
        <p:blipFill>
          <a:blip r:embed="rId5"/>
          <a:srcRect l="25195" t="21973" r="25000" b="29687"/>
          <a:stretch>
            <a:fillRect/>
          </a:stretch>
        </p:blipFill>
        <p:spPr bwMode="auto">
          <a:xfrm>
            <a:off x="928662" y="2143116"/>
            <a:ext cx="72684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文字方塊 5"/>
          <p:cNvSpPr txBox="1"/>
          <p:nvPr/>
        </p:nvSpPr>
        <p:spPr>
          <a:xfrm>
            <a:off x="500034" y="714356"/>
            <a:ext cx="8001056" cy="14465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築夢踏實：</a:t>
            </a:r>
            <a:endParaRPr lang="en-US" altLang="zh-TW" sz="48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4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逐步</a:t>
            </a:r>
            <a:r>
              <a:rPr lang="zh-TW" altLang="en-US" sz="4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付出努力</a:t>
            </a:r>
            <a:r>
              <a:rPr lang="zh-TW" altLang="en-US" sz="4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，打造</a:t>
            </a:r>
            <a:r>
              <a:rPr lang="zh-TW" altLang="en-US" sz="4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穩固的基礎！</a:t>
            </a:r>
            <a:endParaRPr lang="en-US" altLang="zh-TW" sz="40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custDataLst>
      <p:tags r:id="rId1"/>
    </p:custDataLst>
  </p:cSld>
  <p:clrMapOvr>
    <a:masterClrMapping/>
  </p:clrMapOvr>
  <p:transition advClick="0" advTm="52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92cf3ffc72cef56f9565121048ebc0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5" name="Picture 3"/>
          <p:cNvPicPr preferRelativeResize="0">
            <a:picLocks noChangeArrowheads="1"/>
          </p:cNvPicPr>
          <p:nvPr/>
        </p:nvPicPr>
        <p:blipFill>
          <a:blip r:embed="rId3"/>
          <a:srcRect l="24805" t="8252" r="27148" b="19970"/>
          <a:stretch>
            <a:fillRect/>
          </a:stretch>
        </p:blipFill>
        <p:spPr bwMode="auto">
          <a:xfrm>
            <a:off x="928662" y="1785926"/>
            <a:ext cx="72684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 preferRelativeResize="0">
            <a:picLocks noChangeArrowheads="1"/>
          </p:cNvPicPr>
          <p:nvPr/>
        </p:nvPicPr>
        <p:blipFill>
          <a:blip r:embed="rId4"/>
          <a:srcRect l="31640" t="8056" r="26758" b="8447"/>
          <a:stretch>
            <a:fillRect/>
          </a:stretch>
        </p:blipFill>
        <p:spPr bwMode="auto">
          <a:xfrm>
            <a:off x="928662" y="1785926"/>
            <a:ext cx="72684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文字方塊 6"/>
          <p:cNvSpPr txBox="1"/>
          <p:nvPr/>
        </p:nvSpPr>
        <p:spPr>
          <a:xfrm>
            <a:off x="1142976" y="775769"/>
            <a:ext cx="7215238" cy="93871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5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不要</a:t>
            </a:r>
            <a:r>
              <a:rPr lang="zh-TW" altLang="en-US" sz="5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小看一</a:t>
            </a:r>
            <a:r>
              <a:rPr lang="zh-TW" altLang="en-US" sz="5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顆小螺絲！</a:t>
            </a:r>
            <a:endParaRPr lang="en-US" altLang="zh-TW" sz="55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1857356" y="4286256"/>
            <a:ext cx="1000132" cy="785818"/>
          </a:xfrm>
          <a:prstGeom prst="ellipse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5929322" y="5000636"/>
            <a:ext cx="357190" cy="357190"/>
          </a:xfrm>
          <a:prstGeom prst="ellipse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 advClick="0" advTm="37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92cf3ffc72cef56f9565121048ebc0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122" name="Picture 2"/>
          <p:cNvPicPr preferRelativeResize="0">
            <a:picLocks noChangeArrowheads="1"/>
          </p:cNvPicPr>
          <p:nvPr/>
        </p:nvPicPr>
        <p:blipFill>
          <a:blip r:embed="rId3" cstate="print"/>
          <a:srcRect l="16071" t="9003" r="5357" b="11755"/>
          <a:stretch>
            <a:fillRect/>
          </a:stretch>
        </p:blipFill>
        <p:spPr bwMode="auto">
          <a:xfrm>
            <a:off x="1018376" y="1680768"/>
            <a:ext cx="72684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 preferRelativeResize="0">
            <a:picLocks noChangeArrowheads="1"/>
          </p:cNvPicPr>
          <p:nvPr/>
        </p:nvPicPr>
        <p:blipFill>
          <a:blip r:embed="rId4"/>
          <a:srcRect l="28906" t="26562" r="28906" b="22168"/>
          <a:stretch>
            <a:fillRect/>
          </a:stretch>
        </p:blipFill>
        <p:spPr bwMode="auto">
          <a:xfrm>
            <a:off x="1018376" y="1643050"/>
            <a:ext cx="72684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文字方塊 5"/>
          <p:cNvSpPr txBox="1"/>
          <p:nvPr/>
        </p:nvSpPr>
        <p:spPr>
          <a:xfrm>
            <a:off x="1643042" y="709838"/>
            <a:ext cx="6572296" cy="8617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5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猜</a:t>
            </a:r>
            <a:r>
              <a:rPr lang="zh-TW" altLang="en-US" sz="5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猜看，這個是什麼？</a:t>
            </a:r>
            <a:endParaRPr lang="en-US" altLang="zh-TW" sz="50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124" name="Picture 4"/>
          <p:cNvPicPr preferRelativeResize="0">
            <a:picLocks noChangeArrowheads="1"/>
          </p:cNvPicPr>
          <p:nvPr/>
        </p:nvPicPr>
        <p:blipFill>
          <a:blip r:embed="rId5"/>
          <a:srcRect l="25195" t="15381" r="25000" b="25293"/>
          <a:stretch>
            <a:fillRect/>
          </a:stretch>
        </p:blipFill>
        <p:spPr bwMode="auto">
          <a:xfrm>
            <a:off x="1018376" y="1643050"/>
            <a:ext cx="72684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 preferRelativeResize="0">
            <a:picLocks noChangeArrowheads="1"/>
          </p:cNvPicPr>
          <p:nvPr/>
        </p:nvPicPr>
        <p:blipFill>
          <a:blip r:embed="rId6"/>
          <a:srcRect l="24805" t="10449" r="29492" b="11914"/>
          <a:stretch>
            <a:fillRect/>
          </a:stretch>
        </p:blipFill>
        <p:spPr bwMode="auto">
          <a:xfrm>
            <a:off x="1018376" y="1643050"/>
            <a:ext cx="72684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49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3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3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92cf3ffc72cef56f9565121048ebc0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147" name="Picture 3"/>
          <p:cNvPicPr preferRelativeResize="0">
            <a:picLocks noChangeArrowheads="1"/>
          </p:cNvPicPr>
          <p:nvPr/>
        </p:nvPicPr>
        <p:blipFill>
          <a:blip r:embed="rId3"/>
          <a:srcRect l="30664" t="8252" r="26562" b="8252"/>
          <a:stretch>
            <a:fillRect/>
          </a:stretch>
        </p:blipFill>
        <p:spPr bwMode="auto">
          <a:xfrm>
            <a:off x="928662" y="2143116"/>
            <a:ext cx="285752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 preferRelativeResize="0">
            <a:picLocks noChangeArrowheads="1"/>
          </p:cNvPicPr>
          <p:nvPr/>
        </p:nvPicPr>
        <p:blipFill>
          <a:blip r:embed="rId4"/>
          <a:srcRect l="25976" t="8252" r="29492" b="6787"/>
          <a:stretch>
            <a:fillRect/>
          </a:stretch>
        </p:blipFill>
        <p:spPr bwMode="auto">
          <a:xfrm>
            <a:off x="928662" y="2143116"/>
            <a:ext cx="72684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文字方塊 5"/>
          <p:cNvSpPr txBox="1"/>
          <p:nvPr/>
        </p:nvSpPr>
        <p:spPr>
          <a:xfrm>
            <a:off x="857192" y="500042"/>
            <a:ext cx="7643898" cy="16312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5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安裝第</a:t>
            </a:r>
            <a:r>
              <a:rPr lang="zh-TW" altLang="en-US" sz="5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一隻空針筒</a:t>
            </a:r>
            <a:endParaRPr lang="en-US" altLang="zh-TW" sz="50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5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5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~(</a:t>
            </a:r>
            <a:r>
              <a:rPr lang="zh-TW" altLang="en-US" sz="5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前、後動作</a:t>
            </a:r>
            <a:r>
              <a:rPr lang="en-US" altLang="zh-TW" sz="5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5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活塞伸縮桿</a:t>
            </a:r>
            <a:endParaRPr lang="en-US" altLang="zh-TW" sz="50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向右箭號 6"/>
          <p:cNvSpPr/>
          <p:nvPr/>
        </p:nvSpPr>
        <p:spPr>
          <a:xfrm rot="19872948">
            <a:off x="6106645" y="3786302"/>
            <a:ext cx="1310359" cy="479325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右箭號 7"/>
          <p:cNvSpPr/>
          <p:nvPr/>
        </p:nvSpPr>
        <p:spPr>
          <a:xfrm rot="9079993">
            <a:off x="6680690" y="4776387"/>
            <a:ext cx="1272393" cy="47932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7358082" y="2786058"/>
            <a:ext cx="642942" cy="70788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前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6643702" y="5500702"/>
            <a:ext cx="642942" cy="70788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後</a:t>
            </a:r>
          </a:p>
        </p:txBody>
      </p:sp>
      <p:sp>
        <p:nvSpPr>
          <p:cNvPr id="11" name="矩形 10"/>
          <p:cNvSpPr/>
          <p:nvPr/>
        </p:nvSpPr>
        <p:spPr>
          <a:xfrm rot="19838996">
            <a:off x="5010589" y="4554679"/>
            <a:ext cx="2983167" cy="530384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 advClick="0" advTm="84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92cf3ffc72cef56f9565121048ebc0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 l="7031" t="8789" r="5078" b="21631"/>
          <a:stretch>
            <a:fillRect/>
          </a:stretch>
        </p:blipFill>
        <p:spPr bwMode="auto">
          <a:xfrm>
            <a:off x="500034" y="2285992"/>
            <a:ext cx="821537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文字方塊 3"/>
          <p:cNvSpPr txBox="1"/>
          <p:nvPr/>
        </p:nvSpPr>
        <p:spPr>
          <a:xfrm>
            <a:off x="500034" y="1214422"/>
            <a:ext cx="8286808" cy="7848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4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第二隻空</a:t>
            </a:r>
            <a:r>
              <a:rPr lang="zh-TW" altLang="en-US" sz="4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針筒</a:t>
            </a:r>
            <a:r>
              <a:rPr lang="en-US" altLang="zh-TW" sz="4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~(</a:t>
            </a:r>
            <a:r>
              <a:rPr lang="zh-TW" altLang="en-US" sz="4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夾、放動作</a:t>
            </a:r>
            <a:r>
              <a:rPr lang="en-US" altLang="zh-TW" sz="4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5214942" y="2571744"/>
            <a:ext cx="642942" cy="70788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夾</a:t>
            </a:r>
          </a:p>
        </p:txBody>
      </p:sp>
      <p:sp>
        <p:nvSpPr>
          <p:cNvPr id="7" name="向右箭號 6"/>
          <p:cNvSpPr/>
          <p:nvPr/>
        </p:nvSpPr>
        <p:spPr>
          <a:xfrm rot="20536041">
            <a:off x="3901624" y="3045329"/>
            <a:ext cx="1310359" cy="493351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右箭號 7"/>
          <p:cNvSpPr/>
          <p:nvPr/>
        </p:nvSpPr>
        <p:spPr>
          <a:xfrm rot="9669206">
            <a:off x="4472434" y="4478921"/>
            <a:ext cx="1272393" cy="47932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4071934" y="5072074"/>
            <a:ext cx="642942" cy="70788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放</a:t>
            </a:r>
          </a:p>
        </p:txBody>
      </p:sp>
      <p:sp>
        <p:nvSpPr>
          <p:cNvPr id="10" name="矩形 9"/>
          <p:cNvSpPr/>
          <p:nvPr/>
        </p:nvSpPr>
        <p:spPr>
          <a:xfrm rot="20634745">
            <a:off x="3202958" y="3623381"/>
            <a:ext cx="2983167" cy="756101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 advClick="0" advTm="50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92cf3ffc72cef56f9565121048ebc0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194" name="Picture 2"/>
          <p:cNvPicPr preferRelativeResize="0">
            <a:picLocks noChangeArrowheads="1"/>
          </p:cNvPicPr>
          <p:nvPr/>
        </p:nvPicPr>
        <p:blipFill>
          <a:blip r:embed="rId3"/>
          <a:srcRect l="29883" t="9521" r="25000" b="6982"/>
          <a:stretch>
            <a:fillRect/>
          </a:stretch>
        </p:blipFill>
        <p:spPr bwMode="auto">
          <a:xfrm>
            <a:off x="928662" y="1928802"/>
            <a:ext cx="72684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文字方塊 3"/>
          <p:cNvSpPr txBox="1"/>
          <p:nvPr/>
        </p:nvSpPr>
        <p:spPr>
          <a:xfrm>
            <a:off x="857224" y="1071546"/>
            <a:ext cx="7643866" cy="8617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5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你猜對了</a:t>
            </a:r>
            <a:r>
              <a:rPr lang="zh-TW" altLang="en-US" sz="5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嗎</a:t>
            </a:r>
            <a:r>
              <a:rPr lang="zh-TW" altLang="en-US" sz="5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？  </a:t>
            </a:r>
            <a:r>
              <a:rPr lang="zh-TW" altLang="en-US" sz="5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這是夾子</a:t>
            </a:r>
            <a:r>
              <a:rPr lang="zh-TW" altLang="en-US" sz="5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！</a:t>
            </a:r>
            <a:endParaRPr lang="en-US" altLang="zh-TW" sz="50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 advClick="0" advTm="26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92cf3ffc72cef56f9565121048ebc0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 l="8789" t="8056" r="5664" b="20898"/>
          <a:stretch>
            <a:fillRect/>
          </a:stretch>
        </p:blipFill>
        <p:spPr bwMode="auto">
          <a:xfrm>
            <a:off x="571472" y="2071678"/>
            <a:ext cx="8072494" cy="441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矩形 3"/>
          <p:cNvSpPr/>
          <p:nvPr/>
        </p:nvSpPr>
        <p:spPr>
          <a:xfrm rot="1264823">
            <a:off x="4515295" y="3774293"/>
            <a:ext cx="1643074" cy="661731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571472" y="1000108"/>
            <a:ext cx="7429552" cy="7848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4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第三隻空</a:t>
            </a:r>
            <a:r>
              <a:rPr lang="zh-TW" altLang="en-US" sz="4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針筒</a:t>
            </a:r>
            <a:r>
              <a:rPr lang="en-US" altLang="zh-TW" sz="4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~(</a:t>
            </a:r>
            <a:r>
              <a:rPr lang="zh-TW" altLang="en-US" sz="4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高、低動作</a:t>
            </a:r>
            <a:r>
              <a:rPr lang="en-US" altLang="zh-TW" sz="4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  <p:sp>
        <p:nvSpPr>
          <p:cNvPr id="7" name="向右箭號 6"/>
          <p:cNvSpPr/>
          <p:nvPr/>
        </p:nvSpPr>
        <p:spPr>
          <a:xfrm rot="11993258">
            <a:off x="4375479" y="4419077"/>
            <a:ext cx="1310359" cy="624311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右箭號 7"/>
          <p:cNvSpPr/>
          <p:nvPr/>
        </p:nvSpPr>
        <p:spPr>
          <a:xfrm rot="1406324">
            <a:off x="5001403" y="3084684"/>
            <a:ext cx="1272393" cy="62703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3571868" y="4071942"/>
            <a:ext cx="642942" cy="70788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高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6357950" y="3000372"/>
            <a:ext cx="642942" cy="70788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低</a:t>
            </a:r>
          </a:p>
        </p:txBody>
      </p:sp>
    </p:spTree>
  </p:cSld>
  <p:clrMapOvr>
    <a:masterClrMapping/>
  </p:clrMapOvr>
  <p:transition advClick="0" advTm="64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92cf3ffc72cef56f9565121048ebc0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500166" y="714356"/>
            <a:ext cx="542925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築夢動機</a:t>
            </a:r>
            <a:r>
              <a:rPr lang="en-US" altLang="zh-TW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&amp;</a:t>
            </a:r>
            <a:r>
              <a:rPr lang="zh-TW" altLang="en-US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目標</a:t>
            </a:r>
            <a:endParaRPr lang="en-US" altLang="zh-TW" sz="60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800000"/>
              </a:solidFill>
              <a:effectLst>
                <a:outerShdw blurRad="50800" algn="tl" rotWithShape="0">
                  <a:srgbClr val="000000"/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28596" y="1714488"/>
            <a:ext cx="835824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dirty="0" smtClean="0">
                <a:latin typeface="微軟正黑體" pitchFamily="34" charset="-120"/>
                <a:ea typeface="微軟正黑體" pitchFamily="34" charset="-120"/>
              </a:rPr>
              <a:t>◎動機：</a:t>
            </a:r>
            <a:r>
              <a:rPr lang="zh-TW" altLang="en-US" sz="3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父親分享醫院內有關</a:t>
            </a:r>
            <a:r>
              <a:rPr lang="zh-TW" altLang="en-US" sz="3000" b="1" u="sng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達文西機械手臂</a:t>
            </a:r>
            <a:r>
              <a:rPr lang="zh-TW" altLang="en-US" sz="3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對</a:t>
            </a:r>
            <a:endParaRPr lang="en-US" altLang="zh-TW" sz="30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              許多病患進行精密手術，讓病患快速恢</a:t>
            </a:r>
            <a:endParaRPr lang="en-US" altLang="zh-TW" sz="30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              復健康。</a:t>
            </a:r>
            <a:endParaRPr lang="en-US" altLang="zh-TW" sz="30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000" b="1" dirty="0" smtClean="0">
                <a:latin typeface="微軟正黑體" pitchFamily="34" charset="-120"/>
                <a:ea typeface="微軟正黑體" pitchFamily="34" charset="-120"/>
              </a:rPr>
              <a:t>              網路上看到</a:t>
            </a:r>
            <a:r>
              <a:rPr lang="zh-TW" altLang="en-US" sz="3000" b="1" u="sng" dirty="0" smtClean="0">
                <a:latin typeface="微軟正黑體" pitchFamily="34" charset="-120"/>
                <a:ea typeface="微軟正黑體" pitchFamily="34" charset="-120"/>
              </a:rPr>
              <a:t>機械手臂</a:t>
            </a:r>
            <a:r>
              <a:rPr lang="zh-TW" altLang="en-US" sz="32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*</a:t>
            </a:r>
            <a:r>
              <a:rPr lang="zh-TW" altLang="en-US" sz="3000" b="1" dirty="0" smtClean="0">
                <a:latin typeface="微軟正黑體" pitchFamily="34" charset="-120"/>
                <a:ea typeface="微軟正黑體" pitchFamily="34" charset="-120"/>
              </a:rPr>
              <a:t>在汽車加工、建築  </a:t>
            </a:r>
            <a:endParaRPr lang="en-US" altLang="zh-TW" sz="30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000" b="1" dirty="0" smtClean="0">
                <a:latin typeface="微軟正黑體" pitchFamily="34" charset="-120"/>
                <a:ea typeface="微軟正黑體" pitchFamily="34" charset="-120"/>
              </a:rPr>
              <a:t>              工程上、餐飲烹飪、工廠加入</a:t>
            </a:r>
            <a:r>
              <a:rPr lang="en-US" altLang="zh-TW" sz="3000" b="1" u="sng" dirty="0" smtClean="0">
                <a:latin typeface="微軟正黑體" pitchFamily="34" charset="-120"/>
                <a:ea typeface="微軟正黑體" pitchFamily="34" charset="-120"/>
              </a:rPr>
              <a:t>Ai</a:t>
            </a:r>
            <a:r>
              <a:rPr lang="zh-TW" altLang="en-US" sz="3000" b="1" u="sng" dirty="0" smtClean="0">
                <a:latin typeface="微軟正黑體" pitchFamily="34" charset="-120"/>
                <a:ea typeface="微軟正黑體" pitchFamily="34" charset="-120"/>
              </a:rPr>
              <a:t>智慧</a:t>
            </a:r>
            <a:r>
              <a:rPr lang="zh-TW" altLang="en-US" sz="3000" b="1" dirty="0" smtClean="0">
                <a:latin typeface="微軟正黑體" pitchFamily="34" charset="-120"/>
                <a:ea typeface="微軟正黑體" pitchFamily="34" charset="-120"/>
              </a:rPr>
              <a:t>與</a:t>
            </a:r>
            <a:endParaRPr lang="en-US" altLang="zh-TW" sz="30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000" b="1" dirty="0" smtClean="0">
                <a:latin typeface="微軟正黑體" pitchFamily="34" charset="-120"/>
                <a:ea typeface="微軟正黑體" pitchFamily="34" charset="-120"/>
              </a:rPr>
              <a:t>             </a:t>
            </a:r>
            <a:r>
              <a:rPr lang="zh-TW" altLang="en-US" sz="3000" b="1" u="sng" dirty="0" smtClean="0">
                <a:latin typeface="微軟正黑體" pitchFamily="34" charset="-120"/>
                <a:ea typeface="微軟正黑體" pitchFamily="34" charset="-120"/>
              </a:rPr>
              <a:t> 機械手臂</a:t>
            </a:r>
            <a:r>
              <a:rPr lang="zh-TW" altLang="en-US" sz="3000" b="1" dirty="0" smtClean="0">
                <a:latin typeface="微軟正黑體" pitchFamily="34" charset="-120"/>
                <a:ea typeface="微軟正黑體" pitchFamily="34" charset="-120"/>
              </a:rPr>
              <a:t>聯結多種功能運用</a:t>
            </a:r>
            <a:r>
              <a:rPr lang="zh-TW" altLang="en-US" sz="3000" b="1" dirty="0" smtClean="0">
                <a:latin typeface="微軟正黑體" pitchFamily="34" charset="-120"/>
                <a:ea typeface="微軟正黑體" pitchFamily="34" charset="-120"/>
              </a:rPr>
              <a:t>！</a:t>
            </a:r>
            <a:endParaRPr lang="en-US" altLang="zh-TW" sz="30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42910" y="4643446"/>
            <a:ext cx="7858180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3000" b="1" dirty="0" smtClean="0">
                <a:latin typeface="微軟正黑體" pitchFamily="34" charset="-120"/>
                <a:ea typeface="微軟正黑體" pitchFamily="34" charset="-120"/>
              </a:rPr>
              <a:t>◎目標：</a:t>
            </a:r>
            <a:r>
              <a:rPr lang="zh-TW" altLang="en-US" sz="3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自己</a:t>
            </a:r>
            <a:r>
              <a:rPr lang="en-US" altLang="zh-TW" sz="3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DIY</a:t>
            </a:r>
            <a:r>
              <a:rPr lang="zh-TW" altLang="en-US" sz="3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打造機械手臂，並挑戰操作</a:t>
            </a:r>
            <a:endParaRPr lang="en-US" altLang="zh-TW" sz="30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               夾取</a:t>
            </a:r>
            <a:r>
              <a:rPr lang="en-US" altLang="zh-TW" sz="3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3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個紙杯套疊再一起。</a:t>
            </a:r>
            <a:endParaRPr lang="en-US" altLang="zh-TW" sz="30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 spd="med" advClick="0" advTm="307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8" grpId="0" uiExpand="1" build="p" animBg="1"/>
      <p:bldP spid="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92cf3ffc72cef56f9565121048ebc0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428596" y="1142984"/>
            <a:ext cx="8286808" cy="7848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4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第四隻空</a:t>
            </a:r>
            <a:r>
              <a:rPr lang="zh-TW" altLang="en-US" sz="4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針筒</a:t>
            </a:r>
            <a:r>
              <a:rPr lang="en-US" altLang="zh-TW" sz="4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~(</a:t>
            </a:r>
            <a:r>
              <a:rPr lang="zh-TW" altLang="en-US" sz="4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左、右動作</a:t>
            </a:r>
            <a:r>
              <a:rPr lang="en-US" altLang="zh-TW" sz="4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 l="5859" t="16113" r="5078" b="19433"/>
          <a:stretch>
            <a:fillRect/>
          </a:stretch>
        </p:blipFill>
        <p:spPr bwMode="auto">
          <a:xfrm>
            <a:off x="500034" y="2214554"/>
            <a:ext cx="8215370" cy="4429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矩形 5"/>
          <p:cNvSpPr/>
          <p:nvPr/>
        </p:nvSpPr>
        <p:spPr>
          <a:xfrm rot="3506404">
            <a:off x="3504589" y="3594713"/>
            <a:ext cx="1765149" cy="661731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向右箭號 6"/>
          <p:cNvSpPr/>
          <p:nvPr/>
        </p:nvSpPr>
        <p:spPr>
          <a:xfrm rot="14092015">
            <a:off x="4549148" y="3332234"/>
            <a:ext cx="1310359" cy="624311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右箭號 7"/>
          <p:cNvSpPr/>
          <p:nvPr/>
        </p:nvSpPr>
        <p:spPr>
          <a:xfrm rot="3256929">
            <a:off x="2939261" y="3877279"/>
            <a:ext cx="1272393" cy="62703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4286248" y="2285992"/>
            <a:ext cx="642942" cy="70788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左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3714744" y="4786322"/>
            <a:ext cx="642942" cy="70788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右</a:t>
            </a:r>
          </a:p>
        </p:txBody>
      </p:sp>
    </p:spTree>
  </p:cSld>
  <p:clrMapOvr>
    <a:masterClrMapping/>
  </p:clrMapOvr>
  <p:transition advClick="0" advTm="46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92cf3ffc72cef56f9565121048ebc0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 l="24609" t="9521" r="25000" b="6982"/>
          <a:stretch>
            <a:fillRect/>
          </a:stretch>
        </p:blipFill>
        <p:spPr bwMode="auto">
          <a:xfrm>
            <a:off x="642910" y="2214554"/>
            <a:ext cx="7929618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文字方塊 3"/>
          <p:cNvSpPr txBox="1"/>
          <p:nvPr/>
        </p:nvSpPr>
        <p:spPr>
          <a:xfrm>
            <a:off x="1857356" y="669177"/>
            <a:ext cx="5429288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到底要</a:t>
            </a:r>
            <a:r>
              <a:rPr lang="zh-TW" altLang="en-US" sz="48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做</a:t>
            </a:r>
            <a:r>
              <a:rPr lang="zh-TW" altLang="en-US" sz="48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什麼呢？</a:t>
            </a:r>
            <a:endParaRPr lang="zh-TW" altLang="en-US" sz="48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857356" y="1506668"/>
            <a:ext cx="5000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我</a:t>
            </a:r>
            <a:r>
              <a:rPr lang="zh-TW" altLang="en-US" sz="4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要</a:t>
            </a:r>
            <a:r>
              <a:rPr lang="zh-TW" altLang="en-US" sz="4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打造</a:t>
            </a:r>
            <a:r>
              <a:rPr lang="zh-TW" altLang="en-US" sz="4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夢想</a:t>
            </a:r>
            <a:r>
              <a:rPr lang="zh-TW" altLang="en-US" sz="4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方向盤</a:t>
            </a:r>
            <a:endParaRPr lang="en-US" altLang="zh-TW" sz="4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 advClick="0" advTm="93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92cf3ffc72cef56f9565121048ebc0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266" name="Picture 2"/>
          <p:cNvPicPr preferRelativeResize="0">
            <a:picLocks noChangeArrowheads="1"/>
          </p:cNvPicPr>
          <p:nvPr/>
        </p:nvPicPr>
        <p:blipFill>
          <a:blip r:embed="rId3"/>
          <a:srcRect l="5859" t="8056" r="5078" b="7714"/>
          <a:stretch>
            <a:fillRect/>
          </a:stretch>
        </p:blipFill>
        <p:spPr bwMode="auto">
          <a:xfrm>
            <a:off x="946938" y="1857364"/>
            <a:ext cx="72684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文字方塊 3"/>
          <p:cNvSpPr txBox="1"/>
          <p:nvPr/>
        </p:nvSpPr>
        <p:spPr>
          <a:xfrm>
            <a:off x="500034" y="285728"/>
            <a:ext cx="8286808" cy="14619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54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機械手臂</a:t>
            </a:r>
            <a:endParaRPr lang="en-US" altLang="zh-TW" sz="54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500" b="1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  <a:t>前後</a:t>
            </a:r>
            <a:r>
              <a:rPr lang="zh-TW" altLang="en-US" sz="3500" b="1" dirty="0" smtClean="0">
                <a:latin typeface="微軟正黑體" pitchFamily="34" charset="-120"/>
                <a:ea typeface="微軟正黑體" pitchFamily="34" charset="-120"/>
              </a:rPr>
              <a:t>、左右、</a:t>
            </a:r>
            <a:r>
              <a:rPr lang="zh-TW" altLang="en-US" sz="3500" b="1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高低</a:t>
            </a:r>
            <a:r>
              <a:rPr lang="zh-TW" altLang="en-US" sz="3500" b="1" dirty="0" smtClean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en-US" sz="35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夾放</a:t>
            </a:r>
            <a:r>
              <a:rPr lang="zh-TW" altLang="en-US" sz="3500" b="1" dirty="0" smtClean="0">
                <a:latin typeface="微軟正黑體" pitchFamily="34" charset="-120"/>
                <a:ea typeface="微軟正黑體" pitchFamily="34" charset="-120"/>
              </a:rPr>
              <a:t>的操縱桿就定位</a:t>
            </a:r>
            <a:endParaRPr lang="en-US" altLang="zh-TW" sz="35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 advClick="0" advTm="104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92cf3ffc72cef56f9565121048ebc0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314" name="Picture 2"/>
          <p:cNvPicPr preferRelativeResize="0">
            <a:picLocks noChangeArrowheads="1"/>
          </p:cNvPicPr>
          <p:nvPr/>
        </p:nvPicPr>
        <p:blipFill>
          <a:blip r:embed="rId3">
            <a:lum bright="10000"/>
          </a:blip>
          <a:srcRect l="29297" t="13916" r="25000" b="18701"/>
          <a:stretch>
            <a:fillRect/>
          </a:stretch>
        </p:blipFill>
        <p:spPr bwMode="auto">
          <a:xfrm>
            <a:off x="857224" y="1928802"/>
            <a:ext cx="72684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 preferRelativeResize="0">
            <a:picLocks noChangeArrowheads="1"/>
          </p:cNvPicPr>
          <p:nvPr/>
        </p:nvPicPr>
        <p:blipFill>
          <a:blip r:embed="rId4"/>
          <a:srcRect l="24218" t="7519" r="24805" b="8252"/>
          <a:stretch>
            <a:fillRect/>
          </a:stretch>
        </p:blipFill>
        <p:spPr bwMode="auto">
          <a:xfrm>
            <a:off x="857224" y="1928802"/>
            <a:ext cx="72684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文字方塊 5"/>
          <p:cNvSpPr txBox="1"/>
          <p:nvPr/>
        </p:nvSpPr>
        <p:spPr>
          <a:xfrm>
            <a:off x="571472" y="1071546"/>
            <a:ext cx="8001056" cy="7848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45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方向對了，就不怕路遙遠！</a:t>
            </a:r>
            <a:endParaRPr lang="en-US" altLang="zh-TW" sz="45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3316" name="Picture 4"/>
          <p:cNvPicPr preferRelativeResize="0">
            <a:picLocks noChangeArrowheads="1"/>
          </p:cNvPicPr>
          <p:nvPr/>
        </p:nvPicPr>
        <p:blipFill>
          <a:blip r:embed="rId5"/>
          <a:srcRect l="5273" t="9521" r="8593" b="6982"/>
          <a:stretch>
            <a:fillRect/>
          </a:stretch>
        </p:blipFill>
        <p:spPr bwMode="auto">
          <a:xfrm>
            <a:off x="857224" y="1928802"/>
            <a:ext cx="72684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7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92cf3ffc72cef56f9565121048ebc0d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714480" y="1000108"/>
            <a:ext cx="4429156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latin typeface="微軟正黑體" pitchFamily="34" charset="-120"/>
                <a:ea typeface="微軟正黑體" pitchFamily="34" charset="-120"/>
              </a:rPr>
              <a:t>挑戰篇</a:t>
            </a:r>
            <a:r>
              <a:rPr lang="en-US" altLang="zh-TW" sz="4800" b="1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48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目標二</a:t>
            </a:r>
            <a:r>
              <a:rPr lang="en-US" altLang="zh-TW" sz="48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en-US" altLang="zh-TW" sz="48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DiY機械手臂-液體壓縮-第4次-挑戰成功108.8.04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65148" y="1857364"/>
            <a:ext cx="6213704" cy="466133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571472" y="1928802"/>
            <a:ext cx="79296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5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操作機械手臂</a:t>
            </a:r>
            <a:r>
              <a:rPr lang="en-US" altLang="zh-TW" sz="45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~</a:t>
            </a:r>
          </a:p>
          <a:p>
            <a:r>
              <a:rPr lang="zh-TW" altLang="en-US" sz="45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45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            夾</a:t>
            </a:r>
            <a:r>
              <a:rPr lang="zh-TW" altLang="en-US" sz="45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取</a:t>
            </a:r>
            <a:r>
              <a:rPr lang="en-US" altLang="zh-TW" sz="45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45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個紙杯</a:t>
            </a:r>
            <a:r>
              <a:rPr lang="zh-TW" altLang="en-US" sz="45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套疊一起。</a:t>
            </a:r>
            <a:endParaRPr lang="en-US" altLang="zh-TW" sz="45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92cf3ffc72cef56f9565121048ebc0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714480" y="1071546"/>
            <a:ext cx="6000792" cy="116955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500" b="1" dirty="0" smtClean="0">
                <a:latin typeface="微軟正黑體" pitchFamily="34" charset="-120"/>
                <a:ea typeface="微軟正黑體" pitchFamily="34" charset="-120"/>
              </a:rPr>
              <a:t>實驗第 一項</a:t>
            </a:r>
            <a:r>
              <a:rPr lang="zh-TW" altLang="en-US" sz="3500" b="1" dirty="0" smtClean="0">
                <a:latin typeface="微軟正黑體" pitchFamily="34" charset="-120"/>
                <a:ea typeface="微軟正黑體" pitchFamily="34" charset="-120"/>
              </a:rPr>
              <a:t>：</a:t>
            </a:r>
            <a:endParaRPr lang="en-US" altLang="zh-TW" sz="35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500" b="1" dirty="0" smtClean="0">
                <a:latin typeface="微軟正黑體" pitchFamily="34" charset="-120"/>
                <a:ea typeface="微軟正黑體" pitchFamily="34" charset="-120"/>
              </a:rPr>
              <a:t>使用</a:t>
            </a:r>
            <a:r>
              <a:rPr lang="zh-TW" altLang="en-US" sz="3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空氣力量的</a:t>
            </a:r>
            <a:r>
              <a:rPr lang="zh-TW" altLang="en-US" sz="3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傳導</a:t>
            </a:r>
            <a:endParaRPr lang="en-US" altLang="zh-TW" sz="35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lum bright="-5000" contrast="-3000"/>
          </a:blip>
          <a:srcRect l="5273" t="15381" r="21484" b="29687"/>
          <a:stretch>
            <a:fillRect/>
          </a:stretch>
        </p:blipFill>
        <p:spPr bwMode="auto">
          <a:xfrm>
            <a:off x="571472" y="2428868"/>
            <a:ext cx="7858180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矩形 5"/>
          <p:cNvSpPr/>
          <p:nvPr/>
        </p:nvSpPr>
        <p:spPr>
          <a:xfrm>
            <a:off x="5572132" y="3000372"/>
            <a:ext cx="2857520" cy="3357586"/>
          </a:xfrm>
          <a:prstGeom prst="rect">
            <a:avLst/>
          </a:prstGeom>
          <a:noFill/>
          <a:ln w="635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92cf3ffc72cef56f9565121048ebc0d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428596" y="214290"/>
            <a:ext cx="8429684" cy="11849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500" b="1" dirty="0" smtClean="0">
                <a:latin typeface="微軟正黑體" pitchFamily="34" charset="-120"/>
                <a:ea typeface="微軟正黑體" pitchFamily="34" charset="-120"/>
              </a:rPr>
              <a:t>使用</a:t>
            </a:r>
            <a:r>
              <a:rPr lang="zh-TW" altLang="en-US" sz="3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空氣</a:t>
            </a:r>
            <a:r>
              <a:rPr lang="zh-TW" altLang="en-US" sz="3500" b="1" dirty="0" smtClean="0">
                <a:latin typeface="微軟正黑體" pitchFamily="34" charset="-120"/>
                <a:ea typeface="微軟正黑體" pitchFamily="34" charset="-120"/>
              </a:rPr>
              <a:t>作為空針筒活塞桿內</a:t>
            </a:r>
            <a:r>
              <a:rPr lang="zh-TW" altLang="en-US" sz="3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力量的傳導</a:t>
            </a: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</a:rPr>
              <a:t>操作與控制</a:t>
            </a:r>
            <a:r>
              <a:rPr lang="en-US" altLang="zh-TW" sz="3600" b="1" dirty="0" smtClean="0">
                <a:latin typeface="微軟正黑體" pitchFamily="34" charset="-120"/>
                <a:ea typeface="微軟正黑體" pitchFamily="34" charset="-120"/>
              </a:rPr>
              <a:t>DIY</a:t>
            </a: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</a:rPr>
              <a:t>機械手臂動作。</a:t>
            </a:r>
            <a:endParaRPr lang="en-US" altLang="zh-TW" sz="35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" name="@@@DiY機械手臂-空氣推力實驗20190820214533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357290" y="1428736"/>
            <a:ext cx="6643734" cy="49828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92cf3ffc72cef56f9565121048ebc0d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14648" t="9521" r="5664" b="6250"/>
          <a:stretch>
            <a:fillRect/>
          </a:stretch>
        </p:blipFill>
        <p:spPr bwMode="auto">
          <a:xfrm>
            <a:off x="714348" y="1928802"/>
            <a:ext cx="7715304" cy="420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文字方塊 3"/>
          <p:cNvSpPr txBox="1"/>
          <p:nvPr/>
        </p:nvSpPr>
        <p:spPr>
          <a:xfrm>
            <a:off x="642910" y="1000108"/>
            <a:ext cx="7786742" cy="67710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800" b="1" dirty="0" smtClean="0">
                <a:latin typeface="微軟正黑體" pitchFamily="34" charset="-120"/>
                <a:ea typeface="微軟正黑體" pitchFamily="34" charset="-120"/>
              </a:rPr>
              <a:t>我們挑戰</a:t>
            </a:r>
            <a:r>
              <a:rPr lang="zh-TW" altLang="en-US" sz="38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第</a:t>
            </a:r>
            <a:r>
              <a:rPr lang="en-US" altLang="zh-TW" sz="38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7</a:t>
            </a:r>
            <a:r>
              <a:rPr lang="zh-TW" altLang="en-US" sz="38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次</a:t>
            </a:r>
            <a:r>
              <a:rPr lang="zh-TW" altLang="en-US" sz="3800" b="1" dirty="0" smtClean="0">
                <a:latin typeface="微軟正黑體" pitchFamily="34" charset="-120"/>
                <a:ea typeface="微軟正黑體" pitchFamily="34" charset="-120"/>
              </a:rPr>
              <a:t>終於完成任務。讚啦</a:t>
            </a:r>
            <a:endParaRPr lang="en-US" altLang="zh-TW" sz="38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92cf3ffc72cef56f9565121048ebc0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571472" y="1071546"/>
            <a:ext cx="5572164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這個實驗我們</a:t>
            </a:r>
            <a:r>
              <a:rPr lang="zh-TW" altLang="en-US" sz="4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失敗</a:t>
            </a:r>
            <a:r>
              <a:rPr lang="en-US" altLang="zh-TW" sz="4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sz="4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次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     </a:t>
            </a:r>
            <a:endParaRPr lang="en-US" altLang="zh-TW" sz="40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000100" y="1857364"/>
            <a:ext cx="371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失敗原因探討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：</a:t>
            </a:r>
            <a:endParaRPr lang="en-US" altLang="zh-TW" sz="40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643042" y="2500306"/>
            <a:ext cx="65008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、操作</a:t>
            </a:r>
            <a:r>
              <a:rPr lang="zh-TW" altLang="en-US" sz="4000" b="1" u="sng" dirty="0" smtClean="0">
                <a:latin typeface="微軟正黑體" pitchFamily="34" charset="-120"/>
                <a:ea typeface="微軟正黑體" pitchFamily="34" charset="-120"/>
              </a:rPr>
              <a:t>機械手臂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動作時</a:t>
            </a:r>
            <a:endParaRPr lang="en-US" altLang="zh-TW" sz="40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      會失去有效控制。</a:t>
            </a:r>
            <a:endParaRPr lang="en-US" altLang="zh-TW" sz="40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643042" y="3786190"/>
            <a:ext cx="65008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、在第</a:t>
            </a:r>
            <a:r>
              <a:rPr lang="en-US" altLang="zh-TW" sz="4000" b="1" dirty="0" smtClean="0">
                <a:latin typeface="微軟正黑體" pitchFamily="34" charset="-120"/>
                <a:ea typeface="微軟正黑體" pitchFamily="34" charset="-120"/>
              </a:rPr>
              <a:t>8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次實驗我們改加入</a:t>
            </a:r>
            <a:endParaRPr lang="en-US" altLang="zh-TW" sz="40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      </a:t>
            </a:r>
            <a:r>
              <a:rPr lang="zh-TW" altLang="en-US" sz="4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液體</a:t>
            </a:r>
            <a:r>
              <a:rPr lang="en-US" altLang="zh-TW" sz="4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4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自來水</a:t>
            </a:r>
            <a:r>
              <a:rPr lang="en-US" altLang="zh-TW" sz="4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，最後發現</a:t>
            </a:r>
            <a:endParaRPr lang="en-US" altLang="zh-TW" sz="40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4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      漏水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en-US" sz="4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 漏氣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lang="zh-TW" altLang="en-US" sz="4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接管處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4000" b="1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40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92cf3ffc72cef56f9565121048ebc0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571472" y="785794"/>
            <a:ext cx="8143932" cy="116955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500" b="1" dirty="0" smtClean="0">
                <a:latin typeface="微軟正黑體" pitchFamily="34" charset="-120"/>
                <a:ea typeface="微軟正黑體" pitchFamily="34" charset="-120"/>
              </a:rPr>
              <a:t>實驗第 二項：使用</a:t>
            </a:r>
            <a:r>
              <a:rPr lang="zh-TW" altLang="en-US" sz="3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液體</a:t>
            </a:r>
            <a:r>
              <a:rPr lang="en-US" altLang="zh-TW" sz="3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自來水</a:t>
            </a:r>
            <a:r>
              <a:rPr lang="en-US" altLang="zh-TW" sz="3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r>
              <a:rPr lang="zh-TW" altLang="en-US" sz="3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                         力量的傳導</a:t>
            </a:r>
            <a:r>
              <a:rPr lang="zh-TW" altLang="en-US" sz="3500" b="1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35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lum bright="-5000" contrast="-3000"/>
          </a:blip>
          <a:srcRect l="5273" t="15381" r="21484" b="29687"/>
          <a:stretch>
            <a:fillRect/>
          </a:stretch>
        </p:blipFill>
        <p:spPr bwMode="auto">
          <a:xfrm>
            <a:off x="714348" y="2214554"/>
            <a:ext cx="785818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矩形 6"/>
          <p:cNvSpPr/>
          <p:nvPr/>
        </p:nvSpPr>
        <p:spPr>
          <a:xfrm>
            <a:off x="3286116" y="3071810"/>
            <a:ext cx="2428892" cy="3357586"/>
          </a:xfrm>
          <a:prstGeom prst="rect">
            <a:avLst/>
          </a:prstGeom>
          <a:noFill/>
          <a:ln w="635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92cf3ffc72cef56f9565121048ebc0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1571604" y="571480"/>
            <a:ext cx="7786742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u="sng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zh-TW" altLang="en-US" sz="3500" b="1" u="sng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達文西</a:t>
            </a:r>
            <a:r>
              <a:rPr lang="zh-TW" altLang="en-US" sz="3500" b="1" u="sng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機械手臂</a:t>
            </a:r>
            <a:r>
              <a:rPr lang="zh-TW" altLang="en-US" sz="3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對病患</a:t>
            </a:r>
            <a:endParaRPr lang="en-US" altLang="zh-TW" sz="35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zh-TW" altLang="en-US" sz="35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*</a:t>
            </a:r>
            <a:r>
              <a:rPr lang="zh-TW" altLang="en-US" sz="35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進行精密手術讓病患快速恢復</a:t>
            </a:r>
            <a:r>
              <a:rPr lang="zh-TW" altLang="en-US" sz="35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健康</a:t>
            </a:r>
            <a:r>
              <a:rPr lang="zh-TW" altLang="en-US" sz="38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            </a:t>
            </a:r>
            <a:endParaRPr lang="en-US" altLang="zh-TW" sz="38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12305" t="16846" r="9179" b="26025"/>
          <a:stretch>
            <a:fillRect/>
          </a:stretch>
        </p:blipFill>
        <p:spPr bwMode="auto">
          <a:xfrm>
            <a:off x="785786" y="1928802"/>
            <a:ext cx="7643866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75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92cf3ffc72cef56f9565121048ebc0d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714480" y="642918"/>
            <a:ext cx="5857916" cy="61555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400" b="1" dirty="0" smtClean="0">
                <a:latin typeface="微軟正黑體" pitchFamily="34" charset="-120"/>
                <a:ea typeface="微軟正黑體" pitchFamily="34" charset="-120"/>
              </a:rPr>
              <a:t>實驗第 二項：</a:t>
            </a:r>
            <a:r>
              <a:rPr lang="zh-TW" altLang="en-US" sz="34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液體</a:t>
            </a:r>
            <a:r>
              <a:rPr lang="en-US" altLang="zh-TW" sz="34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4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自來水</a:t>
            </a:r>
            <a:r>
              <a:rPr lang="en-US" altLang="zh-TW" sz="34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en-US" altLang="zh-TW" sz="34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" name="@@@DiY機械手臂-液壓推力實驗20190820214604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28662" y="1357298"/>
            <a:ext cx="6858048" cy="482206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92cf3ffc72cef56f9565121048ebc0d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714480" y="1214422"/>
            <a:ext cx="621510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500" b="1" dirty="0" smtClean="0">
                <a:latin typeface="微軟正黑體" pitchFamily="34" charset="-120"/>
                <a:ea typeface="微軟正黑體" pitchFamily="34" charset="-120"/>
              </a:rPr>
              <a:t>共</a:t>
            </a:r>
            <a:r>
              <a:rPr lang="zh-TW" altLang="en-US" sz="35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失敗</a:t>
            </a:r>
            <a:r>
              <a:rPr lang="en-US" altLang="zh-TW" sz="35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35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次</a:t>
            </a:r>
            <a:r>
              <a:rPr lang="zh-TW" altLang="en-US" sz="3500" b="1" dirty="0" smtClean="0"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en-US" sz="3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第</a:t>
            </a:r>
            <a:r>
              <a:rPr lang="en-US" altLang="zh-TW" sz="3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4</a:t>
            </a:r>
            <a:r>
              <a:rPr lang="zh-TW" altLang="en-US" sz="3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次就挑戰成功   </a:t>
            </a:r>
            <a:endParaRPr lang="en-US" altLang="zh-TW" sz="35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214546" y="142852"/>
            <a:ext cx="4570483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終於成功了！</a:t>
            </a:r>
            <a:endParaRPr lang="zh-TW" altLang="en-US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DiY機械手臂-液體壓縮-第4次-挑戰成功108.8.04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1142976" y="1785926"/>
            <a:ext cx="6572296" cy="457256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92cf3ffc72cef56f9565121048ebc0d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lum bright="-5000" contrast="-3000"/>
          </a:blip>
          <a:srcRect l="5273" t="15381" r="21484" b="29687"/>
          <a:stretch>
            <a:fillRect/>
          </a:stretch>
        </p:blipFill>
        <p:spPr bwMode="auto">
          <a:xfrm>
            <a:off x="571472" y="2143116"/>
            <a:ext cx="785818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文字方塊 7"/>
          <p:cNvSpPr txBox="1"/>
          <p:nvPr/>
        </p:nvSpPr>
        <p:spPr>
          <a:xfrm>
            <a:off x="1714480" y="1142984"/>
            <a:ext cx="571504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5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這二種物質</a:t>
            </a:r>
            <a:r>
              <a:rPr lang="en-US" altLang="zh-TW" sz="35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35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力量傳導比一比</a:t>
            </a:r>
            <a:endParaRPr lang="en-US" altLang="zh-TW" sz="35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214678" y="3000372"/>
            <a:ext cx="2357454" cy="3357586"/>
          </a:xfrm>
          <a:prstGeom prst="rect">
            <a:avLst/>
          </a:prstGeom>
          <a:noFill/>
          <a:ln w="635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5786446" y="3000372"/>
            <a:ext cx="2571768" cy="3357586"/>
          </a:xfrm>
          <a:prstGeom prst="rect">
            <a:avLst/>
          </a:prstGeom>
          <a:noFill/>
          <a:ln w="63500" cmpd="sng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92cf3ffc72cef56f9565121048ebc0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785918" y="654918"/>
            <a:ext cx="5214974" cy="63094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500" b="1" dirty="0" smtClean="0">
                <a:latin typeface="微軟正黑體" pitchFamily="34" charset="-120"/>
                <a:ea typeface="微軟正黑體" pitchFamily="34" charset="-120"/>
              </a:rPr>
              <a:t>實驗第三項：沒有負重時</a:t>
            </a:r>
            <a:endParaRPr lang="en-US" altLang="zh-TW" sz="35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285984" y="1357298"/>
            <a:ext cx="571504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5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二種物質</a:t>
            </a:r>
            <a:r>
              <a:rPr lang="en-US" altLang="zh-TW" sz="35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35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力量傳導一樣快</a:t>
            </a:r>
            <a:endParaRPr lang="en-US" altLang="zh-TW" sz="35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lum bright="-5000" contrast="5000"/>
          </a:blip>
          <a:srcRect l="26953" t="11718" r="27344" b="11377"/>
          <a:stretch>
            <a:fillRect/>
          </a:stretch>
        </p:blipFill>
        <p:spPr bwMode="auto">
          <a:xfrm>
            <a:off x="642910" y="2071678"/>
            <a:ext cx="3000396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文字方塊 5"/>
          <p:cNvSpPr txBox="1"/>
          <p:nvPr/>
        </p:nvSpPr>
        <p:spPr>
          <a:xfrm>
            <a:off x="2928926" y="2143116"/>
            <a:ext cx="642942" cy="132343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氣體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643042" y="2071678"/>
            <a:ext cx="642942" cy="132343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液體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lum bright="-5000" contrast="5000"/>
          </a:blip>
          <a:srcRect l="33984" t="15381" r="33203" b="22363"/>
          <a:stretch>
            <a:fillRect/>
          </a:stretch>
        </p:blipFill>
        <p:spPr bwMode="auto">
          <a:xfrm>
            <a:off x="3786182" y="2071678"/>
            <a:ext cx="2143140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 l="29492" t="11914" r="28906" b="11914"/>
          <a:stretch>
            <a:fillRect/>
          </a:stretch>
        </p:blipFill>
        <p:spPr bwMode="auto">
          <a:xfrm>
            <a:off x="6072198" y="2071678"/>
            <a:ext cx="2571768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92cf3ffc72cef56f9565121048ebc0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9297" t="9521" r="25000" b="9912"/>
          <a:stretch>
            <a:fillRect/>
          </a:stretch>
        </p:blipFill>
        <p:spPr bwMode="auto">
          <a:xfrm>
            <a:off x="214282" y="1071546"/>
            <a:ext cx="257176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文字方塊 3"/>
          <p:cNvSpPr txBox="1"/>
          <p:nvPr/>
        </p:nvSpPr>
        <p:spPr>
          <a:xfrm>
            <a:off x="857224" y="214290"/>
            <a:ext cx="6500858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實驗第三項：</a:t>
            </a:r>
            <a:r>
              <a:rPr lang="zh-TW" altLang="en-US" sz="4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氣體 </a:t>
            </a:r>
            <a:r>
              <a:rPr lang="zh-TW" altLang="en-US" sz="4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有負重時</a:t>
            </a:r>
            <a:endParaRPr lang="en-US" altLang="zh-TW" sz="4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 l="25195" t="18310" r="25000" b="12109"/>
          <a:stretch>
            <a:fillRect/>
          </a:stretch>
        </p:blipFill>
        <p:spPr bwMode="auto">
          <a:xfrm>
            <a:off x="214282" y="3929066"/>
            <a:ext cx="2571768" cy="2731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 l="8398" t="8252" r="5468" b="12646"/>
          <a:stretch>
            <a:fillRect/>
          </a:stretch>
        </p:blipFill>
        <p:spPr bwMode="auto">
          <a:xfrm>
            <a:off x="2928926" y="1071546"/>
            <a:ext cx="571504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/>
          <a:srcRect l="17773" t="23633" r="6640" b="29492"/>
          <a:stretch>
            <a:fillRect/>
          </a:stretch>
        </p:blipFill>
        <p:spPr bwMode="auto">
          <a:xfrm>
            <a:off x="3000364" y="3929066"/>
            <a:ext cx="564360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文字方塊 8"/>
          <p:cNvSpPr txBox="1"/>
          <p:nvPr/>
        </p:nvSpPr>
        <p:spPr>
          <a:xfrm>
            <a:off x="6286512" y="2500306"/>
            <a:ext cx="1000132" cy="55399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氣體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3000364" y="3929066"/>
            <a:ext cx="5572164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最大負重</a:t>
            </a:r>
            <a:r>
              <a:rPr lang="en-US" altLang="zh-TW" sz="28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28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推桿推到刻度</a:t>
            </a:r>
            <a:r>
              <a:rPr lang="en-US" altLang="zh-TW" sz="2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7ml</a:t>
            </a:r>
            <a:endParaRPr lang="zh-TW" altLang="en-US" sz="28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向右箭號 10"/>
          <p:cNvSpPr/>
          <p:nvPr/>
        </p:nvSpPr>
        <p:spPr>
          <a:xfrm rot="13175154">
            <a:off x="6187334" y="5839952"/>
            <a:ext cx="1022304" cy="50506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5572132" y="4929198"/>
            <a:ext cx="714380" cy="107157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5929322" y="1071546"/>
            <a:ext cx="1643074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1500ml</a:t>
            </a:r>
            <a:endParaRPr lang="zh-TW" altLang="en-US" sz="28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92cf3ffc72cef56f9565121048ebc0d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214414" y="571480"/>
            <a:ext cx="6929486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氣體在空針桶內推桿 </a:t>
            </a:r>
            <a:r>
              <a:rPr lang="zh-TW" altLang="en-US" sz="4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有負重時</a:t>
            </a:r>
            <a:endParaRPr lang="en-US" altLang="zh-TW" sz="4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@@@DiY機械手臂-空氣推力實驗20190820214533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357291" y="1232282"/>
            <a:ext cx="6834234" cy="512567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92cf3ffc72cef56f9565121048ebc0d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9297" t="9521" r="25000" b="9912"/>
          <a:stretch>
            <a:fillRect/>
          </a:stretch>
        </p:blipFill>
        <p:spPr bwMode="auto">
          <a:xfrm>
            <a:off x="214282" y="1071546"/>
            <a:ext cx="257176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文字方塊 3"/>
          <p:cNvSpPr txBox="1"/>
          <p:nvPr/>
        </p:nvSpPr>
        <p:spPr>
          <a:xfrm>
            <a:off x="1214414" y="214290"/>
            <a:ext cx="6500858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實驗第三項：</a:t>
            </a:r>
            <a:r>
              <a:rPr lang="zh-TW" altLang="en-US" sz="4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液體 </a:t>
            </a:r>
            <a:r>
              <a:rPr lang="zh-TW" altLang="en-US" sz="4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有負重時</a:t>
            </a:r>
            <a:endParaRPr lang="en-US" altLang="zh-TW" sz="4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 l="25195" t="18310" r="25000" b="12109"/>
          <a:stretch>
            <a:fillRect/>
          </a:stretch>
        </p:blipFill>
        <p:spPr bwMode="auto">
          <a:xfrm>
            <a:off x="214282" y="3929066"/>
            <a:ext cx="2571768" cy="2731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/>
          <a:srcRect l="7812" t="8984" r="4883" b="6787"/>
          <a:stretch>
            <a:fillRect/>
          </a:stretch>
        </p:blipFill>
        <p:spPr bwMode="auto">
          <a:xfrm>
            <a:off x="2928926" y="1071546"/>
            <a:ext cx="592935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/>
          <a:srcRect l="12305" t="24170" r="5664" b="20166"/>
          <a:stretch>
            <a:fillRect/>
          </a:stretch>
        </p:blipFill>
        <p:spPr bwMode="auto">
          <a:xfrm>
            <a:off x="2928926" y="3929066"/>
            <a:ext cx="5929354" cy="2728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文字方塊 9"/>
          <p:cNvSpPr txBox="1"/>
          <p:nvPr/>
        </p:nvSpPr>
        <p:spPr>
          <a:xfrm>
            <a:off x="3000364" y="3929066"/>
            <a:ext cx="5572164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最大負重</a:t>
            </a:r>
            <a:r>
              <a:rPr lang="en-US" altLang="zh-TW" sz="28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28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推桿推到刻度</a:t>
            </a:r>
            <a:r>
              <a:rPr lang="en-US" altLang="zh-TW" sz="2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9ml</a:t>
            </a:r>
            <a:endParaRPr lang="zh-TW" altLang="en-US" sz="28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6072198" y="4643446"/>
            <a:ext cx="714380" cy="1071570"/>
          </a:xfrm>
          <a:prstGeom prst="ellipse">
            <a:avLst/>
          </a:prstGeom>
          <a:noFill/>
          <a:ln w="57150" cmpd="sng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向右箭號 11"/>
          <p:cNvSpPr/>
          <p:nvPr/>
        </p:nvSpPr>
        <p:spPr>
          <a:xfrm rot="13175154">
            <a:off x="6473086" y="5768513"/>
            <a:ext cx="1022304" cy="50506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5929322" y="1071546"/>
            <a:ext cx="1643074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1500ml</a:t>
            </a:r>
            <a:endParaRPr lang="zh-TW" altLang="en-US" sz="28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92cf3ffc72cef56f9565121048ebc0d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285852" y="714356"/>
            <a:ext cx="6929486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液體在空針桶內推桿 </a:t>
            </a:r>
            <a:r>
              <a:rPr lang="zh-TW" altLang="en-US" sz="4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有負重時</a:t>
            </a:r>
            <a:endParaRPr lang="en-US" altLang="zh-TW" sz="4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@@@DiY機械手臂-液壓推力實驗20190820214604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428728" y="1428736"/>
            <a:ext cx="6858048" cy="5143536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92cf3ffc72cef56f9565121048ebc0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7031" t="21240" r="12109" b="4140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矩形 3"/>
          <p:cNvSpPr/>
          <p:nvPr/>
        </p:nvSpPr>
        <p:spPr>
          <a:xfrm>
            <a:off x="7000892" y="4500546"/>
            <a:ext cx="2143108" cy="2357454"/>
          </a:xfrm>
          <a:prstGeom prst="rect">
            <a:avLst/>
          </a:prstGeom>
          <a:noFill/>
          <a:ln w="635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92cf3ffc72cef56f9565121048ebc0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100" name="Picture 4"/>
          <p:cNvPicPr preferRelativeResize="0">
            <a:picLocks noChangeArrowheads="1"/>
          </p:cNvPicPr>
          <p:nvPr/>
        </p:nvPicPr>
        <p:blipFill>
          <a:blip r:embed="rId3"/>
          <a:srcRect l="5859" t="14648" r="55469" b="43604"/>
          <a:stretch>
            <a:fillRect/>
          </a:stretch>
        </p:blipFill>
        <p:spPr bwMode="auto">
          <a:xfrm>
            <a:off x="1018376" y="1785926"/>
            <a:ext cx="72684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文字方塊 5"/>
          <p:cNvSpPr txBox="1"/>
          <p:nvPr/>
        </p:nvSpPr>
        <p:spPr>
          <a:xfrm>
            <a:off x="1928794" y="857232"/>
            <a:ext cx="5572164" cy="8617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5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謝謝大家的聆聽！</a:t>
            </a:r>
            <a:endParaRPr lang="en-US" altLang="zh-TW" sz="50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099" name="Picture 3"/>
          <p:cNvPicPr preferRelativeResize="0">
            <a:picLocks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000100" y="1785926"/>
            <a:ext cx="72684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92cf3ffc72cef56f9565121048ebc0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15234" t="31494" r="6250" b="23828"/>
          <a:stretch>
            <a:fillRect/>
          </a:stretch>
        </p:blipFill>
        <p:spPr bwMode="auto">
          <a:xfrm>
            <a:off x="571472" y="4357694"/>
            <a:ext cx="7929618" cy="2147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 l="55859" t="41211" r="14844" b="33154"/>
          <a:stretch>
            <a:fillRect/>
          </a:stretch>
        </p:blipFill>
        <p:spPr bwMode="auto">
          <a:xfrm>
            <a:off x="6072198" y="2285992"/>
            <a:ext cx="235745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/>
          <a:srcRect l="38281" t="31689" r="21289" b="20703"/>
          <a:stretch>
            <a:fillRect/>
          </a:stretch>
        </p:blipFill>
        <p:spPr bwMode="auto">
          <a:xfrm>
            <a:off x="3357554" y="2285992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/>
          <a:srcRect l="31055" t="32227" r="16210" b="21630"/>
          <a:stretch>
            <a:fillRect/>
          </a:stretch>
        </p:blipFill>
        <p:spPr bwMode="auto">
          <a:xfrm>
            <a:off x="571472" y="2357430"/>
            <a:ext cx="264320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文字方塊 10"/>
          <p:cNvSpPr txBox="1"/>
          <p:nvPr/>
        </p:nvSpPr>
        <p:spPr>
          <a:xfrm>
            <a:off x="857224" y="857232"/>
            <a:ext cx="8001056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u="sng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        </a:t>
            </a:r>
            <a:r>
              <a:rPr lang="zh-TW" altLang="en-US" sz="3500" b="1" u="sng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達文西</a:t>
            </a:r>
            <a:r>
              <a:rPr lang="zh-TW" altLang="en-US" sz="3500" b="1" u="sng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機械手臂</a:t>
            </a:r>
            <a:r>
              <a:rPr lang="zh-TW" altLang="en-US" sz="3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示範</a:t>
            </a:r>
            <a:endParaRPr lang="en-US" altLang="zh-TW" sz="35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     在</a:t>
            </a:r>
            <a:r>
              <a:rPr lang="zh-TW" altLang="en-US" sz="2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狹窄的空間  進行精密縫合葡萄皮手術動作</a:t>
            </a:r>
            <a:r>
              <a:rPr lang="zh-TW" altLang="en-US" sz="3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r>
              <a:rPr lang="zh-TW" altLang="en-US" sz="38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         </a:t>
            </a:r>
            <a:endParaRPr lang="en-US" altLang="zh-TW" sz="38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 advClick="0" advTm="10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92cf3ffc72cef56f9565121048ebc0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1214382" y="642918"/>
            <a:ext cx="792961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3500" b="1" u="sng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智慧型機械手臂</a:t>
            </a:r>
            <a:r>
              <a:rPr lang="zh-TW" altLang="en-US" sz="35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多功能運用：</a:t>
            </a:r>
            <a:endParaRPr lang="en-US" altLang="zh-TW" sz="3500" b="1" dirty="0" smtClean="0">
              <a:solidFill>
                <a:srgbClr val="00B05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35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汽車加工、 煮牛肉麵、烹煮美食</a:t>
            </a:r>
            <a:r>
              <a:rPr lang="en-US" altLang="zh-TW" sz="35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…</a:t>
            </a:r>
            <a:r>
              <a:rPr lang="zh-TW" altLang="en-US" sz="35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等</a:t>
            </a:r>
            <a:endParaRPr lang="en-US" altLang="zh-TW" sz="3800" b="1" dirty="0" smtClean="0">
              <a:solidFill>
                <a:srgbClr val="00B05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18359" t="14844" r="1953" b="19971"/>
          <a:stretch>
            <a:fillRect/>
          </a:stretch>
        </p:blipFill>
        <p:spPr bwMode="auto">
          <a:xfrm>
            <a:off x="785786" y="1785926"/>
            <a:ext cx="7453181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 preferRelativeResize="0">
            <a:picLocks noChangeArrowheads="1"/>
          </p:cNvPicPr>
          <p:nvPr/>
        </p:nvPicPr>
        <p:blipFill>
          <a:blip r:embed="rId4" cstate="print">
            <a:lum bright="10000"/>
          </a:blip>
          <a:srcRect l="4883" t="17773" r="7812" b="17773"/>
          <a:stretch>
            <a:fillRect/>
          </a:stretch>
        </p:blipFill>
        <p:spPr bwMode="auto">
          <a:xfrm>
            <a:off x="785786" y="1785926"/>
            <a:ext cx="74520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 preferRelativeResize="0">
            <a:picLocks noChangeArrowheads="1"/>
          </p:cNvPicPr>
          <p:nvPr/>
        </p:nvPicPr>
        <p:blipFill>
          <a:blip r:embed="rId5">
            <a:lum bright="10000"/>
          </a:blip>
          <a:srcRect l="14648" t="18310" r="23242" b="27490"/>
          <a:stretch>
            <a:fillRect/>
          </a:stretch>
        </p:blipFill>
        <p:spPr bwMode="auto">
          <a:xfrm>
            <a:off x="785786" y="1785926"/>
            <a:ext cx="74520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 preferRelativeResize="0">
            <a:picLocks noChangeArrowheads="1"/>
          </p:cNvPicPr>
          <p:nvPr/>
        </p:nvPicPr>
        <p:blipFill>
          <a:blip r:embed="rId6">
            <a:lum bright="10000"/>
          </a:blip>
          <a:srcRect l="8984" t="17041" r="14258" b="24365"/>
          <a:stretch>
            <a:fillRect/>
          </a:stretch>
        </p:blipFill>
        <p:spPr bwMode="auto">
          <a:xfrm>
            <a:off x="785786" y="1785926"/>
            <a:ext cx="74520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118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92cf3ffc72cef56f9565121048ebc0d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0098" y="0"/>
            <a:ext cx="9644098" cy="6858000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357290" y="928670"/>
            <a:ext cx="735811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500" b="1" dirty="0" smtClean="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en-US" altLang="zh-TW" sz="4500" b="1" dirty="0" smtClean="0">
                <a:latin typeface="微軟正黑體" pitchFamily="34" charset="-120"/>
                <a:ea typeface="微軟正黑體" pitchFamily="34" charset="-120"/>
              </a:rPr>
              <a:t> DIY</a:t>
            </a:r>
            <a:r>
              <a:rPr lang="zh-TW" altLang="en-US" sz="4500" b="1" dirty="0" smtClean="0">
                <a:latin typeface="微軟正黑體" pitchFamily="34" charset="-120"/>
                <a:ea typeface="微軟正黑體" pitchFamily="34" charset="-120"/>
              </a:rPr>
              <a:t>製造機械手臂材料：</a:t>
            </a:r>
            <a:endParaRPr lang="en-US" altLang="zh-TW" sz="45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000100" y="1714488"/>
            <a:ext cx="67866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en-US" altLang="zh-TW" sz="3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 1</a:t>
            </a:r>
            <a:r>
              <a:rPr lang="zh-TW" altLang="en-US" sz="3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、密集板</a:t>
            </a:r>
            <a:r>
              <a:rPr lang="en-US" altLang="zh-TW" sz="3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3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薄木板</a:t>
            </a:r>
            <a:r>
              <a:rPr lang="en-US" altLang="zh-TW" sz="3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回收再利用免費</a:t>
            </a:r>
            <a:r>
              <a:rPr lang="en-US" altLang="zh-TW" sz="3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1000100" y="2285992"/>
            <a:ext cx="78581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en-US" altLang="zh-TW" sz="3000" b="1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  <a:t> 2</a:t>
            </a:r>
            <a:r>
              <a:rPr lang="zh-TW" altLang="en-US" sz="3000" b="1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  <a:t>、空針筒</a:t>
            </a:r>
            <a:r>
              <a:rPr lang="en-US" altLang="zh-TW" sz="3000" b="1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  <a:t>-8</a:t>
            </a:r>
            <a:r>
              <a:rPr lang="zh-TW" altLang="en-US" sz="3000" b="1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  <a:t>隻</a:t>
            </a:r>
            <a:endParaRPr lang="en-US" altLang="zh-TW" sz="3000" b="1" dirty="0" smtClean="0">
              <a:solidFill>
                <a:srgbClr val="0099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000" b="1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  <a:t>          作為左、右直線動作的活塞汽缸</a:t>
            </a:r>
            <a:r>
              <a:rPr lang="en-US" altLang="zh-TW" sz="3000" b="1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  <a:t>(80</a:t>
            </a:r>
            <a:r>
              <a:rPr lang="zh-TW" altLang="en-US" sz="3000" b="1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  <a:t>元</a:t>
            </a:r>
            <a:r>
              <a:rPr lang="en-US" altLang="zh-TW" sz="3000" b="1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1000100" y="3286124"/>
            <a:ext cx="7858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en-US" altLang="zh-TW" sz="3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 3</a:t>
            </a:r>
            <a:r>
              <a:rPr lang="zh-TW" altLang="en-US" sz="3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、點滴塑膠細軟管</a:t>
            </a:r>
            <a:r>
              <a:rPr lang="en-US" altLang="zh-TW" sz="3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-2</a:t>
            </a:r>
            <a:r>
              <a:rPr lang="zh-TW" altLang="en-US" sz="3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包</a:t>
            </a:r>
            <a:r>
              <a:rPr lang="en-US" altLang="zh-TW" sz="3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(120</a:t>
            </a:r>
            <a:r>
              <a:rPr lang="zh-TW" altLang="en-US" sz="3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元</a:t>
            </a:r>
            <a:r>
              <a:rPr lang="en-US" altLang="zh-TW" sz="3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1000100" y="3929066"/>
            <a:ext cx="7858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en-US" altLang="zh-TW" sz="3000" b="1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  <a:t> 4</a:t>
            </a:r>
            <a:r>
              <a:rPr lang="zh-TW" altLang="en-US" sz="3000" b="1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  <a:t>、長條烤肉竹籤與冰棒棍</a:t>
            </a:r>
            <a:r>
              <a:rPr lang="en-US" altLang="zh-TW" sz="3000" b="1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  <a:t>-1</a:t>
            </a:r>
            <a:r>
              <a:rPr lang="zh-TW" altLang="en-US" sz="3000" b="1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  <a:t>包</a:t>
            </a:r>
            <a:r>
              <a:rPr lang="en-US" altLang="zh-TW" sz="3000" b="1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  <a:t>(35</a:t>
            </a:r>
            <a:r>
              <a:rPr lang="zh-TW" altLang="en-US" sz="3000" b="1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  <a:t>元</a:t>
            </a:r>
            <a:r>
              <a:rPr lang="en-US" altLang="zh-TW" sz="3000" b="1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1000100" y="4500570"/>
            <a:ext cx="7858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en-US" altLang="zh-TW" sz="3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 5</a:t>
            </a:r>
            <a:r>
              <a:rPr lang="zh-TW" altLang="en-US" sz="3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、塑膠約束綁帶</a:t>
            </a:r>
            <a:r>
              <a:rPr lang="en-US" altLang="zh-TW" sz="3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-1</a:t>
            </a:r>
            <a:r>
              <a:rPr lang="zh-TW" altLang="en-US" sz="3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包</a:t>
            </a:r>
            <a:r>
              <a:rPr lang="en-US" altLang="zh-TW" sz="3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(65</a:t>
            </a:r>
            <a:r>
              <a:rPr lang="zh-TW" altLang="en-US" sz="3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元</a:t>
            </a:r>
            <a:r>
              <a:rPr lang="en-US" altLang="zh-TW" sz="3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1000100" y="5072074"/>
            <a:ext cx="7858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en-US" altLang="zh-TW" sz="3000" b="1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  <a:t> 6</a:t>
            </a:r>
            <a:r>
              <a:rPr lang="zh-TW" altLang="en-US" sz="3000" b="1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  <a:t>、各種工具</a:t>
            </a:r>
            <a:r>
              <a:rPr lang="en-US" altLang="zh-TW" sz="3000" b="1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000" b="1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  <a:t>電鑽、美工刀、鐵直尺、膠水</a:t>
            </a:r>
            <a:r>
              <a:rPr lang="en-US" altLang="zh-TW" sz="3000" b="1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</p:spTree>
    <p:custDataLst>
      <p:tags r:id="rId1"/>
    </p:custDataLst>
  </p:cSld>
  <p:clrMapOvr>
    <a:masterClrMapping/>
  </p:clrMapOvr>
  <p:transition advClick="0" advTm="60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1"/>
      <p:bldP spid="11" grpId="1"/>
      <p:bldP spid="12" grpId="0"/>
      <p:bldP spid="13" grpId="1"/>
      <p:bldP spid="14" grpId="1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92cf3ffc72cef56f9565121048ebc0d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0098" y="0"/>
            <a:ext cx="9644098" cy="6858000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/>
          <a:srcRect l="6445" t="16113" r="5664" b="15771"/>
          <a:stretch>
            <a:fillRect/>
          </a:stretch>
        </p:blipFill>
        <p:spPr bwMode="auto">
          <a:xfrm>
            <a:off x="714348" y="1643050"/>
            <a:ext cx="7358114" cy="4282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文字方塊 8"/>
          <p:cNvSpPr txBox="1"/>
          <p:nvPr/>
        </p:nvSpPr>
        <p:spPr>
          <a:xfrm>
            <a:off x="1357290" y="928670"/>
            <a:ext cx="735811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500" b="1" dirty="0" smtClean="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en-US" altLang="zh-TW" sz="4500" b="1" dirty="0" smtClean="0">
                <a:latin typeface="微軟正黑體" pitchFamily="34" charset="-120"/>
                <a:ea typeface="微軟正黑體" pitchFamily="34" charset="-120"/>
              </a:rPr>
              <a:t> DIY</a:t>
            </a:r>
            <a:r>
              <a:rPr lang="zh-TW" altLang="en-US" sz="4500" b="1" dirty="0" smtClean="0">
                <a:latin typeface="微軟正黑體" pitchFamily="34" charset="-120"/>
                <a:ea typeface="微軟正黑體" pitchFamily="34" charset="-120"/>
              </a:rPr>
              <a:t>製造機械手臂材料：</a:t>
            </a:r>
            <a:endParaRPr lang="en-US" altLang="zh-TW" sz="45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custDataLst>
      <p:tags r:id="rId1"/>
    </p:custDataLst>
  </p:cSld>
  <p:clrMapOvr>
    <a:masterClrMapping/>
  </p:clrMapOvr>
  <p:transition advClick="0" advTm="60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92cf3ffc72cef56f9565121048ebc0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l="9375" t="12451" r="6250" b="14306"/>
          <a:stretch>
            <a:fillRect/>
          </a:stretch>
        </p:blipFill>
        <p:spPr bwMode="auto">
          <a:xfrm>
            <a:off x="1071538" y="1928802"/>
            <a:ext cx="7268573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 preferRelativeResize="0">
            <a:picLocks noChangeArrowheads="1"/>
          </p:cNvPicPr>
          <p:nvPr/>
        </p:nvPicPr>
        <p:blipFill>
          <a:blip r:embed="rId4"/>
          <a:srcRect l="25976" t="8252" r="24805" b="14844"/>
          <a:stretch>
            <a:fillRect/>
          </a:stretch>
        </p:blipFill>
        <p:spPr bwMode="auto">
          <a:xfrm>
            <a:off x="1089814" y="1928802"/>
            <a:ext cx="72684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文字方塊 8"/>
          <p:cNvSpPr txBox="1"/>
          <p:nvPr/>
        </p:nvSpPr>
        <p:spPr>
          <a:xfrm>
            <a:off x="1142976" y="785794"/>
            <a:ext cx="72866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500" b="1" dirty="0" smtClean="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en-US" altLang="zh-TW" sz="3500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3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參考</a:t>
            </a:r>
            <a:r>
              <a:rPr lang="zh-TW" altLang="en-US" sz="3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網路</a:t>
            </a:r>
            <a:endParaRPr lang="en-US" altLang="zh-TW" sz="35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3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                   </a:t>
            </a:r>
            <a:r>
              <a:rPr lang="en-US" altLang="zh-TW" sz="3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DIY</a:t>
            </a:r>
            <a:r>
              <a:rPr lang="zh-TW" altLang="en-US" sz="3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製造</a:t>
            </a:r>
            <a:r>
              <a:rPr lang="zh-TW" altLang="en-US" sz="3500" b="1" u="sng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機械手臂</a:t>
            </a:r>
            <a:r>
              <a:rPr lang="zh-TW" altLang="en-US" sz="3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設計圖</a:t>
            </a:r>
            <a:endParaRPr lang="en-US" altLang="zh-TW" sz="35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 advClick="0" advTm="107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92cf3ffc72cef56f9565121048ebc0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123" name="Picture 3"/>
          <p:cNvPicPr preferRelativeResize="0">
            <a:picLocks noChangeArrowheads="1"/>
          </p:cNvPicPr>
          <p:nvPr/>
        </p:nvPicPr>
        <p:blipFill>
          <a:blip r:embed="rId3"/>
          <a:srcRect l="25195" t="8056" r="25000" b="13574"/>
          <a:stretch>
            <a:fillRect/>
          </a:stretch>
        </p:blipFill>
        <p:spPr bwMode="auto">
          <a:xfrm>
            <a:off x="928662" y="1928802"/>
            <a:ext cx="72684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文字方塊 8"/>
          <p:cNvSpPr txBox="1"/>
          <p:nvPr/>
        </p:nvSpPr>
        <p:spPr>
          <a:xfrm>
            <a:off x="642910" y="714356"/>
            <a:ext cx="8072494" cy="116955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親手切割所需要的精密尺寸</a:t>
            </a:r>
            <a:endParaRPr lang="en-US" altLang="zh-TW" sz="35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5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        真不容易！還好沒有割傷自己的手。</a:t>
            </a:r>
            <a:endParaRPr lang="en-US" altLang="zh-TW" sz="35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122" name="Picture 2"/>
          <p:cNvPicPr preferRelativeResize="0">
            <a:picLocks noChangeArrowheads="1"/>
          </p:cNvPicPr>
          <p:nvPr/>
        </p:nvPicPr>
        <p:blipFill>
          <a:blip r:embed="rId4"/>
          <a:srcRect l="25195" t="9521" r="27930" b="13574"/>
          <a:stretch>
            <a:fillRect/>
          </a:stretch>
        </p:blipFill>
        <p:spPr bwMode="auto">
          <a:xfrm>
            <a:off x="1000100" y="2000240"/>
            <a:ext cx="72684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76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4000" b="1" dirty="0" smtClean="0">
            <a:solidFill>
              <a:srgbClr val="0000FF"/>
            </a:solidFill>
            <a:latin typeface="微軟正黑體" pitchFamily="34" charset="-120"/>
            <a:ea typeface="微軟正黑體" pitchFamily="34" charset="-120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2446</TotalTime>
  <Words>695</Words>
  <Application>Microsoft Office PowerPoint</Application>
  <PresentationFormat>如螢幕大小 (4:3)</PresentationFormat>
  <Paragraphs>95</Paragraphs>
  <Slides>39</Slides>
  <Notes>0</Notes>
  <HiddenSlides>0</HiddenSlides>
  <MMClips>6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39</vt:i4>
      </vt:variant>
    </vt:vector>
  </HeadingPairs>
  <TitlesOfParts>
    <vt:vector size="40" baseType="lpstr">
      <vt:lpstr>Office 佈景主題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  <vt:lpstr>投影片 30</vt:lpstr>
      <vt:lpstr>投影片 31</vt:lpstr>
      <vt:lpstr>投影片 32</vt:lpstr>
      <vt:lpstr>投影片 33</vt:lpstr>
      <vt:lpstr>投影片 34</vt:lpstr>
      <vt:lpstr>投影片 35</vt:lpstr>
      <vt:lpstr>投影片 36</vt:lpstr>
      <vt:lpstr>投影片 37</vt:lpstr>
      <vt:lpstr>投影片 38</vt:lpstr>
      <vt:lpstr>投影片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HYS</dc:creator>
  <cp:lastModifiedBy>Windows 使用者</cp:lastModifiedBy>
  <cp:revision>263</cp:revision>
  <dcterms:created xsi:type="dcterms:W3CDTF">2019-07-04T02:07:45Z</dcterms:created>
  <dcterms:modified xsi:type="dcterms:W3CDTF">2019-09-10T14:36:51Z</dcterms:modified>
</cp:coreProperties>
</file>