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34" autoAdjust="0"/>
    <p:restoredTop sz="94675" autoAdjust="0"/>
  </p:normalViewPr>
  <p:slideViewPr>
    <p:cSldViewPr>
      <p:cViewPr varScale="1">
        <p:scale>
          <a:sx n="64" d="100"/>
          <a:sy n="64" d="100"/>
        </p:scale>
        <p:origin x="-1332" y="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9" name="副標題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TW" altLang="en-US" smtClean="0"/>
              <a:t>按一下以編輯母片副標題樣式</a:t>
            </a:r>
            <a:endParaRPr kumimoji="0" lang="en-US"/>
          </a:p>
        </p:txBody>
      </p:sp>
      <p:sp>
        <p:nvSpPr>
          <p:cNvPr id="28" name="標題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zh-TW" altLang="en-US" smtClean="0"/>
              <a:t>按一下以編輯母片標題樣式</a:t>
            </a:r>
            <a:endParaRPr kumimoji="0" lang="en-US"/>
          </a:p>
        </p:txBody>
      </p:sp>
      <p:cxnSp>
        <p:nvCxnSpPr>
          <p:cNvPr id="8" name="直線接點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直線接點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橢圓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日期版面配置區 14"/>
          <p:cNvSpPr>
            <a:spLocks noGrp="1"/>
          </p:cNvSpPr>
          <p:nvPr>
            <p:ph type="dt" sz="half" idx="10"/>
          </p:nvPr>
        </p:nvSpPr>
        <p:spPr/>
        <p:txBody>
          <a:bodyPr/>
          <a:lstStyle/>
          <a:p>
            <a:fld id="{5BBEAD13-0566-4C6C-97E7-55F17F24B09F}" type="datetimeFigureOut">
              <a:rPr lang="zh-TW" altLang="en-US" smtClean="0"/>
              <a:t>2019/8/5</a:t>
            </a:fld>
            <a:endParaRPr lang="zh-TW" altLang="en-US"/>
          </a:p>
        </p:txBody>
      </p:sp>
      <p:sp>
        <p:nvSpPr>
          <p:cNvPr id="16" name="投影片編號版面配置區 15"/>
          <p:cNvSpPr>
            <a:spLocks noGrp="1"/>
          </p:cNvSpPr>
          <p:nvPr>
            <p:ph type="sldNum" sz="quarter" idx="11"/>
          </p:nvPr>
        </p:nvSpPr>
        <p:spPr/>
        <p:txBody>
          <a:bodyPr/>
          <a:lstStyle/>
          <a:p>
            <a:fld id="{73DA0BB7-265A-403C-9275-D587AB510EDC}" type="slidenum">
              <a:rPr lang="zh-TW" altLang="en-US" smtClean="0"/>
              <a:t>‹#›</a:t>
            </a:fld>
            <a:endParaRPr lang="zh-TW" altLang="en-US"/>
          </a:p>
        </p:txBody>
      </p:sp>
      <p:sp>
        <p:nvSpPr>
          <p:cNvPr id="17" name="頁尾版面配置區 16"/>
          <p:cNvSpPr>
            <a:spLocks noGrp="1"/>
          </p:cNvSpPr>
          <p:nvPr>
            <p:ph type="ftr" sz="quarter" idx="12"/>
          </p:nvPr>
        </p:nvSpPr>
        <p:spPr/>
        <p:txBody>
          <a:bodyPr/>
          <a:lstStyle/>
          <a:p>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5BBEAD13-0566-4C6C-97E7-55F17F24B09F}" type="datetimeFigureOut">
              <a:rPr lang="zh-TW" altLang="en-US" smtClean="0"/>
              <a:t>2019/8/5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5BBEAD13-0566-4C6C-97E7-55F17F24B09F}" type="datetimeFigureOut">
              <a:rPr lang="zh-TW" altLang="en-US" smtClean="0"/>
              <a:t>2019/8/5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9" name="內容版面配置區 8"/>
          <p:cNvSpPr>
            <a:spLocks noGrp="1"/>
          </p:cNvSpPr>
          <p:nvPr>
            <p:ph idx="1"/>
          </p:nvPr>
        </p:nvSpPr>
        <p:spPr>
          <a:xfrm>
            <a:off x="457200" y="1524000"/>
            <a:ext cx="8229600" cy="45720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4" name="日期版面配置區 13"/>
          <p:cNvSpPr>
            <a:spLocks noGrp="1"/>
          </p:cNvSpPr>
          <p:nvPr>
            <p:ph type="dt" sz="half" idx="14"/>
          </p:nvPr>
        </p:nvSpPr>
        <p:spPr/>
        <p:txBody>
          <a:bodyPr/>
          <a:lstStyle/>
          <a:p>
            <a:fld id="{5BBEAD13-0566-4C6C-97E7-55F17F24B09F}" type="datetimeFigureOut">
              <a:rPr lang="zh-TW" altLang="en-US" smtClean="0"/>
              <a:t>2019/8/5</a:t>
            </a:fld>
            <a:endParaRPr lang="zh-TW" altLang="en-US"/>
          </a:p>
        </p:txBody>
      </p:sp>
      <p:sp>
        <p:nvSpPr>
          <p:cNvPr id="15" name="投影片編號版面配置區 14"/>
          <p:cNvSpPr>
            <a:spLocks noGrp="1"/>
          </p:cNvSpPr>
          <p:nvPr>
            <p:ph type="sldNum" sz="quarter" idx="15"/>
          </p:nvPr>
        </p:nvSpPr>
        <p:spPr/>
        <p:txBody>
          <a:bodyPr/>
          <a:lstStyle>
            <a:lvl1pPr algn="ctr">
              <a:defRPr/>
            </a:lvl1pPr>
          </a:lstStyle>
          <a:p>
            <a:fld id="{73DA0BB7-265A-403C-9275-D587AB510EDC}" type="slidenum">
              <a:rPr lang="zh-TW" altLang="en-US" smtClean="0"/>
              <a:t>‹#›</a:t>
            </a:fld>
            <a:endParaRPr lang="zh-TW" altLang="en-US"/>
          </a:p>
        </p:txBody>
      </p:sp>
      <p:sp>
        <p:nvSpPr>
          <p:cNvPr id="16" name="頁尾版面配置區 15"/>
          <p:cNvSpPr>
            <a:spLocks noGrp="1"/>
          </p:cNvSpPr>
          <p:nvPr>
            <p:ph type="ftr" sz="quarter" idx="16"/>
          </p:nvPr>
        </p:nvSpPr>
        <p:spPr/>
        <p:txBody>
          <a:bodyPr/>
          <a:lstStyle/>
          <a:p>
            <a:endParaRPr lang="zh-TW" altLang="en-US"/>
          </a:p>
        </p:txBody>
      </p:sp>
      <p:sp>
        <p:nvSpPr>
          <p:cNvPr id="17" name="標題 16"/>
          <p:cNvSpPr>
            <a:spLocks noGrp="1"/>
          </p:cNvSpPr>
          <p:nvPr>
            <p:ph type="title"/>
          </p:nvPr>
        </p:nvSpPr>
        <p:spPr/>
        <p:txBody>
          <a:bodyPr rtlCol="0" anchor="b" anchorCtr="0"/>
          <a:lstStyle/>
          <a:p>
            <a:r>
              <a:rPr kumimoji="0" lang="zh-TW" altLang="en-US" smtClean="0"/>
              <a:t>按一下以編輯母片標題樣式</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p:txBody>
          <a:bodyPr/>
          <a:lstStyle/>
          <a:p>
            <a:fld id="{5BBEAD13-0566-4C6C-97E7-55F17F24B09F}" type="datetimeFigureOut">
              <a:rPr lang="zh-TW" altLang="en-US" smtClean="0"/>
              <a:t>2019/8/5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t>‹#›</a:t>
            </a:fld>
            <a:endParaRPr lang="zh-TW" altLang="en-US"/>
          </a:p>
        </p:txBody>
      </p:sp>
      <p:sp>
        <p:nvSpPr>
          <p:cNvPr id="2" name="標題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TW" altLang="en-US" smtClean="0"/>
              <a:t>按一下以編輯母片文字樣式</a:t>
            </a:r>
          </a:p>
        </p:txBody>
      </p:sp>
      <p:cxnSp>
        <p:nvCxnSpPr>
          <p:cNvPr id="7" name="直線接點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5" name="日期版面配置區 4"/>
          <p:cNvSpPr>
            <a:spLocks noGrp="1"/>
          </p:cNvSpPr>
          <p:nvPr>
            <p:ph type="dt" sz="half" idx="10"/>
          </p:nvPr>
        </p:nvSpPr>
        <p:spPr/>
        <p:txBody>
          <a:bodyPr/>
          <a:lstStyle/>
          <a:p>
            <a:fld id="{5BBEAD13-0566-4C6C-97E7-55F17F24B09F}" type="datetimeFigureOut">
              <a:rPr lang="zh-TW" altLang="en-US" smtClean="0"/>
              <a:t>2019/8/5</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t>‹#›</a:t>
            </a:fld>
            <a:endParaRPr lang="zh-TW" altLang="en-US"/>
          </a:p>
        </p:txBody>
      </p:sp>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11" name="內容版面配置區 10"/>
          <p:cNvSpPr>
            <a:spLocks noGrp="1"/>
          </p:cNvSpPr>
          <p:nvPr>
            <p:ph sz="half" idx="1"/>
          </p:nvPr>
        </p:nvSpPr>
        <p:spPr>
          <a:xfrm>
            <a:off x="457200" y="1524000"/>
            <a:ext cx="4059936" cy="45720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3" name="內容版面配置區 12"/>
          <p:cNvSpPr>
            <a:spLocks noGrp="1"/>
          </p:cNvSpPr>
          <p:nvPr>
            <p:ph sz="half" idx="2"/>
          </p:nvPr>
        </p:nvSpPr>
        <p:spPr>
          <a:xfrm>
            <a:off x="4648200" y="1524000"/>
            <a:ext cx="4059936" cy="45720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9" name="投影片編號版面配置區 8"/>
          <p:cNvSpPr>
            <a:spLocks noGrp="1"/>
          </p:cNvSpPr>
          <p:nvPr>
            <p:ph type="sldNum" sz="quarter" idx="12"/>
          </p:nvPr>
        </p:nvSpPr>
        <p:spPr/>
        <p:txBody>
          <a:bodyPr/>
          <a:lstStyle/>
          <a:p>
            <a:fld id="{73DA0BB7-265A-403C-9275-D587AB510EDC}" type="slidenum">
              <a:rPr lang="zh-TW" altLang="en-US" smtClean="0"/>
              <a:t>‹#›</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7" name="日期版面配置區 6"/>
          <p:cNvSpPr>
            <a:spLocks noGrp="1"/>
          </p:cNvSpPr>
          <p:nvPr>
            <p:ph type="dt" sz="half" idx="10"/>
          </p:nvPr>
        </p:nvSpPr>
        <p:spPr/>
        <p:txBody>
          <a:bodyPr/>
          <a:lstStyle/>
          <a:p>
            <a:fld id="{5BBEAD13-0566-4C6C-97E7-55F17F24B09F}" type="datetimeFigureOut">
              <a:rPr lang="zh-TW" altLang="en-US" smtClean="0"/>
              <a:t>2019/8/5</a:t>
            </a:fld>
            <a:endParaRPr lang="zh-TW" altLang="en-US"/>
          </a:p>
        </p:txBody>
      </p:sp>
      <p:sp>
        <p:nvSpPr>
          <p:cNvPr id="3" name="文字版面配置區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smtClean="0"/>
              <a:t>按一下以編輯母片文字樣式</a:t>
            </a:r>
          </a:p>
        </p:txBody>
      </p:sp>
      <p:sp>
        <p:nvSpPr>
          <p:cNvPr id="32" name="內容版面配置區 31"/>
          <p:cNvSpPr>
            <a:spLocks noGrp="1"/>
          </p:cNvSpPr>
          <p:nvPr>
            <p:ph sz="half" idx="2"/>
          </p:nvPr>
        </p:nvSpPr>
        <p:spPr>
          <a:xfrm>
            <a:off x="457200" y="2201896"/>
            <a:ext cx="4038600" cy="3913632"/>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34" name="內容版面配置區 33"/>
          <p:cNvSpPr>
            <a:spLocks noGrp="1"/>
          </p:cNvSpPr>
          <p:nvPr>
            <p:ph sz="quarter" idx="4"/>
          </p:nvPr>
        </p:nvSpPr>
        <p:spPr>
          <a:xfrm>
            <a:off x="4649788" y="2201896"/>
            <a:ext cx="4038600" cy="3913632"/>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2" name="標題 1"/>
          <p:cNvSpPr>
            <a:spLocks noGrp="1"/>
          </p:cNvSpPr>
          <p:nvPr>
            <p:ph type="title"/>
          </p:nvPr>
        </p:nvSpPr>
        <p:spPr>
          <a:xfrm>
            <a:off x="457200" y="155448"/>
            <a:ext cx="8229600" cy="1143000"/>
          </a:xfrm>
        </p:spPr>
        <p:txBody>
          <a:bodyPr anchor="b" anchorCtr="0"/>
          <a:lstStyle>
            <a:lvl1pPr>
              <a:defRPr/>
            </a:lvl1pPr>
          </a:lstStyle>
          <a:p>
            <a:r>
              <a:rPr kumimoji="0" lang="zh-TW" altLang="en-US" smtClean="0"/>
              <a:t>按一下以編輯母片標題樣式</a:t>
            </a:r>
            <a:endParaRPr kumimoji="0" lang="en-US"/>
          </a:p>
        </p:txBody>
      </p:sp>
      <p:sp>
        <p:nvSpPr>
          <p:cNvPr id="12" name="文字版面配置區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smtClean="0"/>
              <a:t>按一下以編輯母片文字樣式</a:t>
            </a:r>
          </a:p>
        </p:txBody>
      </p:sp>
      <p:cxnSp>
        <p:nvCxnSpPr>
          <p:cNvPr id="10" name="直線接點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直線接點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3" name="日期版面配置區 2"/>
          <p:cNvSpPr>
            <a:spLocks noGrp="1"/>
          </p:cNvSpPr>
          <p:nvPr>
            <p:ph type="dt" sz="half" idx="10"/>
          </p:nvPr>
        </p:nvSpPr>
        <p:spPr/>
        <p:txBody>
          <a:bodyPr/>
          <a:lstStyle/>
          <a:p>
            <a:fld id="{5BBEAD13-0566-4C6C-97E7-55F17F24B09F}" type="datetimeFigureOut">
              <a:rPr lang="zh-TW" altLang="en-US" smtClean="0"/>
              <a:t>2019/8/5</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t>‹#›</a:t>
            </a:fld>
            <a:endParaRPr lang="zh-TW" altLang="en-US"/>
          </a:p>
        </p:txBody>
      </p:sp>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5BBEAD13-0566-4C6C-97E7-55F17F24B09F}" type="datetimeFigureOut">
              <a:rPr lang="zh-TW" altLang="en-US" smtClean="0"/>
              <a:t>2019/8/5</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29" name="內容版面配置區 28"/>
          <p:cNvSpPr>
            <a:spLocks noGrp="1"/>
          </p:cNvSpPr>
          <p:nvPr>
            <p:ph sz="quarter" idx="1"/>
          </p:nvPr>
        </p:nvSpPr>
        <p:spPr>
          <a:xfrm>
            <a:off x="457200" y="457200"/>
            <a:ext cx="6248400" cy="57150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3" name="文字版面配置區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zh-TW" altLang="en-US" smtClean="0"/>
              <a:t>按一下以編輯母片文字樣式</a:t>
            </a:r>
          </a:p>
        </p:txBody>
      </p:sp>
      <p:sp>
        <p:nvSpPr>
          <p:cNvPr id="31" name="標題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zh-TW" altLang="en-US" smtClean="0"/>
              <a:t>按一下以編輯母片標題樣式</a:t>
            </a:r>
            <a:endParaRPr kumimoji="0" lang="en-US"/>
          </a:p>
        </p:txBody>
      </p:sp>
      <p:sp>
        <p:nvSpPr>
          <p:cNvPr id="8" name="日期版面配置區 7"/>
          <p:cNvSpPr>
            <a:spLocks noGrp="1"/>
          </p:cNvSpPr>
          <p:nvPr>
            <p:ph type="dt" sz="half" idx="14"/>
          </p:nvPr>
        </p:nvSpPr>
        <p:spPr/>
        <p:txBody>
          <a:bodyPr/>
          <a:lstStyle/>
          <a:p>
            <a:fld id="{5BBEAD13-0566-4C6C-97E7-55F17F24B09F}" type="datetimeFigureOut">
              <a:rPr lang="zh-TW" altLang="en-US" smtClean="0"/>
              <a:t>2019/8/5</a:t>
            </a:fld>
            <a:endParaRPr lang="zh-TW" altLang="en-US"/>
          </a:p>
        </p:txBody>
      </p:sp>
      <p:sp>
        <p:nvSpPr>
          <p:cNvPr id="9" name="投影片編號版面配置區 8"/>
          <p:cNvSpPr>
            <a:spLocks noGrp="1"/>
          </p:cNvSpPr>
          <p:nvPr>
            <p:ph type="sldNum" sz="quarter" idx="15"/>
          </p:nvPr>
        </p:nvSpPr>
        <p:spPr/>
        <p:txBody>
          <a:bodyPr/>
          <a:lstStyle/>
          <a:p>
            <a:fld id="{73DA0BB7-265A-403C-9275-D587AB510EDC}" type="slidenum">
              <a:rPr lang="zh-TW" altLang="en-US" smtClean="0"/>
              <a:t>‹#›</a:t>
            </a:fld>
            <a:endParaRPr lang="zh-TW" altLang="en-US"/>
          </a:p>
        </p:txBody>
      </p:sp>
      <p:sp>
        <p:nvSpPr>
          <p:cNvPr id="10" name="頁尾版面配置區 9"/>
          <p:cNvSpPr>
            <a:spLocks noGrp="1"/>
          </p:cNvSpPr>
          <p:nvPr>
            <p:ph type="ftr" sz="quarter" idx="16"/>
          </p:nvPr>
        </p:nvSpPr>
        <p:spPr/>
        <p:txBody>
          <a:bodyPr/>
          <a:lstStyle/>
          <a:p>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zh-TW" altLang="en-US" smtClean="0"/>
              <a:t>按一下以編輯母片標題樣式</a:t>
            </a:r>
            <a:endParaRPr kumimoji="0" lang="en-US"/>
          </a:p>
        </p:txBody>
      </p:sp>
      <p:sp>
        <p:nvSpPr>
          <p:cNvPr id="3" name="圖片版面配置區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zh-TW" altLang="en-US" smtClean="0"/>
              <a:t>按一下圖示以新增圖片</a:t>
            </a:r>
            <a:endParaRPr kumimoji="0" lang="en-US"/>
          </a:p>
        </p:txBody>
      </p:sp>
      <p:sp>
        <p:nvSpPr>
          <p:cNvPr id="4" name="文字版面配置區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zh-TW" altLang="en-US" smtClean="0"/>
              <a:t>按一下以編輯母片文字樣式</a:t>
            </a:r>
          </a:p>
        </p:txBody>
      </p:sp>
      <p:sp>
        <p:nvSpPr>
          <p:cNvPr id="8" name="日期版面配置區 7"/>
          <p:cNvSpPr>
            <a:spLocks noGrp="1"/>
          </p:cNvSpPr>
          <p:nvPr>
            <p:ph type="dt" sz="half" idx="10"/>
          </p:nvPr>
        </p:nvSpPr>
        <p:spPr/>
        <p:txBody>
          <a:bodyPr/>
          <a:lstStyle/>
          <a:p>
            <a:fld id="{5BBEAD13-0566-4C6C-97E7-55F17F24B09F}" type="datetimeFigureOut">
              <a:rPr lang="zh-TW" altLang="en-US" smtClean="0"/>
              <a:t>2019/8/5</a:t>
            </a:fld>
            <a:endParaRPr lang="zh-TW" altLang="en-US"/>
          </a:p>
        </p:txBody>
      </p:sp>
      <p:sp>
        <p:nvSpPr>
          <p:cNvPr id="9" name="投影片編號版面配置區 8"/>
          <p:cNvSpPr>
            <a:spLocks noGrp="1"/>
          </p:cNvSpPr>
          <p:nvPr>
            <p:ph type="sldNum" sz="quarter" idx="11"/>
          </p:nvPr>
        </p:nvSpPr>
        <p:spPr/>
        <p:txBody>
          <a:bodyPr/>
          <a:lstStyle/>
          <a:p>
            <a:fld id="{73DA0BB7-265A-403C-9275-D587AB510EDC}" type="slidenum">
              <a:rPr lang="zh-TW" altLang="en-US" smtClean="0"/>
              <a:t>‹#›</a:t>
            </a:fld>
            <a:endParaRPr lang="zh-TW" altLang="en-US"/>
          </a:p>
        </p:txBody>
      </p:sp>
      <p:sp>
        <p:nvSpPr>
          <p:cNvPr id="10" name="頁尾版面配置區 9"/>
          <p:cNvSpPr>
            <a:spLocks noGrp="1"/>
          </p:cNvSpPr>
          <p:nvPr>
            <p:ph type="ftr" sz="quarter" idx="12"/>
          </p:nvPr>
        </p:nvSpPr>
        <p:spPr/>
        <p:txBody>
          <a:bodyPr/>
          <a:lstStyle/>
          <a:p>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文字版面配置區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
        <p:nvSpPr>
          <p:cNvPr id="24" name="日期版面配置區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5BBEAD13-0566-4C6C-97E7-55F17F24B09F}" type="datetimeFigureOut">
              <a:rPr lang="zh-TW" altLang="en-US" smtClean="0"/>
              <a:t>2019/8/5</a:t>
            </a:fld>
            <a:endParaRPr lang="zh-TW" altLang="en-US"/>
          </a:p>
        </p:txBody>
      </p:sp>
      <p:sp>
        <p:nvSpPr>
          <p:cNvPr id="10" name="頁尾版面配置區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zh-TW" altLang="en-US"/>
          </a:p>
        </p:txBody>
      </p:sp>
      <p:sp>
        <p:nvSpPr>
          <p:cNvPr id="22" name="投影片編號版面配置區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73DA0BB7-265A-403C-9275-D587AB510EDC}" type="slidenum">
              <a:rPr lang="zh-TW" altLang="en-US" smtClean="0"/>
              <a:t>‹#›</a:t>
            </a:fld>
            <a:endParaRPr lang="zh-TW" altLang="en-US"/>
          </a:p>
        </p:txBody>
      </p:sp>
      <p:sp>
        <p:nvSpPr>
          <p:cNvPr id="5" name="標題版面配置區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zh-TW" altLang="en-US" smtClean="0"/>
              <a:t>按一下以編輯母片標題樣式</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副標題 12"/>
          <p:cNvSpPr>
            <a:spLocks noGrp="1"/>
          </p:cNvSpPr>
          <p:nvPr>
            <p:ph type="subTitle" idx="1"/>
          </p:nvPr>
        </p:nvSpPr>
        <p:spPr>
          <a:xfrm>
            <a:off x="467544" y="3717032"/>
            <a:ext cx="8305800" cy="1647056"/>
          </a:xfrm>
        </p:spPr>
        <p:txBody>
          <a:bodyPr/>
          <a:lstStyle/>
          <a:p>
            <a:r>
              <a:rPr lang="zh-TW" altLang="en-US" sz="6600" dirty="0" smtClean="0"/>
              <a:t>六年孝班 </a:t>
            </a:r>
            <a:endParaRPr lang="en-US" altLang="zh-TW" sz="6600" dirty="0" smtClean="0"/>
          </a:p>
          <a:p>
            <a:r>
              <a:rPr lang="zh-TW" altLang="en-US" sz="6600" dirty="0"/>
              <a:t>吳宇倫</a:t>
            </a:r>
          </a:p>
        </p:txBody>
      </p:sp>
      <p:sp>
        <p:nvSpPr>
          <p:cNvPr id="12" name="標題 11"/>
          <p:cNvSpPr>
            <a:spLocks noGrp="1"/>
          </p:cNvSpPr>
          <p:nvPr>
            <p:ph type="ctrTitle"/>
          </p:nvPr>
        </p:nvSpPr>
        <p:spPr>
          <a:xfrm>
            <a:off x="457200" y="1772816"/>
            <a:ext cx="8305800" cy="1642116"/>
          </a:xfrm>
        </p:spPr>
        <p:txBody>
          <a:bodyPr/>
          <a:lstStyle/>
          <a:p>
            <a:r>
              <a:rPr lang="zh-TW" altLang="en-US" sz="8800" dirty="0"/>
              <a:t>國軍歷史文物館參觀報告</a:t>
            </a:r>
          </a:p>
        </p:txBody>
      </p:sp>
    </p:spTree>
    <p:extLst>
      <p:ext uri="{BB962C8B-B14F-4D97-AF65-F5344CB8AC3E}">
        <p14:creationId xmlns:p14="http://schemas.microsoft.com/office/powerpoint/2010/main" val="3348028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anim calcmode="lin" valueType="num">
                                      <p:cBhvr additive="base">
                                        <p:cTn id="11"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heel(1)">
                                      <p:cBhvr>
                                        <p:cTn id="1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標題 4"/>
          <p:cNvSpPr>
            <a:spLocks noGrp="1"/>
          </p:cNvSpPr>
          <p:nvPr>
            <p:ph type="subTitle" idx="1"/>
          </p:nvPr>
        </p:nvSpPr>
        <p:spPr>
          <a:xfrm>
            <a:off x="323528" y="3356992"/>
            <a:ext cx="8305800" cy="953332"/>
          </a:xfrm>
        </p:spPr>
        <p:txBody>
          <a:bodyPr/>
          <a:lstStyle/>
          <a:p>
            <a:r>
              <a:rPr lang="zh-TW" altLang="en-US" sz="7200" dirty="0" smtClean="0"/>
              <a:t>我的報告到此結束</a:t>
            </a:r>
            <a:endParaRPr lang="en-US" altLang="zh-TW" sz="7200" dirty="0" smtClean="0"/>
          </a:p>
          <a:p>
            <a:r>
              <a:rPr lang="zh-TW" altLang="en-US" sz="14000" dirty="0"/>
              <a:t>謝謝大家</a:t>
            </a:r>
          </a:p>
        </p:txBody>
      </p:sp>
      <p:sp>
        <p:nvSpPr>
          <p:cNvPr id="4" name="標題 3"/>
          <p:cNvSpPr>
            <a:spLocks noGrp="1"/>
          </p:cNvSpPr>
          <p:nvPr>
            <p:ph type="ctrTitle"/>
          </p:nvPr>
        </p:nvSpPr>
        <p:spPr/>
        <p:txBody>
          <a:bodyPr/>
          <a:lstStyle/>
          <a:p>
            <a:r>
              <a:rPr lang="zh-TW" altLang="en-US" sz="8000" dirty="0" smtClean="0"/>
              <a:t>感謝老師和同學們的觀看</a:t>
            </a:r>
            <a:endParaRPr lang="zh-TW" altLang="en-US" sz="8000" dirty="0"/>
          </a:p>
        </p:txBody>
      </p:sp>
    </p:spTree>
    <p:extLst>
      <p:ext uri="{BB962C8B-B14F-4D97-AF65-F5344CB8AC3E}">
        <p14:creationId xmlns:p14="http://schemas.microsoft.com/office/powerpoint/2010/main" val="1044417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wipe(down)">
                                      <p:cBhvr>
                                        <p:cTn id="14" dur="580">
                                          <p:stCondLst>
                                            <p:cond delay="0"/>
                                          </p:stCondLst>
                                        </p:cTn>
                                        <p:tgtEl>
                                          <p:spTgt spid="5">
                                            <p:txEl>
                                              <p:pRg st="0" end="0"/>
                                            </p:txEl>
                                          </p:spTgt>
                                        </p:tgtEl>
                                      </p:cBhvr>
                                    </p:animEffect>
                                    <p:anim calcmode="lin" valueType="num">
                                      <p:cBhvr>
                                        <p:cTn id="15" dur="1822"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5">
                                            <p:txEl>
                                              <p:pRg st="0" end="0"/>
                                            </p:txEl>
                                          </p:spTgt>
                                        </p:tgtEl>
                                        <p:attrNameLst>
                                          <p:attrName>ppt_y</p:attrName>
                                        </p:attrNameLst>
                                      </p:cBhvr>
                                      <p:tavLst>
                                        <p:tav tm="0" fmla="#ppt_y-sin(pi*$)/81">
                                          <p:val>
                                            <p:fltVal val="0"/>
                                          </p:val>
                                        </p:tav>
                                        <p:tav tm="100000">
                                          <p:val>
                                            <p:fltVal val="1"/>
                                          </p:val>
                                        </p:tav>
                                      </p:tavLst>
                                    </p:anim>
                                    <p:animScale>
                                      <p:cBhvr>
                                        <p:cTn id="20" dur="26">
                                          <p:stCondLst>
                                            <p:cond delay="650"/>
                                          </p:stCondLst>
                                        </p:cTn>
                                        <p:tgtEl>
                                          <p:spTgt spid="5">
                                            <p:txEl>
                                              <p:pRg st="0" end="0"/>
                                            </p:txEl>
                                          </p:spTgt>
                                        </p:tgtEl>
                                      </p:cBhvr>
                                      <p:to x="100000" y="60000"/>
                                    </p:animScale>
                                    <p:animScale>
                                      <p:cBhvr>
                                        <p:cTn id="21" dur="166" decel="50000">
                                          <p:stCondLst>
                                            <p:cond delay="676"/>
                                          </p:stCondLst>
                                        </p:cTn>
                                        <p:tgtEl>
                                          <p:spTgt spid="5">
                                            <p:txEl>
                                              <p:pRg st="0" end="0"/>
                                            </p:txEl>
                                          </p:spTgt>
                                        </p:tgtEl>
                                      </p:cBhvr>
                                      <p:to x="100000" y="100000"/>
                                    </p:animScale>
                                    <p:animScale>
                                      <p:cBhvr>
                                        <p:cTn id="22" dur="26">
                                          <p:stCondLst>
                                            <p:cond delay="1312"/>
                                          </p:stCondLst>
                                        </p:cTn>
                                        <p:tgtEl>
                                          <p:spTgt spid="5">
                                            <p:txEl>
                                              <p:pRg st="0" end="0"/>
                                            </p:txEl>
                                          </p:spTgt>
                                        </p:tgtEl>
                                      </p:cBhvr>
                                      <p:to x="100000" y="80000"/>
                                    </p:animScale>
                                    <p:animScale>
                                      <p:cBhvr>
                                        <p:cTn id="23" dur="166" decel="50000">
                                          <p:stCondLst>
                                            <p:cond delay="1338"/>
                                          </p:stCondLst>
                                        </p:cTn>
                                        <p:tgtEl>
                                          <p:spTgt spid="5">
                                            <p:txEl>
                                              <p:pRg st="0" end="0"/>
                                            </p:txEl>
                                          </p:spTgt>
                                        </p:tgtEl>
                                      </p:cBhvr>
                                      <p:to x="100000" y="100000"/>
                                    </p:animScale>
                                    <p:animScale>
                                      <p:cBhvr>
                                        <p:cTn id="24" dur="26">
                                          <p:stCondLst>
                                            <p:cond delay="1642"/>
                                          </p:stCondLst>
                                        </p:cTn>
                                        <p:tgtEl>
                                          <p:spTgt spid="5">
                                            <p:txEl>
                                              <p:pRg st="0" end="0"/>
                                            </p:txEl>
                                          </p:spTgt>
                                        </p:tgtEl>
                                      </p:cBhvr>
                                      <p:to x="100000" y="90000"/>
                                    </p:animScale>
                                    <p:animScale>
                                      <p:cBhvr>
                                        <p:cTn id="25" dur="166" decel="50000">
                                          <p:stCondLst>
                                            <p:cond delay="1668"/>
                                          </p:stCondLst>
                                        </p:cTn>
                                        <p:tgtEl>
                                          <p:spTgt spid="5">
                                            <p:txEl>
                                              <p:pRg st="0" end="0"/>
                                            </p:txEl>
                                          </p:spTgt>
                                        </p:tgtEl>
                                      </p:cBhvr>
                                      <p:to x="100000" y="100000"/>
                                    </p:animScale>
                                    <p:animScale>
                                      <p:cBhvr>
                                        <p:cTn id="26" dur="26">
                                          <p:stCondLst>
                                            <p:cond delay="1808"/>
                                          </p:stCondLst>
                                        </p:cTn>
                                        <p:tgtEl>
                                          <p:spTgt spid="5">
                                            <p:txEl>
                                              <p:pRg st="0" end="0"/>
                                            </p:txEl>
                                          </p:spTgt>
                                        </p:tgtEl>
                                      </p:cBhvr>
                                      <p:to x="100000" y="95000"/>
                                    </p:animScale>
                                    <p:animScale>
                                      <p:cBhvr>
                                        <p:cTn id="27" dur="166" decel="50000">
                                          <p:stCondLst>
                                            <p:cond delay="1834"/>
                                          </p:stCondLst>
                                        </p:cTn>
                                        <p:tgtEl>
                                          <p:spTgt spid="5">
                                            <p:txEl>
                                              <p:pRg st="0" end="0"/>
                                            </p:txEl>
                                          </p:spTgt>
                                        </p:tgtEl>
                                      </p:cBhvr>
                                      <p:to x="100000" y="100000"/>
                                    </p:animScale>
                                  </p:childTnLst>
                                </p:cTn>
                              </p:par>
                              <p:par>
                                <p:cTn id="28" presetID="26" presetClass="entr" presetSubtype="0" fill="hold" nodeType="withEffect">
                                  <p:stCondLst>
                                    <p:cond delay="0"/>
                                  </p:stCondLst>
                                  <p:childTnLst>
                                    <p:set>
                                      <p:cBhvr>
                                        <p:cTn id="29" dur="1" fill="hold">
                                          <p:stCondLst>
                                            <p:cond delay="0"/>
                                          </p:stCondLst>
                                        </p:cTn>
                                        <p:tgtEl>
                                          <p:spTgt spid="5">
                                            <p:txEl>
                                              <p:pRg st="1" end="1"/>
                                            </p:txEl>
                                          </p:spTgt>
                                        </p:tgtEl>
                                        <p:attrNameLst>
                                          <p:attrName>style.visibility</p:attrName>
                                        </p:attrNameLst>
                                      </p:cBhvr>
                                      <p:to>
                                        <p:strVal val="visible"/>
                                      </p:to>
                                    </p:set>
                                    <p:animEffect transition="in" filter="wipe(down)">
                                      <p:cBhvr>
                                        <p:cTn id="30" dur="580">
                                          <p:stCondLst>
                                            <p:cond delay="0"/>
                                          </p:stCondLst>
                                        </p:cTn>
                                        <p:tgtEl>
                                          <p:spTgt spid="5">
                                            <p:txEl>
                                              <p:pRg st="1" end="1"/>
                                            </p:txEl>
                                          </p:spTgt>
                                        </p:tgtEl>
                                      </p:cBhvr>
                                    </p:animEffect>
                                    <p:anim calcmode="lin" valueType="num">
                                      <p:cBhvr>
                                        <p:cTn id="31" dur="1822" tmFilter="0,0; 0.14,0.36; 0.43,0.73; 0.71,0.91; 1.0,1.0">
                                          <p:stCondLst>
                                            <p:cond delay="0"/>
                                          </p:stCondLst>
                                        </p:cTn>
                                        <p:tgtEl>
                                          <p:spTgt spid="5">
                                            <p:txEl>
                                              <p:pRg st="1" end="1"/>
                                            </p:txEl>
                                          </p:spTgt>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5">
                                            <p:txEl>
                                              <p:pRg st="1" end="1"/>
                                            </p:txEl>
                                          </p:spTgt>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5">
                                            <p:txEl>
                                              <p:pRg st="1" end="1"/>
                                            </p:txEl>
                                          </p:spTgt>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5">
                                            <p:txEl>
                                              <p:pRg st="1" end="1"/>
                                            </p:txEl>
                                          </p:spTgt>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5">
                                            <p:txEl>
                                              <p:pRg st="1" end="1"/>
                                            </p:txEl>
                                          </p:spTgt>
                                        </p:tgtEl>
                                        <p:attrNameLst>
                                          <p:attrName>ppt_y</p:attrName>
                                        </p:attrNameLst>
                                      </p:cBhvr>
                                      <p:tavLst>
                                        <p:tav tm="0" fmla="#ppt_y-sin(pi*$)/81">
                                          <p:val>
                                            <p:fltVal val="0"/>
                                          </p:val>
                                        </p:tav>
                                        <p:tav tm="100000">
                                          <p:val>
                                            <p:fltVal val="1"/>
                                          </p:val>
                                        </p:tav>
                                      </p:tavLst>
                                    </p:anim>
                                    <p:animScale>
                                      <p:cBhvr>
                                        <p:cTn id="36" dur="26">
                                          <p:stCondLst>
                                            <p:cond delay="650"/>
                                          </p:stCondLst>
                                        </p:cTn>
                                        <p:tgtEl>
                                          <p:spTgt spid="5">
                                            <p:txEl>
                                              <p:pRg st="1" end="1"/>
                                            </p:txEl>
                                          </p:spTgt>
                                        </p:tgtEl>
                                      </p:cBhvr>
                                      <p:to x="100000" y="60000"/>
                                    </p:animScale>
                                    <p:animScale>
                                      <p:cBhvr>
                                        <p:cTn id="37" dur="166" decel="50000">
                                          <p:stCondLst>
                                            <p:cond delay="676"/>
                                          </p:stCondLst>
                                        </p:cTn>
                                        <p:tgtEl>
                                          <p:spTgt spid="5">
                                            <p:txEl>
                                              <p:pRg st="1" end="1"/>
                                            </p:txEl>
                                          </p:spTgt>
                                        </p:tgtEl>
                                      </p:cBhvr>
                                      <p:to x="100000" y="100000"/>
                                    </p:animScale>
                                    <p:animScale>
                                      <p:cBhvr>
                                        <p:cTn id="38" dur="26">
                                          <p:stCondLst>
                                            <p:cond delay="1312"/>
                                          </p:stCondLst>
                                        </p:cTn>
                                        <p:tgtEl>
                                          <p:spTgt spid="5">
                                            <p:txEl>
                                              <p:pRg st="1" end="1"/>
                                            </p:txEl>
                                          </p:spTgt>
                                        </p:tgtEl>
                                      </p:cBhvr>
                                      <p:to x="100000" y="80000"/>
                                    </p:animScale>
                                    <p:animScale>
                                      <p:cBhvr>
                                        <p:cTn id="39" dur="166" decel="50000">
                                          <p:stCondLst>
                                            <p:cond delay="1338"/>
                                          </p:stCondLst>
                                        </p:cTn>
                                        <p:tgtEl>
                                          <p:spTgt spid="5">
                                            <p:txEl>
                                              <p:pRg st="1" end="1"/>
                                            </p:txEl>
                                          </p:spTgt>
                                        </p:tgtEl>
                                      </p:cBhvr>
                                      <p:to x="100000" y="100000"/>
                                    </p:animScale>
                                    <p:animScale>
                                      <p:cBhvr>
                                        <p:cTn id="40" dur="26">
                                          <p:stCondLst>
                                            <p:cond delay="1642"/>
                                          </p:stCondLst>
                                        </p:cTn>
                                        <p:tgtEl>
                                          <p:spTgt spid="5">
                                            <p:txEl>
                                              <p:pRg st="1" end="1"/>
                                            </p:txEl>
                                          </p:spTgt>
                                        </p:tgtEl>
                                      </p:cBhvr>
                                      <p:to x="100000" y="90000"/>
                                    </p:animScale>
                                    <p:animScale>
                                      <p:cBhvr>
                                        <p:cTn id="41" dur="166" decel="50000">
                                          <p:stCondLst>
                                            <p:cond delay="1668"/>
                                          </p:stCondLst>
                                        </p:cTn>
                                        <p:tgtEl>
                                          <p:spTgt spid="5">
                                            <p:txEl>
                                              <p:pRg st="1" end="1"/>
                                            </p:txEl>
                                          </p:spTgt>
                                        </p:tgtEl>
                                      </p:cBhvr>
                                      <p:to x="100000" y="100000"/>
                                    </p:animScale>
                                    <p:animScale>
                                      <p:cBhvr>
                                        <p:cTn id="42" dur="26">
                                          <p:stCondLst>
                                            <p:cond delay="1808"/>
                                          </p:stCondLst>
                                        </p:cTn>
                                        <p:tgtEl>
                                          <p:spTgt spid="5">
                                            <p:txEl>
                                              <p:pRg st="1" end="1"/>
                                            </p:txEl>
                                          </p:spTgt>
                                        </p:tgtEl>
                                      </p:cBhvr>
                                      <p:to x="100000" y="95000"/>
                                    </p:animScale>
                                    <p:animScale>
                                      <p:cBhvr>
                                        <p:cTn id="43" dur="166" decel="50000">
                                          <p:stCondLst>
                                            <p:cond delay="1834"/>
                                          </p:stCondLst>
                                        </p:cTn>
                                        <p:tgtEl>
                                          <p:spTgt spid="5">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457200" y="1844824"/>
            <a:ext cx="8229600" cy="4680520"/>
          </a:xfrm>
        </p:spPr>
        <p:txBody>
          <a:bodyPr>
            <a:normAutofit/>
          </a:bodyPr>
          <a:lstStyle/>
          <a:p>
            <a:r>
              <a:rPr lang="zh-TW" altLang="en-US" sz="4000" dirty="0" smtClean="0"/>
              <a:t>國軍歷史文物館位於台北市</a:t>
            </a:r>
            <a:r>
              <a:rPr lang="en-US" altLang="zh-TW" sz="4000" dirty="0" smtClean="0"/>
              <a:t>,</a:t>
            </a:r>
            <a:r>
              <a:rPr lang="zh-TW" altLang="en-US" sz="4000" dirty="0" smtClean="0"/>
              <a:t>裡面的東西大多數為國軍在清末及建國和第一次國共內戰和抗日戰爭及第二次國共內戰時期使用的物品</a:t>
            </a:r>
            <a:r>
              <a:rPr lang="en-US" altLang="zh-TW" sz="4000" dirty="0" smtClean="0"/>
              <a:t>,</a:t>
            </a:r>
            <a:r>
              <a:rPr lang="zh-TW" altLang="en-US" sz="4000" dirty="0" smtClean="0"/>
              <a:t>主要有步槍</a:t>
            </a:r>
            <a:r>
              <a:rPr lang="en-US" altLang="zh-TW" sz="4000" dirty="0"/>
              <a:t>/</a:t>
            </a:r>
            <a:r>
              <a:rPr lang="zh-TW" altLang="en-US" sz="4000" dirty="0" smtClean="0"/>
              <a:t>勳章</a:t>
            </a:r>
            <a:r>
              <a:rPr lang="en-US" altLang="zh-TW" sz="4000" dirty="0"/>
              <a:t>/</a:t>
            </a:r>
            <a:r>
              <a:rPr lang="zh-TW" altLang="en-US" sz="4000" dirty="0" smtClean="0"/>
              <a:t>軍服</a:t>
            </a:r>
            <a:r>
              <a:rPr lang="en-US" altLang="zh-TW" sz="4000" dirty="0"/>
              <a:t>/</a:t>
            </a:r>
            <a:r>
              <a:rPr lang="zh-TW" altLang="en-US" sz="4000" dirty="0" smtClean="0"/>
              <a:t>頭盔</a:t>
            </a:r>
            <a:r>
              <a:rPr lang="en-US" altLang="zh-TW" sz="4000" dirty="0"/>
              <a:t>/</a:t>
            </a:r>
            <a:r>
              <a:rPr lang="zh-TW" altLang="en-US" sz="4000" dirty="0" smtClean="0"/>
              <a:t>軍旗</a:t>
            </a:r>
            <a:r>
              <a:rPr lang="en-US" altLang="zh-TW" sz="4000" dirty="0"/>
              <a:t>/</a:t>
            </a:r>
            <a:r>
              <a:rPr lang="zh-TW" altLang="en-US" sz="4000" dirty="0" smtClean="0"/>
              <a:t>北伐</a:t>
            </a:r>
            <a:r>
              <a:rPr lang="en-US" altLang="zh-TW" sz="4000" dirty="0"/>
              <a:t>/</a:t>
            </a:r>
            <a:r>
              <a:rPr lang="zh-TW" altLang="en-US" sz="4000" dirty="0" smtClean="0"/>
              <a:t>抗戰演變</a:t>
            </a:r>
            <a:r>
              <a:rPr lang="en-US" altLang="zh-TW" sz="4000" dirty="0"/>
              <a:t>/</a:t>
            </a:r>
            <a:r>
              <a:rPr lang="zh-TW" altLang="en-US" sz="4000" dirty="0" smtClean="0"/>
              <a:t>國共內戰演變</a:t>
            </a:r>
            <a:r>
              <a:rPr lang="en-US" altLang="zh-TW" sz="4000" dirty="0" smtClean="0"/>
              <a:t>……</a:t>
            </a:r>
            <a:r>
              <a:rPr lang="zh-TW" altLang="en-US" sz="4000" dirty="0" smtClean="0"/>
              <a:t>我要講的是勳章</a:t>
            </a:r>
            <a:r>
              <a:rPr lang="en-US" altLang="zh-TW" sz="4000" dirty="0" smtClean="0"/>
              <a:t>/ </a:t>
            </a:r>
            <a:r>
              <a:rPr lang="zh-TW" altLang="en-US" sz="4000" dirty="0" smtClean="0"/>
              <a:t>軍旗</a:t>
            </a:r>
            <a:r>
              <a:rPr lang="en-US" altLang="zh-TW" sz="4000" dirty="0" smtClean="0"/>
              <a:t>/</a:t>
            </a:r>
            <a:r>
              <a:rPr lang="zh-TW" altLang="en-US" sz="4000" dirty="0" smtClean="0"/>
              <a:t>軍服</a:t>
            </a:r>
            <a:r>
              <a:rPr lang="en-US" altLang="zh-TW" sz="4000" dirty="0" smtClean="0"/>
              <a:t>/</a:t>
            </a:r>
            <a:r>
              <a:rPr lang="zh-TW" altLang="en-US" sz="4000" dirty="0" smtClean="0"/>
              <a:t>鋼盔</a:t>
            </a:r>
            <a:r>
              <a:rPr lang="en-US" altLang="zh-TW" sz="4000" dirty="0" smtClean="0"/>
              <a:t>/</a:t>
            </a:r>
            <a:r>
              <a:rPr lang="zh-TW" altLang="en-US" sz="4000" dirty="0" smtClean="0"/>
              <a:t>步槍</a:t>
            </a:r>
            <a:endParaRPr lang="zh-TW" altLang="en-US" sz="4000" dirty="0"/>
          </a:p>
        </p:txBody>
      </p:sp>
      <p:sp>
        <p:nvSpPr>
          <p:cNvPr id="3" name="標題 2"/>
          <p:cNvSpPr>
            <a:spLocks noGrp="1"/>
          </p:cNvSpPr>
          <p:nvPr>
            <p:ph type="title"/>
          </p:nvPr>
        </p:nvSpPr>
        <p:spPr>
          <a:xfrm>
            <a:off x="457200" y="0"/>
            <a:ext cx="8229600" cy="1844824"/>
          </a:xfrm>
        </p:spPr>
        <p:txBody>
          <a:bodyPr>
            <a:noAutofit/>
          </a:bodyPr>
          <a:lstStyle/>
          <a:p>
            <a:r>
              <a:rPr lang="zh-TW" altLang="en-US" sz="9600" dirty="0" smtClean="0"/>
              <a:t>       </a:t>
            </a:r>
            <a:r>
              <a:rPr lang="zh-TW" altLang="en-US" sz="14000" dirty="0" smtClean="0"/>
              <a:t>前言</a:t>
            </a:r>
            <a:endParaRPr lang="zh-TW" altLang="en-US" sz="14000" dirty="0"/>
          </a:p>
        </p:txBody>
      </p:sp>
    </p:spTree>
    <p:extLst>
      <p:ext uri="{BB962C8B-B14F-4D97-AF65-F5344CB8AC3E}">
        <p14:creationId xmlns:p14="http://schemas.microsoft.com/office/powerpoint/2010/main" val="1925653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wipe(down)">
                                      <p:cBhvr>
                                        <p:cTn id="13" dur="580">
                                          <p:stCondLst>
                                            <p:cond delay="0"/>
                                          </p:stCondLst>
                                        </p:cTn>
                                        <p:tgtEl>
                                          <p:spTgt spid="2">
                                            <p:txEl>
                                              <p:pRg st="0" end="0"/>
                                            </p:txEl>
                                          </p:spTgt>
                                        </p:tgtEl>
                                      </p:cBhvr>
                                    </p:animEffect>
                                    <p:anim calcmode="lin" valueType="num">
                                      <p:cBhvr>
                                        <p:cTn id="14" dur="1822" tmFilter="0,0; 0.14,0.36; 0.43,0.73; 0.71,0.91; 1.0,1.0">
                                          <p:stCondLst>
                                            <p:cond delay="0"/>
                                          </p:stCondLst>
                                        </p:cTn>
                                        <p:tgtEl>
                                          <p:spTgt spid="2">
                                            <p:txEl>
                                              <p:pRg st="0" end="0"/>
                                            </p:txEl>
                                          </p:spTgt>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2">
                                            <p:txEl>
                                              <p:pRg st="0" end="0"/>
                                            </p:txEl>
                                          </p:spTgt>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2">
                                            <p:txEl>
                                              <p:pRg st="0" end="0"/>
                                            </p:txEl>
                                          </p:spTgt>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2">
                                            <p:txEl>
                                              <p:pRg st="0" end="0"/>
                                            </p:txEl>
                                          </p:spTgt>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2">
                                            <p:txEl>
                                              <p:pRg st="0" end="0"/>
                                            </p:txEl>
                                          </p:spTgt>
                                        </p:tgtEl>
                                        <p:attrNameLst>
                                          <p:attrName>ppt_y</p:attrName>
                                        </p:attrNameLst>
                                      </p:cBhvr>
                                      <p:tavLst>
                                        <p:tav tm="0" fmla="#ppt_y-sin(pi*$)/81">
                                          <p:val>
                                            <p:fltVal val="0"/>
                                          </p:val>
                                        </p:tav>
                                        <p:tav tm="100000">
                                          <p:val>
                                            <p:fltVal val="1"/>
                                          </p:val>
                                        </p:tav>
                                      </p:tavLst>
                                    </p:anim>
                                    <p:animScale>
                                      <p:cBhvr>
                                        <p:cTn id="19" dur="26">
                                          <p:stCondLst>
                                            <p:cond delay="650"/>
                                          </p:stCondLst>
                                        </p:cTn>
                                        <p:tgtEl>
                                          <p:spTgt spid="2">
                                            <p:txEl>
                                              <p:pRg st="0" end="0"/>
                                            </p:txEl>
                                          </p:spTgt>
                                        </p:tgtEl>
                                      </p:cBhvr>
                                      <p:to x="100000" y="60000"/>
                                    </p:animScale>
                                    <p:animScale>
                                      <p:cBhvr>
                                        <p:cTn id="20" dur="166" decel="50000">
                                          <p:stCondLst>
                                            <p:cond delay="676"/>
                                          </p:stCondLst>
                                        </p:cTn>
                                        <p:tgtEl>
                                          <p:spTgt spid="2">
                                            <p:txEl>
                                              <p:pRg st="0" end="0"/>
                                            </p:txEl>
                                          </p:spTgt>
                                        </p:tgtEl>
                                      </p:cBhvr>
                                      <p:to x="100000" y="100000"/>
                                    </p:animScale>
                                    <p:animScale>
                                      <p:cBhvr>
                                        <p:cTn id="21" dur="26">
                                          <p:stCondLst>
                                            <p:cond delay="1312"/>
                                          </p:stCondLst>
                                        </p:cTn>
                                        <p:tgtEl>
                                          <p:spTgt spid="2">
                                            <p:txEl>
                                              <p:pRg st="0" end="0"/>
                                            </p:txEl>
                                          </p:spTgt>
                                        </p:tgtEl>
                                      </p:cBhvr>
                                      <p:to x="100000" y="80000"/>
                                    </p:animScale>
                                    <p:animScale>
                                      <p:cBhvr>
                                        <p:cTn id="22" dur="166" decel="50000">
                                          <p:stCondLst>
                                            <p:cond delay="1338"/>
                                          </p:stCondLst>
                                        </p:cTn>
                                        <p:tgtEl>
                                          <p:spTgt spid="2">
                                            <p:txEl>
                                              <p:pRg st="0" end="0"/>
                                            </p:txEl>
                                          </p:spTgt>
                                        </p:tgtEl>
                                      </p:cBhvr>
                                      <p:to x="100000" y="100000"/>
                                    </p:animScale>
                                    <p:animScale>
                                      <p:cBhvr>
                                        <p:cTn id="23" dur="26">
                                          <p:stCondLst>
                                            <p:cond delay="1642"/>
                                          </p:stCondLst>
                                        </p:cTn>
                                        <p:tgtEl>
                                          <p:spTgt spid="2">
                                            <p:txEl>
                                              <p:pRg st="0" end="0"/>
                                            </p:txEl>
                                          </p:spTgt>
                                        </p:tgtEl>
                                      </p:cBhvr>
                                      <p:to x="100000" y="90000"/>
                                    </p:animScale>
                                    <p:animScale>
                                      <p:cBhvr>
                                        <p:cTn id="24" dur="166" decel="50000">
                                          <p:stCondLst>
                                            <p:cond delay="1668"/>
                                          </p:stCondLst>
                                        </p:cTn>
                                        <p:tgtEl>
                                          <p:spTgt spid="2">
                                            <p:txEl>
                                              <p:pRg st="0" end="0"/>
                                            </p:txEl>
                                          </p:spTgt>
                                        </p:tgtEl>
                                      </p:cBhvr>
                                      <p:to x="100000" y="100000"/>
                                    </p:animScale>
                                    <p:animScale>
                                      <p:cBhvr>
                                        <p:cTn id="25" dur="26">
                                          <p:stCondLst>
                                            <p:cond delay="1808"/>
                                          </p:stCondLst>
                                        </p:cTn>
                                        <p:tgtEl>
                                          <p:spTgt spid="2">
                                            <p:txEl>
                                              <p:pRg st="0" end="0"/>
                                            </p:txEl>
                                          </p:spTgt>
                                        </p:tgtEl>
                                      </p:cBhvr>
                                      <p:to x="100000" y="95000"/>
                                    </p:animScale>
                                    <p:animScale>
                                      <p:cBhvr>
                                        <p:cTn id="26" dur="166" decel="50000">
                                          <p:stCondLst>
                                            <p:cond delay="1834"/>
                                          </p:stCondLst>
                                        </p:cTn>
                                        <p:tgtEl>
                                          <p:spTgt spid="2">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457200" y="1844824"/>
            <a:ext cx="8229600" cy="4824536"/>
          </a:xfrm>
        </p:spPr>
        <p:txBody>
          <a:bodyPr>
            <a:normAutofit/>
          </a:bodyPr>
          <a:lstStyle/>
          <a:p>
            <a:r>
              <a:rPr lang="zh-TW" altLang="en-US" sz="5400" dirty="0" smtClean="0"/>
              <a:t>我的麥哲倫計畫會選這個是因為我對軍事很有興趣</a:t>
            </a:r>
            <a:r>
              <a:rPr lang="en-US" altLang="zh-TW" sz="5400" dirty="0" smtClean="0"/>
              <a:t>,</a:t>
            </a:r>
            <a:r>
              <a:rPr lang="zh-TW" altLang="en-US" sz="5400" dirty="0" smtClean="0"/>
              <a:t>也很喜歡看歷史的東西</a:t>
            </a:r>
            <a:r>
              <a:rPr lang="en-US" altLang="zh-TW" sz="5400" dirty="0" smtClean="0"/>
              <a:t>,</a:t>
            </a:r>
            <a:r>
              <a:rPr lang="zh-TW" altLang="en-US" sz="5400" dirty="0" smtClean="0"/>
              <a:t>尤其是軍事的歷史</a:t>
            </a:r>
            <a:r>
              <a:rPr lang="en-US" altLang="zh-TW" sz="5400" dirty="0" smtClean="0"/>
              <a:t>,</a:t>
            </a:r>
            <a:r>
              <a:rPr lang="zh-TW" altLang="en-US" sz="5400" dirty="0" smtClean="0"/>
              <a:t>所以我才會去國軍歷史文物</a:t>
            </a:r>
            <a:r>
              <a:rPr lang="zh-TW" altLang="en-US" sz="5400" dirty="0" smtClean="0"/>
              <a:t>館</a:t>
            </a:r>
            <a:endParaRPr lang="zh-TW" altLang="en-US" sz="5400" dirty="0"/>
          </a:p>
        </p:txBody>
      </p:sp>
      <p:sp>
        <p:nvSpPr>
          <p:cNvPr id="3" name="標題 2"/>
          <p:cNvSpPr>
            <a:spLocks noGrp="1"/>
          </p:cNvSpPr>
          <p:nvPr>
            <p:ph type="title"/>
          </p:nvPr>
        </p:nvSpPr>
        <p:spPr>
          <a:xfrm>
            <a:off x="457200" y="332656"/>
            <a:ext cx="8229600" cy="1512168"/>
          </a:xfrm>
        </p:spPr>
        <p:txBody>
          <a:bodyPr>
            <a:noAutofit/>
          </a:bodyPr>
          <a:lstStyle/>
          <a:p>
            <a:r>
              <a:rPr lang="zh-TW" altLang="en-US" sz="14000" dirty="0" smtClean="0"/>
              <a:t>     動機</a:t>
            </a:r>
            <a:endParaRPr lang="zh-TW" altLang="en-US" sz="14000" dirty="0"/>
          </a:p>
        </p:txBody>
      </p:sp>
    </p:spTree>
    <p:extLst>
      <p:ext uri="{BB962C8B-B14F-4D97-AF65-F5344CB8AC3E}">
        <p14:creationId xmlns:p14="http://schemas.microsoft.com/office/powerpoint/2010/main" val="3200973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3"/>
                                        </p:tgtEl>
                                        <p:attrNameLst>
                                          <p:attrName>ppt_x</p:attrName>
                                          <p:attrName>ppt_y</p:attrName>
                                        </p:attrNameLst>
                                      </p:cBhvr>
                                    </p:animMotion>
                                    <p:animRot by="1500000">
                                      <p:cBhvr>
                                        <p:cTn id="7" dur="125" fill="hold">
                                          <p:stCondLst>
                                            <p:cond delay="0"/>
                                          </p:stCondLst>
                                        </p:cTn>
                                        <p:tgtEl>
                                          <p:spTgt spid="3"/>
                                        </p:tgtEl>
                                        <p:attrNameLst>
                                          <p:attrName>r</p:attrName>
                                        </p:attrNameLst>
                                      </p:cBhvr>
                                    </p:animRot>
                                    <p:animRot by="-1500000">
                                      <p:cBhvr>
                                        <p:cTn id="8" dur="125" fill="hold">
                                          <p:stCondLst>
                                            <p:cond delay="125"/>
                                          </p:stCondLst>
                                        </p:cTn>
                                        <p:tgtEl>
                                          <p:spTgt spid="3"/>
                                        </p:tgtEl>
                                        <p:attrNameLst>
                                          <p:attrName>r</p:attrName>
                                        </p:attrNameLst>
                                      </p:cBhvr>
                                    </p:animRot>
                                    <p:animRot by="-1500000">
                                      <p:cBhvr>
                                        <p:cTn id="9" dur="125" fill="hold">
                                          <p:stCondLst>
                                            <p:cond delay="250"/>
                                          </p:stCondLst>
                                        </p:cTn>
                                        <p:tgtEl>
                                          <p:spTgt spid="3"/>
                                        </p:tgtEl>
                                        <p:attrNameLst>
                                          <p:attrName>r</p:attrName>
                                        </p:attrNameLst>
                                      </p:cBhvr>
                                    </p:animRot>
                                    <p:animRot by="1500000">
                                      <p:cBhvr>
                                        <p:cTn id="10" dur="125" fill="hold">
                                          <p:stCondLst>
                                            <p:cond delay="375"/>
                                          </p:stCondLst>
                                        </p:cTn>
                                        <p:tgtEl>
                                          <p:spTgt spid="3"/>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Effect transition="in" filter="circle(in)">
                                      <p:cBhvr>
                                        <p:cTn id="15"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內容版面配置區 6"/>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467544" y="260648"/>
            <a:ext cx="4752528" cy="2664296"/>
          </a:xfrm>
        </p:spPr>
      </p:pic>
      <p:sp>
        <p:nvSpPr>
          <p:cNvPr id="6" name="文字版面配置區 5"/>
          <p:cNvSpPr>
            <a:spLocks noGrp="1"/>
          </p:cNvSpPr>
          <p:nvPr>
            <p:ph type="body" idx="2"/>
          </p:nvPr>
        </p:nvSpPr>
        <p:spPr>
          <a:xfrm>
            <a:off x="395536" y="2996952"/>
            <a:ext cx="8370512" cy="3528392"/>
          </a:xfrm>
        </p:spPr>
        <p:txBody>
          <a:bodyPr>
            <a:noAutofit/>
          </a:bodyPr>
          <a:lstStyle/>
          <a:p>
            <a:r>
              <a:rPr lang="zh-TW" altLang="en-US" sz="2800" dirty="0"/>
              <a:t>青天</a:t>
            </a:r>
            <a:r>
              <a:rPr lang="zh-TW" altLang="en-US" sz="2800" dirty="0" smtClean="0"/>
              <a:t>白日勳章為中華民國國軍第二高的勳章</a:t>
            </a:r>
            <a:r>
              <a:rPr lang="en-US" altLang="zh-TW" sz="2800" dirty="0" smtClean="0"/>
              <a:t>,</a:t>
            </a:r>
            <a:r>
              <a:rPr lang="zh-TW" altLang="en-US" sz="2800" dirty="0" smtClean="0"/>
              <a:t>青天白日勳章低於國光勳章</a:t>
            </a:r>
            <a:r>
              <a:rPr lang="en-US" altLang="zh-TW" sz="2800" dirty="0" smtClean="0"/>
              <a:t>,</a:t>
            </a:r>
            <a:r>
              <a:rPr lang="zh-TW" altLang="en-US" sz="2800" dirty="0"/>
              <a:t>但</a:t>
            </a:r>
            <a:r>
              <a:rPr lang="zh-TW" altLang="en-US" sz="2800" dirty="0" smtClean="0"/>
              <a:t>高於寶鼎勳章</a:t>
            </a:r>
            <a:r>
              <a:rPr lang="en-US" altLang="zh-TW" sz="2800" dirty="0" smtClean="0"/>
              <a:t>,</a:t>
            </a:r>
            <a:r>
              <a:rPr lang="zh-TW" altLang="en-US" sz="2800" dirty="0" smtClean="0"/>
              <a:t>在二戰期間能獲得此勳章的軍人</a:t>
            </a:r>
            <a:r>
              <a:rPr lang="en-US" altLang="zh-TW" sz="2800" dirty="0" smtClean="0"/>
              <a:t>,</a:t>
            </a:r>
            <a:r>
              <a:rPr lang="zh-TW" altLang="en-US" sz="2800" dirty="0" smtClean="0"/>
              <a:t>必定是有立過功的</a:t>
            </a:r>
            <a:r>
              <a:rPr lang="en-US" altLang="zh-TW" sz="2800" dirty="0" smtClean="0"/>
              <a:t>,</a:t>
            </a:r>
            <a:r>
              <a:rPr lang="zh-TW" altLang="en-US" sz="2800" dirty="0" smtClean="0"/>
              <a:t>但在二戰後只要是國防部長或參謀總長御任都可獲得此勳章</a:t>
            </a:r>
            <a:r>
              <a:rPr lang="en-US" altLang="zh-TW" sz="2800" dirty="0" smtClean="0"/>
              <a:t>,</a:t>
            </a:r>
            <a:r>
              <a:rPr lang="zh-TW" altLang="en-US" sz="2800" dirty="0" smtClean="0"/>
              <a:t>比較以往的青天白日勳章地位與價值都有下降</a:t>
            </a:r>
            <a:r>
              <a:rPr lang="en-US" altLang="zh-TW" sz="2800" dirty="0" smtClean="0"/>
              <a:t>,</a:t>
            </a:r>
            <a:r>
              <a:rPr lang="zh-TW" altLang="en-US" sz="2800" dirty="0" smtClean="0"/>
              <a:t>目前有此勳章的人共有</a:t>
            </a:r>
            <a:r>
              <a:rPr lang="en-US" altLang="zh-TW" sz="2800" dirty="0" smtClean="0"/>
              <a:t>210</a:t>
            </a:r>
            <a:r>
              <a:rPr lang="zh-TW" altLang="en-US" sz="2800" dirty="0" smtClean="0"/>
              <a:t>人</a:t>
            </a:r>
            <a:r>
              <a:rPr lang="en-US" altLang="zh-TW" sz="2800" dirty="0" smtClean="0"/>
              <a:t>,</a:t>
            </a:r>
            <a:r>
              <a:rPr lang="zh-TW" altLang="en-US" sz="2800" dirty="0" smtClean="0"/>
              <a:t>此勳章材質為銀質鍍金</a:t>
            </a:r>
            <a:r>
              <a:rPr lang="en-US" altLang="zh-TW" sz="2800" dirty="0" smtClean="0"/>
              <a:t>,</a:t>
            </a:r>
            <a:r>
              <a:rPr lang="zh-TW" altLang="en-US" sz="2800" dirty="0" smtClean="0"/>
              <a:t>表面含琺瑯質</a:t>
            </a:r>
            <a:endParaRPr lang="zh-TW" altLang="en-US" sz="2800" dirty="0"/>
          </a:p>
        </p:txBody>
      </p:sp>
      <p:sp>
        <p:nvSpPr>
          <p:cNvPr id="4" name="標題 3"/>
          <p:cNvSpPr>
            <a:spLocks noGrp="1"/>
          </p:cNvSpPr>
          <p:nvPr>
            <p:ph type="title"/>
          </p:nvPr>
        </p:nvSpPr>
        <p:spPr>
          <a:xfrm>
            <a:off x="5076056" y="908720"/>
            <a:ext cx="3709392" cy="1944216"/>
          </a:xfrm>
        </p:spPr>
        <p:txBody>
          <a:bodyPr>
            <a:noAutofit/>
          </a:bodyPr>
          <a:lstStyle/>
          <a:p>
            <a:r>
              <a:rPr lang="zh-TW" altLang="en-US" sz="8800" dirty="0" smtClean="0"/>
              <a:t>青天白日勳章</a:t>
            </a:r>
            <a:endParaRPr lang="zh-TW" altLang="en-US" sz="8800" dirty="0"/>
          </a:p>
        </p:txBody>
      </p:sp>
    </p:spTree>
    <p:extLst>
      <p:ext uri="{BB962C8B-B14F-4D97-AF65-F5344CB8AC3E}">
        <p14:creationId xmlns:p14="http://schemas.microsoft.com/office/powerpoint/2010/main" val="4196000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5" presetClass="entr" presetSubtype="0" fill="hold" nodeType="click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fade">
                                      <p:cBhvr>
                                        <p:cTn id="18" dur="2000"/>
                                        <p:tgtEl>
                                          <p:spTgt spid="6">
                                            <p:txEl>
                                              <p:pRg st="0" end="0"/>
                                            </p:txEl>
                                          </p:spTgt>
                                        </p:tgtEl>
                                      </p:cBhvr>
                                    </p:animEffect>
                                    <p:anim calcmode="lin" valueType="num">
                                      <p:cBhvr>
                                        <p:cTn id="19" dur="2000" fill="hold"/>
                                        <p:tgtEl>
                                          <p:spTgt spid="6">
                                            <p:txEl>
                                              <p:pRg st="0" end="0"/>
                                            </p:txEl>
                                          </p:spTgt>
                                        </p:tgtEl>
                                        <p:attrNameLst>
                                          <p:attrName>ppt_w</p:attrName>
                                        </p:attrNameLst>
                                      </p:cBhvr>
                                      <p:tavLst>
                                        <p:tav tm="0" fmla="#ppt_w*sin(2.5*pi*$)">
                                          <p:val>
                                            <p:fltVal val="0"/>
                                          </p:val>
                                        </p:tav>
                                        <p:tav tm="100000">
                                          <p:val>
                                            <p:fltVal val="1"/>
                                          </p:val>
                                        </p:tav>
                                      </p:tavLst>
                                    </p:anim>
                                    <p:anim calcmode="lin" valueType="num">
                                      <p:cBhvr>
                                        <p:cTn id="20" dur="2000" fill="hold"/>
                                        <p:tgtEl>
                                          <p:spTgt spid="6">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內容版面配置區 4"/>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539552" y="260648"/>
            <a:ext cx="5544616" cy="3168352"/>
          </a:xfrm>
        </p:spPr>
      </p:pic>
      <p:sp>
        <p:nvSpPr>
          <p:cNvPr id="3" name="文字版面配置區 2"/>
          <p:cNvSpPr>
            <a:spLocks noGrp="1"/>
          </p:cNvSpPr>
          <p:nvPr>
            <p:ph type="body" idx="2"/>
          </p:nvPr>
        </p:nvSpPr>
        <p:spPr>
          <a:xfrm>
            <a:off x="323528" y="3501008"/>
            <a:ext cx="8442520" cy="3168352"/>
          </a:xfrm>
        </p:spPr>
        <p:txBody>
          <a:bodyPr>
            <a:noAutofit/>
          </a:bodyPr>
          <a:lstStyle/>
          <a:p>
            <a:r>
              <a:rPr lang="zh-TW" altLang="en-US" sz="2800" dirty="0" smtClean="0"/>
              <a:t>陸海空總司令旗</a:t>
            </a:r>
            <a:r>
              <a:rPr lang="en-US" altLang="zh-TW" sz="2800" dirty="0" smtClean="0"/>
              <a:t>,</a:t>
            </a:r>
            <a:r>
              <a:rPr lang="zh-TW" altLang="en-US" sz="2800" dirty="0" smtClean="0"/>
              <a:t>是國民革命軍總司令的專用旗</a:t>
            </a:r>
            <a:r>
              <a:rPr lang="en-US" altLang="zh-TW" sz="2800" dirty="0" smtClean="0"/>
              <a:t>,</a:t>
            </a:r>
            <a:r>
              <a:rPr lang="zh-TW" altLang="en-US" sz="2800" dirty="0" smtClean="0"/>
              <a:t>此旗並非軍旗</a:t>
            </a:r>
            <a:r>
              <a:rPr lang="en-US" altLang="zh-TW" sz="2800" dirty="0" smtClean="0"/>
              <a:t>.</a:t>
            </a:r>
            <a:r>
              <a:rPr lang="zh-TW" altLang="en-US" sz="2800" dirty="0" smtClean="0"/>
              <a:t>因為軍旗的黨徽是長方形的</a:t>
            </a:r>
            <a:r>
              <a:rPr lang="en-US" altLang="zh-TW" sz="2800" dirty="0" smtClean="0"/>
              <a:t>,</a:t>
            </a:r>
            <a:r>
              <a:rPr lang="zh-TW" altLang="en-US" sz="2800" dirty="0" smtClean="0"/>
              <a:t>但此旗的黨徽是圓的</a:t>
            </a:r>
            <a:r>
              <a:rPr lang="en-US" altLang="zh-TW" sz="2800" dirty="0" smtClean="0"/>
              <a:t>,</a:t>
            </a:r>
            <a:r>
              <a:rPr lang="zh-TW" altLang="en-US" sz="2800" dirty="0" smtClean="0"/>
              <a:t>此旗跟統帥旗較為類似</a:t>
            </a:r>
            <a:r>
              <a:rPr lang="en-US" altLang="zh-TW" sz="2800" dirty="0" smtClean="0"/>
              <a:t>,</a:t>
            </a:r>
            <a:r>
              <a:rPr lang="zh-TW" altLang="en-US" sz="2800" dirty="0" smtClean="0"/>
              <a:t>此旗是民國</a:t>
            </a:r>
            <a:r>
              <a:rPr lang="en-US" altLang="zh-TW" sz="2800" dirty="0" smtClean="0"/>
              <a:t>18</a:t>
            </a:r>
            <a:r>
              <a:rPr lang="zh-TW" altLang="en-US" sz="2800" dirty="0" smtClean="0"/>
              <a:t>年</a:t>
            </a:r>
            <a:r>
              <a:rPr lang="en-US" altLang="zh-TW" sz="2800" dirty="0" smtClean="0"/>
              <a:t>3</a:t>
            </a:r>
            <a:r>
              <a:rPr lang="zh-TW" altLang="en-US" sz="2800" dirty="0" smtClean="0"/>
              <a:t>月撤銷國民革命軍總司令部後</a:t>
            </a:r>
            <a:r>
              <a:rPr lang="en-US" altLang="zh-TW" sz="2800" dirty="0" smtClean="0"/>
              <a:t>,</a:t>
            </a:r>
            <a:r>
              <a:rPr lang="zh-TW" altLang="en-US" sz="2800" dirty="0" smtClean="0"/>
              <a:t>在同年</a:t>
            </a:r>
            <a:r>
              <a:rPr lang="en-US" altLang="zh-TW" sz="2800" dirty="0" smtClean="0"/>
              <a:t>4</a:t>
            </a:r>
            <a:r>
              <a:rPr lang="zh-TW" altLang="en-US" sz="2800" dirty="0" smtClean="0"/>
              <a:t>月組織中華民國陸海空總司令部</a:t>
            </a:r>
            <a:r>
              <a:rPr lang="en-US" altLang="zh-TW" sz="2800" dirty="0" smtClean="0"/>
              <a:t>,</a:t>
            </a:r>
            <a:r>
              <a:rPr lang="zh-TW" altLang="en-US" sz="2800" dirty="0" smtClean="0"/>
              <a:t>給予國民政府主席兼陸海空總司令蔣中正此旗</a:t>
            </a:r>
            <a:endParaRPr lang="zh-TW" altLang="en-US" sz="2800" dirty="0"/>
          </a:p>
        </p:txBody>
      </p:sp>
      <p:sp>
        <p:nvSpPr>
          <p:cNvPr id="4" name="標題 3"/>
          <p:cNvSpPr>
            <a:spLocks noGrp="1"/>
          </p:cNvSpPr>
          <p:nvPr>
            <p:ph type="title"/>
          </p:nvPr>
        </p:nvSpPr>
        <p:spPr>
          <a:xfrm>
            <a:off x="6084168" y="457200"/>
            <a:ext cx="2952328" cy="2971800"/>
          </a:xfrm>
        </p:spPr>
        <p:txBody>
          <a:bodyPr>
            <a:noAutofit/>
          </a:bodyPr>
          <a:lstStyle/>
          <a:p>
            <a:r>
              <a:rPr lang="zh-TW" altLang="en-US" sz="7200" dirty="0" smtClean="0"/>
              <a:t>陸海空總司令旗</a:t>
            </a:r>
            <a:endParaRPr lang="zh-TW" altLang="en-US" sz="7200" dirty="0"/>
          </a:p>
        </p:txBody>
      </p:sp>
    </p:spTree>
    <p:extLst>
      <p:ext uri="{BB962C8B-B14F-4D97-AF65-F5344CB8AC3E}">
        <p14:creationId xmlns:p14="http://schemas.microsoft.com/office/powerpoint/2010/main" val="3908491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nodeType="clickEffect">
                                  <p:stCondLst>
                                    <p:cond delay="0"/>
                                  </p:stCondLst>
                                  <p:childTnLst>
                                    <p:set>
                                      <p:cBhvr>
                                        <p:cTn id="31" dur="1" fill="hold">
                                          <p:stCondLst>
                                            <p:cond delay="0"/>
                                          </p:stCondLst>
                                        </p:cTn>
                                        <p:tgtEl>
                                          <p:spTgt spid="3">
                                            <p:txEl>
                                              <p:pRg st="0" end="0"/>
                                            </p:txEl>
                                          </p:spTgt>
                                        </p:tgtEl>
                                        <p:attrNameLst>
                                          <p:attrName>style.visibility</p:attrName>
                                        </p:attrNameLst>
                                      </p:cBhvr>
                                      <p:to>
                                        <p:strVal val="visible"/>
                                      </p:to>
                                    </p:set>
                                    <p:animEffect transition="in" filter="wheel(1)">
                                      <p:cBhvr>
                                        <p:cTn id="3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內容版面配置區 4"/>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323528" y="188640"/>
            <a:ext cx="4968552" cy="2736303"/>
          </a:xfrm>
        </p:spPr>
      </p:pic>
      <p:sp>
        <p:nvSpPr>
          <p:cNvPr id="3" name="文字版面配置區 2"/>
          <p:cNvSpPr>
            <a:spLocks noGrp="1"/>
          </p:cNvSpPr>
          <p:nvPr>
            <p:ph type="body" idx="2"/>
          </p:nvPr>
        </p:nvSpPr>
        <p:spPr>
          <a:xfrm>
            <a:off x="395536" y="2924944"/>
            <a:ext cx="8370512" cy="3744416"/>
          </a:xfrm>
        </p:spPr>
        <p:txBody>
          <a:bodyPr>
            <a:noAutofit/>
          </a:bodyPr>
          <a:lstStyle/>
          <a:p>
            <a:r>
              <a:rPr lang="zh-TW" altLang="en-US" sz="2800" dirty="0" smtClean="0"/>
              <a:t>此圖的左邊為國民革命軍在北伐時期的標準軍服頭帶著大盤帽</a:t>
            </a:r>
            <a:r>
              <a:rPr lang="en-US" altLang="zh-TW" sz="2800" dirty="0" smtClean="0"/>
              <a:t>,</a:t>
            </a:r>
            <a:r>
              <a:rPr lang="zh-TW" altLang="en-US" sz="2800" dirty="0" smtClean="0"/>
              <a:t>大盤帽建國至抗戰一直是國民革命軍的標準帽</a:t>
            </a:r>
            <a:r>
              <a:rPr lang="en-US" altLang="zh-TW" sz="2800" dirty="0" smtClean="0"/>
              <a:t>,</a:t>
            </a:r>
            <a:r>
              <a:rPr lang="zh-TW" altLang="en-US" sz="2800" dirty="0" smtClean="0"/>
              <a:t>右圖是抗戰時國民革命軍中央軍德械師的</a:t>
            </a:r>
            <a:r>
              <a:rPr lang="zh-TW" altLang="en-US" sz="2800" dirty="0" smtClean="0"/>
              <a:t>中校</a:t>
            </a:r>
            <a:r>
              <a:rPr lang="en-US" altLang="zh-TW" sz="2800" dirty="0" smtClean="0"/>
              <a:t>,</a:t>
            </a:r>
            <a:r>
              <a:rPr lang="zh-TW" altLang="en-US" sz="2800" dirty="0" smtClean="0"/>
              <a:t>頭戴著是</a:t>
            </a:r>
            <a:r>
              <a:rPr lang="en-US" altLang="zh-TW" sz="2800" dirty="0" smtClean="0"/>
              <a:t>M35</a:t>
            </a:r>
            <a:r>
              <a:rPr lang="zh-TW" altLang="en-US" sz="2800" dirty="0" smtClean="0"/>
              <a:t>鋼盔</a:t>
            </a:r>
            <a:r>
              <a:rPr lang="en-US" altLang="zh-TW" sz="2800" dirty="0" smtClean="0"/>
              <a:t>,</a:t>
            </a:r>
            <a:r>
              <a:rPr lang="zh-TW" altLang="en-US" sz="2800" dirty="0" smtClean="0"/>
              <a:t>是</a:t>
            </a:r>
            <a:r>
              <a:rPr lang="en-US" altLang="zh-TW" sz="2800" dirty="0" smtClean="0"/>
              <a:t>1935</a:t>
            </a:r>
            <a:r>
              <a:rPr lang="zh-TW" altLang="en-US" sz="2800" dirty="0" smtClean="0"/>
              <a:t>年中德合作時期德國支援中華民國的部隊</a:t>
            </a:r>
            <a:r>
              <a:rPr lang="en-US" altLang="zh-TW" sz="2800" dirty="0" smtClean="0"/>
              <a:t>,</a:t>
            </a:r>
            <a:r>
              <a:rPr lang="zh-TW" altLang="en-US" sz="2800" dirty="0" smtClean="0"/>
              <a:t>德械裝配於中央教導部隊</a:t>
            </a:r>
            <a:r>
              <a:rPr lang="en-US" altLang="zh-TW" sz="2800" dirty="0" smtClean="0"/>
              <a:t>,</a:t>
            </a:r>
            <a:r>
              <a:rPr lang="zh-TW" altLang="en-US" sz="2800" dirty="0" smtClean="0"/>
              <a:t>或是菁英部隊</a:t>
            </a:r>
            <a:r>
              <a:rPr lang="en-US" altLang="zh-TW" sz="2800" dirty="0" smtClean="0"/>
              <a:t>,</a:t>
            </a:r>
            <a:r>
              <a:rPr lang="zh-TW" altLang="en-US" sz="2800" dirty="0" smtClean="0"/>
              <a:t>但在</a:t>
            </a:r>
            <a:r>
              <a:rPr lang="en-US" altLang="zh-TW" sz="2800" dirty="0" smtClean="0"/>
              <a:t>1938</a:t>
            </a:r>
            <a:r>
              <a:rPr lang="zh-TW" altLang="en-US" sz="2800" dirty="0" smtClean="0"/>
              <a:t>年淞滬會戰時德械師遭到日軍重創</a:t>
            </a:r>
            <a:r>
              <a:rPr lang="en-US" altLang="zh-TW" sz="2800" dirty="0" smtClean="0"/>
              <a:t>,</a:t>
            </a:r>
            <a:r>
              <a:rPr lang="zh-TW" altLang="en-US" sz="2800" dirty="0" smtClean="0"/>
              <a:t>大部分的德械師已經覆沒</a:t>
            </a:r>
            <a:r>
              <a:rPr lang="en-US" altLang="zh-TW" sz="2800" dirty="0" smtClean="0"/>
              <a:t>,</a:t>
            </a:r>
            <a:r>
              <a:rPr lang="zh-TW" altLang="en-US" sz="2800" dirty="0" smtClean="0"/>
              <a:t>只剩雜牌軍的德械</a:t>
            </a:r>
            <a:r>
              <a:rPr lang="en-US" altLang="zh-TW" sz="2800" dirty="0" smtClean="0"/>
              <a:t>,</a:t>
            </a:r>
            <a:r>
              <a:rPr lang="zh-TW" altLang="en-US" sz="2800" dirty="0" smtClean="0"/>
              <a:t>和稅警總團</a:t>
            </a:r>
            <a:endParaRPr lang="zh-TW" altLang="en-US" sz="2800" dirty="0"/>
          </a:p>
        </p:txBody>
      </p:sp>
      <p:sp>
        <p:nvSpPr>
          <p:cNvPr id="4" name="標題 3"/>
          <p:cNvSpPr>
            <a:spLocks noGrp="1"/>
          </p:cNvSpPr>
          <p:nvPr>
            <p:ph type="title"/>
          </p:nvPr>
        </p:nvSpPr>
        <p:spPr>
          <a:xfrm>
            <a:off x="5292080" y="116632"/>
            <a:ext cx="3470920" cy="2736304"/>
          </a:xfrm>
        </p:spPr>
        <p:txBody>
          <a:bodyPr>
            <a:noAutofit/>
          </a:bodyPr>
          <a:lstStyle/>
          <a:p>
            <a:r>
              <a:rPr lang="zh-TW" altLang="en-US" sz="6000" dirty="0" smtClean="0"/>
              <a:t>國民革命軍北伐及抗戰軍服</a:t>
            </a:r>
            <a:endParaRPr lang="zh-TW" altLang="en-US" sz="6000" dirty="0"/>
          </a:p>
        </p:txBody>
      </p:sp>
    </p:spTree>
    <p:extLst>
      <p:ext uri="{BB962C8B-B14F-4D97-AF65-F5344CB8AC3E}">
        <p14:creationId xmlns:p14="http://schemas.microsoft.com/office/powerpoint/2010/main" val="151893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p:cTn id="1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0"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內容版面配置區 4"/>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rot="5400000">
            <a:off x="-244132" y="639668"/>
            <a:ext cx="4293096" cy="3013760"/>
          </a:xfrm>
        </p:spPr>
      </p:pic>
      <p:sp>
        <p:nvSpPr>
          <p:cNvPr id="3" name="文字版面配置區 2"/>
          <p:cNvSpPr>
            <a:spLocks noGrp="1"/>
          </p:cNvSpPr>
          <p:nvPr>
            <p:ph type="body" idx="2"/>
          </p:nvPr>
        </p:nvSpPr>
        <p:spPr>
          <a:xfrm>
            <a:off x="3491880" y="476672"/>
            <a:ext cx="5274168" cy="6048672"/>
          </a:xfrm>
        </p:spPr>
        <p:txBody>
          <a:bodyPr>
            <a:noAutofit/>
          </a:bodyPr>
          <a:lstStyle/>
          <a:p>
            <a:r>
              <a:rPr lang="zh-TW" altLang="en-US" sz="3200" dirty="0" smtClean="0"/>
              <a:t>國軍英式鋼盔</a:t>
            </a:r>
            <a:r>
              <a:rPr lang="en-US" altLang="zh-TW" sz="3200" dirty="0" smtClean="0"/>
              <a:t>,</a:t>
            </a:r>
            <a:r>
              <a:rPr lang="zh-TW" altLang="en-US" sz="3200" dirty="0" smtClean="0"/>
              <a:t>式抗戰時國民革命軍中國遠征軍所裝備的頭盔</a:t>
            </a:r>
            <a:r>
              <a:rPr lang="en-US" altLang="zh-TW" sz="3200" dirty="0" smtClean="0"/>
              <a:t>,</a:t>
            </a:r>
            <a:r>
              <a:rPr lang="zh-TW" altLang="en-US" sz="3200" dirty="0" smtClean="0"/>
              <a:t>英式鋼盔正式名稱是</a:t>
            </a:r>
            <a:r>
              <a:rPr lang="en-US" altLang="zh-TW" sz="3200" dirty="0" smtClean="0"/>
              <a:t>MK</a:t>
            </a:r>
            <a:r>
              <a:rPr lang="zh-TW" altLang="en-US" sz="3200" dirty="0" smtClean="0"/>
              <a:t> </a:t>
            </a:r>
            <a:r>
              <a:rPr lang="en-US" altLang="zh-TW" sz="3200" dirty="0"/>
              <a:t>2</a:t>
            </a:r>
            <a:r>
              <a:rPr lang="zh-TW" altLang="en-US" sz="3200" dirty="0" smtClean="0"/>
              <a:t>布洛迪鋼盔</a:t>
            </a:r>
            <a:r>
              <a:rPr lang="en-US" altLang="zh-TW" sz="3200" dirty="0" smtClean="0"/>
              <a:t>,</a:t>
            </a:r>
            <a:r>
              <a:rPr lang="zh-TW" altLang="en-US" sz="3200" dirty="0" smtClean="0"/>
              <a:t>布洛迪鋼盔是緬甸戰爭時同盟國部隊支援中國遠征軍的主要鋼盔除了駐印軍的新一軍和新六軍裝備美式</a:t>
            </a:r>
            <a:r>
              <a:rPr lang="en-US" altLang="zh-TW" sz="3200" dirty="0" smtClean="0"/>
              <a:t>M1</a:t>
            </a:r>
            <a:r>
              <a:rPr lang="zh-TW" altLang="en-US" sz="3200" dirty="0" smtClean="0"/>
              <a:t>鋼盔外</a:t>
            </a:r>
            <a:r>
              <a:rPr lang="en-US" altLang="zh-TW" sz="3200" dirty="0" smtClean="0"/>
              <a:t>,</a:t>
            </a:r>
            <a:r>
              <a:rPr lang="zh-TW" altLang="en-US" sz="3200" dirty="0" smtClean="0"/>
              <a:t>其餘的中國遠征軍都是戴著布洛迪鋼盔</a:t>
            </a:r>
            <a:endParaRPr lang="zh-TW" altLang="en-US" sz="3200" dirty="0"/>
          </a:p>
        </p:txBody>
      </p:sp>
      <p:sp>
        <p:nvSpPr>
          <p:cNvPr id="4" name="標題 3"/>
          <p:cNvSpPr>
            <a:spLocks noGrp="1"/>
          </p:cNvSpPr>
          <p:nvPr>
            <p:ph type="title"/>
          </p:nvPr>
        </p:nvSpPr>
        <p:spPr>
          <a:xfrm>
            <a:off x="395536" y="4797152"/>
            <a:ext cx="3168352" cy="1786880"/>
          </a:xfrm>
        </p:spPr>
        <p:txBody>
          <a:bodyPr>
            <a:noAutofit/>
          </a:bodyPr>
          <a:lstStyle/>
          <a:p>
            <a:r>
              <a:rPr lang="zh-TW" altLang="en-US" sz="7200" dirty="0" smtClean="0"/>
              <a:t>國軍英式鋼盔</a:t>
            </a:r>
            <a:endParaRPr lang="zh-TW" altLang="en-US" sz="7200" dirty="0"/>
          </a:p>
        </p:txBody>
      </p:sp>
    </p:spTree>
    <p:extLst>
      <p:ext uri="{BB962C8B-B14F-4D97-AF65-F5344CB8AC3E}">
        <p14:creationId xmlns:p14="http://schemas.microsoft.com/office/powerpoint/2010/main" val="857581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內容版面配置區 4"/>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323528" y="188640"/>
            <a:ext cx="6248400" cy="3096344"/>
          </a:xfrm>
        </p:spPr>
      </p:pic>
      <p:sp>
        <p:nvSpPr>
          <p:cNvPr id="3" name="文字版面配置區 2"/>
          <p:cNvSpPr>
            <a:spLocks noGrp="1"/>
          </p:cNvSpPr>
          <p:nvPr>
            <p:ph type="body" idx="2"/>
          </p:nvPr>
        </p:nvSpPr>
        <p:spPr>
          <a:xfrm>
            <a:off x="251520" y="3284984"/>
            <a:ext cx="8536976" cy="3301752"/>
          </a:xfrm>
        </p:spPr>
        <p:txBody>
          <a:bodyPr>
            <a:normAutofit/>
          </a:bodyPr>
          <a:lstStyle/>
          <a:p>
            <a:r>
              <a:rPr lang="zh-TW" altLang="en-US" sz="2400" dirty="0" smtClean="0"/>
              <a:t>中正式步槍是中華民國仿毛瑟</a:t>
            </a:r>
            <a:r>
              <a:rPr lang="en-US" altLang="zh-TW" sz="2400" dirty="0" smtClean="0"/>
              <a:t>1924</a:t>
            </a:r>
            <a:r>
              <a:rPr lang="zh-TW" altLang="en-US" sz="2400" dirty="0" smtClean="0"/>
              <a:t>年步槍</a:t>
            </a:r>
            <a:r>
              <a:rPr lang="en-US" altLang="zh-TW" sz="2400" dirty="0" smtClean="0"/>
              <a:t>,</a:t>
            </a:r>
            <a:r>
              <a:rPr lang="zh-TW" altLang="en-US" sz="2400" dirty="0" smtClean="0"/>
              <a:t>一開始中正式步槍是叫二十四式步槍</a:t>
            </a:r>
            <a:r>
              <a:rPr lang="en-US" altLang="zh-TW" sz="2400" dirty="0" smtClean="0"/>
              <a:t>,</a:t>
            </a:r>
            <a:r>
              <a:rPr lang="zh-TW" altLang="en-US" sz="2400" dirty="0" smtClean="0"/>
              <a:t>是到後來才叫中正式步槍</a:t>
            </a:r>
            <a:r>
              <a:rPr lang="en-US" altLang="zh-TW" sz="2400" dirty="0" smtClean="0"/>
              <a:t>,</a:t>
            </a:r>
            <a:r>
              <a:rPr lang="zh-TW" altLang="en-US" sz="2400" dirty="0" smtClean="0"/>
              <a:t>中正式步槍是國軍抗戰時期的主要步槍</a:t>
            </a:r>
            <a:r>
              <a:rPr lang="en-US" altLang="zh-TW" sz="2400" dirty="0" smtClean="0"/>
              <a:t>,</a:t>
            </a:r>
            <a:r>
              <a:rPr lang="zh-TW" altLang="en-US" sz="2400" dirty="0" smtClean="0"/>
              <a:t>到第二次國共內戰時都有在使用</a:t>
            </a:r>
            <a:r>
              <a:rPr lang="en-US" altLang="zh-TW" sz="2400" dirty="0" smtClean="0"/>
              <a:t>,</a:t>
            </a:r>
            <a:r>
              <a:rPr lang="zh-TW" altLang="en-US" sz="2400" dirty="0" smtClean="0"/>
              <a:t>雖然在國共內戰時中華民國有大量接收到美式裝備</a:t>
            </a:r>
            <a:r>
              <a:rPr lang="en-US" altLang="zh-TW" sz="2400" dirty="0" smtClean="0"/>
              <a:t>,</a:t>
            </a:r>
            <a:r>
              <a:rPr lang="zh-TW" altLang="en-US" sz="2400" dirty="0" smtClean="0"/>
              <a:t>但中正式步槍還是國軍主要裝備的步槍</a:t>
            </a:r>
            <a:r>
              <a:rPr lang="en-US" altLang="zh-TW" sz="2400" dirty="0" smtClean="0"/>
              <a:t>,</a:t>
            </a:r>
            <a:r>
              <a:rPr lang="zh-TW" altLang="en-US" sz="2400" dirty="0" smtClean="0"/>
              <a:t>直到中華民國撤台時才在部隊中淘汰中正式步槍</a:t>
            </a:r>
            <a:r>
              <a:rPr lang="en-US" altLang="zh-TW" sz="2400" dirty="0" smtClean="0"/>
              <a:t>,</a:t>
            </a:r>
            <a:r>
              <a:rPr lang="zh-TW" altLang="en-US" sz="2400" dirty="0" smtClean="0"/>
              <a:t>在此時國軍部隊已完全更換美製的</a:t>
            </a:r>
            <a:r>
              <a:rPr lang="en-US" altLang="zh-TW" sz="2400" dirty="0" smtClean="0"/>
              <a:t>m1903</a:t>
            </a:r>
            <a:r>
              <a:rPr lang="zh-TW" altLang="en-US" sz="2400" dirty="0" smtClean="0"/>
              <a:t>春田步槍或</a:t>
            </a:r>
            <a:r>
              <a:rPr lang="en-US" altLang="zh-TW" sz="2400" dirty="0" smtClean="0"/>
              <a:t>M1</a:t>
            </a:r>
            <a:r>
              <a:rPr lang="zh-TW" altLang="en-US" sz="2400" dirty="0" smtClean="0"/>
              <a:t>加蘭德</a:t>
            </a:r>
            <a:r>
              <a:rPr lang="en-US" altLang="zh-TW" sz="2400" dirty="0" smtClean="0"/>
              <a:t>,</a:t>
            </a:r>
            <a:r>
              <a:rPr lang="zh-TW" altLang="en-US" sz="2400" dirty="0" smtClean="0"/>
              <a:t>但中正式步槍在訓練上還是有用到</a:t>
            </a:r>
            <a:r>
              <a:rPr lang="en-US" altLang="zh-TW" sz="2400" dirty="0" smtClean="0"/>
              <a:t>1980</a:t>
            </a:r>
            <a:r>
              <a:rPr lang="zh-TW" altLang="en-US" sz="2400" dirty="0" smtClean="0"/>
              <a:t>年</a:t>
            </a:r>
            <a:endParaRPr lang="zh-TW" altLang="en-US" sz="2400" dirty="0"/>
          </a:p>
        </p:txBody>
      </p:sp>
      <p:sp>
        <p:nvSpPr>
          <p:cNvPr id="4" name="標題 3"/>
          <p:cNvSpPr>
            <a:spLocks noGrp="1"/>
          </p:cNvSpPr>
          <p:nvPr>
            <p:ph type="title"/>
          </p:nvPr>
        </p:nvSpPr>
        <p:spPr>
          <a:xfrm>
            <a:off x="6516216" y="476672"/>
            <a:ext cx="2304256" cy="2733261"/>
          </a:xfrm>
        </p:spPr>
        <p:txBody>
          <a:bodyPr>
            <a:noAutofit/>
          </a:bodyPr>
          <a:lstStyle/>
          <a:p>
            <a:r>
              <a:rPr lang="zh-TW" altLang="en-US" sz="6600" dirty="0" smtClean="0"/>
              <a:t>中正式步槍</a:t>
            </a:r>
            <a:endParaRPr lang="zh-TW" altLang="en-US" sz="6600" dirty="0"/>
          </a:p>
        </p:txBody>
      </p:sp>
    </p:spTree>
    <p:extLst>
      <p:ext uri="{BB962C8B-B14F-4D97-AF65-F5344CB8AC3E}">
        <p14:creationId xmlns:p14="http://schemas.microsoft.com/office/powerpoint/2010/main" val="3949049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arn(inVertical)">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3">
                                            <p:txEl>
                                              <p:pRg st="0" end="0"/>
                                            </p:txEl>
                                          </p:spTgt>
                                        </p:tgtEl>
                                        <p:attrNameLst>
                                          <p:attrName>style.visibility</p:attrName>
                                        </p:attrNameLst>
                                      </p:cBhvr>
                                      <p:to>
                                        <p:strVal val="visible"/>
                                      </p:to>
                                    </p:set>
                                    <p:animEffect transition="in" filter="fade">
                                      <p:cBhvr>
                                        <p:cTn id="30" dur="1000"/>
                                        <p:tgtEl>
                                          <p:spTgt spid="3">
                                            <p:txEl>
                                              <p:pRg st="0" end="0"/>
                                            </p:txEl>
                                          </p:spTgt>
                                        </p:tgtEl>
                                      </p:cBhvr>
                                    </p:animEffect>
                                    <p:anim calcmode="lin" valueType="num">
                                      <p:cBhvr>
                                        <p:cTn id="31"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內容版面配置區 5"/>
          <p:cNvSpPr>
            <a:spLocks noGrp="1"/>
          </p:cNvSpPr>
          <p:nvPr>
            <p:ph idx="1"/>
          </p:nvPr>
        </p:nvSpPr>
        <p:spPr/>
        <p:txBody>
          <a:bodyPr>
            <a:normAutofit/>
          </a:bodyPr>
          <a:lstStyle/>
          <a:p>
            <a:r>
              <a:rPr lang="zh-TW" altLang="en-US" sz="4000" dirty="0" smtClean="0"/>
              <a:t>我覺得這次我收穫很大</a:t>
            </a:r>
            <a:r>
              <a:rPr lang="en-US" altLang="zh-TW" sz="4000" dirty="0" smtClean="0"/>
              <a:t>,</a:t>
            </a:r>
            <a:r>
              <a:rPr lang="zh-TW" altLang="en-US" sz="4000" dirty="0" smtClean="0"/>
              <a:t>因為我在軍史館上有看到我沒看過的歷史文物</a:t>
            </a:r>
            <a:r>
              <a:rPr lang="en-US" altLang="zh-TW" sz="4000" dirty="0" smtClean="0"/>
              <a:t>,</a:t>
            </a:r>
            <a:r>
              <a:rPr lang="zh-TW" altLang="en-US" sz="4000" dirty="0" smtClean="0"/>
              <a:t>例如總司令旗</a:t>
            </a:r>
            <a:r>
              <a:rPr lang="en-US" altLang="zh-TW" sz="4000" dirty="0" smtClean="0"/>
              <a:t>,</a:t>
            </a:r>
            <a:r>
              <a:rPr lang="zh-TW" altLang="en-US" sz="4000" dirty="0" smtClean="0"/>
              <a:t>而且去那邊比看網路上的資料更詳細</a:t>
            </a:r>
            <a:r>
              <a:rPr lang="en-US" altLang="zh-TW" sz="4000" dirty="0" smtClean="0"/>
              <a:t>,</a:t>
            </a:r>
            <a:r>
              <a:rPr lang="zh-TW" altLang="en-US" sz="4000" dirty="0" smtClean="0"/>
              <a:t>還有軍史館裡也有介紹許多戰役和照片</a:t>
            </a:r>
            <a:r>
              <a:rPr lang="en-US" altLang="zh-TW" sz="4000" dirty="0" smtClean="0"/>
              <a:t>,</a:t>
            </a:r>
            <a:r>
              <a:rPr lang="zh-TW" altLang="en-US" sz="4000" dirty="0" smtClean="0"/>
              <a:t>在網路上照片要找很久</a:t>
            </a:r>
            <a:r>
              <a:rPr lang="en-US" altLang="zh-TW" sz="4000" dirty="0" smtClean="0"/>
              <a:t>,</a:t>
            </a:r>
            <a:r>
              <a:rPr lang="zh-TW" altLang="en-US" sz="4000" dirty="0" smtClean="0"/>
              <a:t>而且也不一定找的到</a:t>
            </a:r>
            <a:r>
              <a:rPr lang="en-US" altLang="zh-TW" sz="4000" dirty="0" smtClean="0"/>
              <a:t>,</a:t>
            </a:r>
            <a:r>
              <a:rPr lang="zh-TW" altLang="en-US" sz="4000" dirty="0" smtClean="0"/>
              <a:t>所以我覺得我這次的收穫很大</a:t>
            </a:r>
            <a:endParaRPr lang="zh-TW" altLang="en-US" sz="4000" dirty="0"/>
          </a:p>
        </p:txBody>
      </p:sp>
      <p:sp>
        <p:nvSpPr>
          <p:cNvPr id="5" name="標題 4"/>
          <p:cNvSpPr>
            <a:spLocks noGrp="1"/>
          </p:cNvSpPr>
          <p:nvPr>
            <p:ph type="title"/>
          </p:nvPr>
        </p:nvSpPr>
        <p:spPr/>
        <p:txBody>
          <a:bodyPr>
            <a:noAutofit/>
          </a:bodyPr>
          <a:lstStyle/>
          <a:p>
            <a:r>
              <a:rPr lang="zh-TW" altLang="en-US" sz="9600" dirty="0" smtClean="0"/>
              <a:t>          收穫</a:t>
            </a:r>
            <a:endParaRPr lang="zh-TW" altLang="en-US" sz="9600" dirty="0"/>
          </a:p>
        </p:txBody>
      </p:sp>
    </p:spTree>
    <p:extLst>
      <p:ext uri="{BB962C8B-B14F-4D97-AF65-F5344CB8AC3E}">
        <p14:creationId xmlns:p14="http://schemas.microsoft.com/office/powerpoint/2010/main" val="3068668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宣紙">
  <a:themeElements>
    <a:clrScheme name="宣紙">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宣紙">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宣紙">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207</TotalTime>
  <Words>713</Words>
  <Application>Microsoft Office PowerPoint</Application>
  <PresentationFormat>如螢幕大小 (4:3)</PresentationFormat>
  <Paragraphs>22</Paragraphs>
  <Slides>10</Slides>
  <Notes>0</Notes>
  <HiddenSlides>0</HiddenSlides>
  <MMClips>0</MMClips>
  <ScaleCrop>false</ScaleCrop>
  <HeadingPairs>
    <vt:vector size="4" baseType="variant">
      <vt:variant>
        <vt:lpstr>佈景主題</vt:lpstr>
      </vt:variant>
      <vt:variant>
        <vt:i4>1</vt:i4>
      </vt:variant>
      <vt:variant>
        <vt:lpstr>投影片標題</vt:lpstr>
      </vt:variant>
      <vt:variant>
        <vt:i4>10</vt:i4>
      </vt:variant>
    </vt:vector>
  </HeadingPairs>
  <TitlesOfParts>
    <vt:vector size="11" baseType="lpstr">
      <vt:lpstr>宣紙</vt:lpstr>
      <vt:lpstr>國軍歷史文物館參觀報告</vt:lpstr>
      <vt:lpstr>       前言</vt:lpstr>
      <vt:lpstr>     動機</vt:lpstr>
      <vt:lpstr>青天白日勳章</vt:lpstr>
      <vt:lpstr>陸海空總司令旗</vt:lpstr>
      <vt:lpstr>國民革命軍北伐及抗戰軍服</vt:lpstr>
      <vt:lpstr>國軍英式鋼盔</vt:lpstr>
      <vt:lpstr>中正式步槍</vt:lpstr>
      <vt:lpstr>          收穫</vt:lpstr>
      <vt:lpstr>感謝老師和同學們的觀看</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國軍歷史文物館參觀報告</dc:title>
  <dc:creator>user</dc:creator>
  <cp:lastModifiedBy>user</cp:lastModifiedBy>
  <cp:revision>23</cp:revision>
  <dcterms:created xsi:type="dcterms:W3CDTF">2019-07-05T06:21:57Z</dcterms:created>
  <dcterms:modified xsi:type="dcterms:W3CDTF">2019-08-05T07:22:18Z</dcterms:modified>
</cp:coreProperties>
</file>