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81" r:id="rId3"/>
    <p:sldId id="257" r:id="rId4"/>
    <p:sldId id="258" r:id="rId5"/>
    <p:sldId id="259" r:id="rId6"/>
    <p:sldId id="260" r:id="rId7"/>
    <p:sldId id="261" r:id="rId8"/>
    <p:sldId id="280" r:id="rId9"/>
    <p:sldId id="282" r:id="rId10"/>
    <p:sldId id="283" r:id="rId11"/>
    <p:sldId id="284" r:id="rId12"/>
    <p:sldId id="285" r:id="rId13"/>
    <p:sldId id="286" r:id="rId14"/>
    <p:sldId id="288" r:id="rId15"/>
    <p:sldId id="289" r:id="rId16"/>
    <p:sldId id="267" r:id="rId17"/>
    <p:sldId id="263" r:id="rId18"/>
    <p:sldId id="274" r:id="rId19"/>
    <p:sldId id="275" r:id="rId20"/>
    <p:sldId id="277" r:id="rId21"/>
    <p:sldId id="276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nza jhang" initials="sj" lastIdx="2" clrIdx="0">
    <p:extLst>
      <p:ext uri="{19B8F6BF-5375-455C-9EA6-DF929625EA0E}">
        <p15:presenceInfo xmlns:p15="http://schemas.microsoft.com/office/powerpoint/2012/main" userId="fc1382b919f0ec6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96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469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339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5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229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6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15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133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049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792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8A87A34-81AB-432B-8DAE-1953F412C126}" type="datetimeFigureOut">
              <a:rPr lang="en-US" smtClean="0"/>
              <a:pPr/>
              <a:t>9/21/2024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61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01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17/06/relationships/model3d" Target="../media/model3d3.glb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microsoft.com/office/2017/06/relationships/model3d" Target="../media/model3d4.glb"/><Relationship Id="rId5" Type="http://schemas.openxmlformats.org/officeDocument/2006/relationships/image" Target="../media/image11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jpg"/><Relationship Id="rId7" Type="http://schemas.microsoft.com/office/2017/06/relationships/model3d" Target="../media/model3d6.glb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5.png"/><Relationship Id="rId4" Type="http://schemas.microsoft.com/office/2017/06/relationships/model3d" Target="../media/model3d5.glb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llNTThkSPY" TargetMode="External"/><Relationship Id="rId2" Type="http://schemas.openxmlformats.org/officeDocument/2006/relationships/hyperlink" Target="https://www.youtube.com/watch?v=6qfVIuoIFc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ykm3WfBtInM" TargetMode="External"/><Relationship Id="rId4" Type="http://schemas.openxmlformats.org/officeDocument/2006/relationships/hyperlink" Target="https://www.youtube.com/watch?v=82WF4_y1dy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microsoft.com/office/2017/06/relationships/model3d" Target="../media/model3d7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17/06/relationships/model3d" Target="../media/model3d8.glb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8FD98F-C5FA-45D8-91B2-3CD338871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1725" y="2200275"/>
            <a:ext cx="8683127" cy="1143454"/>
          </a:xfrm>
        </p:spPr>
        <p:txBody>
          <a:bodyPr/>
          <a:lstStyle/>
          <a:p>
            <a:pPr algn="r"/>
            <a:r>
              <a:rPr lang="zh-TW" altLang="en-US" dirty="0"/>
              <a:t>毛線編織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BEBA9BE-8DA0-443C-8B2E-565B81AF98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zh-TW" altLang="en-US" spc="-150" dirty="0"/>
              <a:t>五年忠班</a:t>
            </a:r>
            <a:endParaRPr lang="en-US" altLang="zh-TW" spc="-150" dirty="0"/>
          </a:p>
          <a:p>
            <a:pPr algn="r"/>
            <a:r>
              <a:rPr lang="zh-TW" altLang="en-US" spc="-150" dirty="0"/>
              <a:t>廖羿霏</a:t>
            </a:r>
            <a:endParaRPr lang="en-US" altLang="zh-TW" spc="-150" dirty="0"/>
          </a:p>
          <a:p>
            <a:pPr algn="r"/>
            <a:r>
              <a:rPr lang="en-US" altLang="zh-TW" spc="-150" dirty="0"/>
              <a:t>1</a:t>
            </a:r>
            <a:r>
              <a:rPr lang="zh-TW" altLang="en-US" spc="-150" dirty="0"/>
              <a:t>號</a:t>
            </a:r>
          </a:p>
        </p:txBody>
      </p:sp>
    </p:spTree>
    <p:extLst>
      <p:ext uri="{BB962C8B-B14F-4D97-AF65-F5344CB8AC3E}">
        <p14:creationId xmlns:p14="http://schemas.microsoft.com/office/powerpoint/2010/main" val="3105515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E254FE34-DD59-4218-B404-7538FEDC3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基本針法</a:t>
            </a:r>
            <a:r>
              <a:rPr lang="en-US" altLang="zh-TW" dirty="0"/>
              <a:t>-</a:t>
            </a:r>
            <a:r>
              <a:rPr lang="zh-TW" altLang="en-US" dirty="0"/>
              <a:t>引拔針</a:t>
            </a:r>
          </a:p>
        </p:txBody>
      </p:sp>
      <p:pic>
        <p:nvPicPr>
          <p:cNvPr id="7" name="內容版面配置區 16">
            <a:extLst>
              <a:ext uri="{FF2B5EF4-FFF2-40B4-BE49-F238E27FC236}">
                <a16:creationId xmlns:a16="http://schemas.microsoft.com/office/drawing/2014/main" id="{41E66DD3-EF19-4EC5-8E2C-94C6F0CB28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494" t="16941" r="40177" b="8391"/>
          <a:stretch/>
        </p:blipFill>
        <p:spPr>
          <a:xfrm rot="5400000">
            <a:off x="4904263" y="-53751"/>
            <a:ext cx="2571751" cy="833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6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E254FE34-DD59-4218-B404-7538FEDC3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基本針法</a:t>
            </a:r>
            <a:r>
              <a:rPr lang="en-US" altLang="zh-TW" dirty="0"/>
              <a:t>-</a:t>
            </a:r>
            <a:r>
              <a:rPr lang="zh-TW" altLang="en-US" dirty="0"/>
              <a:t>短針</a:t>
            </a:r>
          </a:p>
        </p:txBody>
      </p:sp>
      <p:pic>
        <p:nvPicPr>
          <p:cNvPr id="4" name="內容版面配置區 16">
            <a:extLst>
              <a:ext uri="{FF2B5EF4-FFF2-40B4-BE49-F238E27FC236}">
                <a16:creationId xmlns:a16="http://schemas.microsoft.com/office/drawing/2014/main" id="{BFFDE65D-CA11-453A-9241-C25FB6658E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9953" t="13353" r="11337" b="12959"/>
          <a:stretch/>
        </p:blipFill>
        <p:spPr>
          <a:xfrm rot="5400000">
            <a:off x="4094501" y="536936"/>
            <a:ext cx="4002996" cy="772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75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E254FE34-DD59-4218-B404-7538FEDC3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基本針法</a:t>
            </a:r>
            <a:r>
              <a:rPr lang="en-US" altLang="zh-TW" dirty="0"/>
              <a:t>-</a:t>
            </a:r>
            <a:r>
              <a:rPr lang="zh-TW" altLang="en-US" dirty="0"/>
              <a:t>長針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FEBEB4D-7987-411C-811A-C4F6C43650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522" t="15601" r="18667" b="15601"/>
          <a:stretch/>
        </p:blipFill>
        <p:spPr>
          <a:xfrm rot="5400000">
            <a:off x="3962071" y="612215"/>
            <a:ext cx="4267857" cy="772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5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E254FE34-DD59-4218-B404-7538FEDC3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基本針法</a:t>
            </a:r>
            <a:r>
              <a:rPr lang="en-US" altLang="zh-TW" dirty="0"/>
              <a:t>-</a:t>
            </a:r>
            <a:r>
              <a:rPr lang="zh-TW" altLang="en-US" dirty="0"/>
              <a:t>中長針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FEBEB4D-7987-411C-811A-C4F6C43650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350" t="17569" r="53839" b="13632"/>
          <a:stretch/>
        </p:blipFill>
        <p:spPr>
          <a:xfrm rot="5400000">
            <a:off x="3962071" y="612215"/>
            <a:ext cx="4267857" cy="772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82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E254FE34-DD59-4218-B404-7538FEDC3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基本針法</a:t>
            </a:r>
            <a:r>
              <a:rPr lang="en-US" altLang="zh-TW" dirty="0"/>
              <a:t>-</a:t>
            </a:r>
            <a:r>
              <a:rPr lang="zh-TW" altLang="en-US" dirty="0"/>
              <a:t>短針加針</a:t>
            </a:r>
          </a:p>
        </p:txBody>
      </p:sp>
      <p:pic>
        <p:nvPicPr>
          <p:cNvPr id="4" name="內容版面配置區 5">
            <a:extLst>
              <a:ext uri="{FF2B5EF4-FFF2-40B4-BE49-F238E27FC236}">
                <a16:creationId xmlns:a16="http://schemas.microsoft.com/office/drawing/2014/main" id="{3E997E02-3FCE-4B8F-9866-874636E1E5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3869" t="12564" r="10164" b="9422"/>
          <a:stretch/>
        </p:blipFill>
        <p:spPr>
          <a:xfrm rot="5400000">
            <a:off x="4380758" y="517378"/>
            <a:ext cx="3430485" cy="7729727"/>
          </a:xfrm>
        </p:spPr>
      </p:pic>
    </p:spTree>
    <p:extLst>
      <p:ext uri="{BB962C8B-B14F-4D97-AF65-F5344CB8AC3E}">
        <p14:creationId xmlns:p14="http://schemas.microsoft.com/office/powerpoint/2010/main" val="2887428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E254FE34-DD59-4218-B404-7538FEDC3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基本針法</a:t>
            </a:r>
            <a:r>
              <a:rPr lang="en-US" altLang="zh-TW" dirty="0"/>
              <a:t>-</a:t>
            </a:r>
            <a:r>
              <a:rPr lang="zh-TW" altLang="en-US" dirty="0"/>
              <a:t>短針減針</a:t>
            </a:r>
          </a:p>
        </p:txBody>
      </p:sp>
      <p:pic>
        <p:nvPicPr>
          <p:cNvPr id="4" name="內容版面配置區 5">
            <a:extLst>
              <a:ext uri="{FF2B5EF4-FFF2-40B4-BE49-F238E27FC236}">
                <a16:creationId xmlns:a16="http://schemas.microsoft.com/office/drawing/2014/main" id="{3E997E02-3FCE-4B8F-9866-874636E1E5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74" t="11891" r="34473" b="10095"/>
          <a:stretch/>
        </p:blipFill>
        <p:spPr>
          <a:xfrm rot="5400000">
            <a:off x="4705345" y="145161"/>
            <a:ext cx="2781301" cy="7729729"/>
          </a:xfrm>
        </p:spPr>
      </p:pic>
    </p:spTree>
    <p:extLst>
      <p:ext uri="{BB962C8B-B14F-4D97-AF65-F5344CB8AC3E}">
        <p14:creationId xmlns:p14="http://schemas.microsoft.com/office/powerpoint/2010/main" val="1070940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1D0CE2-C43F-47BE-892A-768BE8F88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步驟</a:t>
            </a:r>
            <a:r>
              <a:rPr lang="en-US" altLang="zh-TW" dirty="0"/>
              <a:t>-</a:t>
            </a:r>
            <a:r>
              <a:rPr lang="zh-TW" altLang="en-US" dirty="0"/>
              <a:t>鯨魚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D1106AD-7D27-4989-8349-F00710EC4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709530"/>
            <a:ext cx="2459642" cy="2308984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sz="1400" spc="-150" dirty="0"/>
              <a:t>環狀起針</a:t>
            </a:r>
            <a:endParaRPr lang="en-US" altLang="zh-TW" sz="1400" spc="-150" dirty="0"/>
          </a:p>
          <a:p>
            <a:pPr marL="342900" indent="-342900">
              <a:buFont typeface="+mj-lt"/>
              <a:buAutoNum type="arabicPeriod"/>
            </a:pPr>
            <a:r>
              <a:rPr lang="en-US" altLang="zh-TW" sz="1400" spc="-150" dirty="0"/>
              <a:t>6</a:t>
            </a:r>
            <a:r>
              <a:rPr lang="zh-TW" altLang="en-US" sz="1400" spc="-150" dirty="0"/>
              <a:t>個短針</a:t>
            </a:r>
            <a:endParaRPr lang="en-US" altLang="zh-TW" sz="1400" spc="-150" dirty="0"/>
          </a:p>
          <a:p>
            <a:pPr marL="342900" indent="-342900">
              <a:buFont typeface="+mj-lt"/>
              <a:buAutoNum type="arabicPeriod"/>
            </a:pPr>
            <a:r>
              <a:rPr lang="en-US" altLang="zh-TW" sz="1400" spc="-150" dirty="0"/>
              <a:t>6</a:t>
            </a:r>
            <a:r>
              <a:rPr lang="zh-TW" altLang="en-US" sz="1400" spc="-150" dirty="0"/>
              <a:t>個短針加針</a:t>
            </a:r>
            <a:endParaRPr lang="en-US" altLang="zh-TW" sz="1400" spc="-150" dirty="0"/>
          </a:p>
          <a:p>
            <a:pPr marL="342900" indent="-342900">
              <a:buFont typeface="+mj-lt"/>
              <a:buAutoNum type="arabicPeriod"/>
            </a:pPr>
            <a:r>
              <a:rPr lang="en-US" altLang="zh-TW" sz="1400" spc="-150" dirty="0"/>
              <a:t>(1</a:t>
            </a:r>
            <a:r>
              <a:rPr lang="zh-TW" altLang="en-US" sz="1400" spc="-150" dirty="0"/>
              <a:t>個短針</a:t>
            </a:r>
            <a:r>
              <a:rPr lang="en-US" altLang="zh-TW" sz="1400" spc="-150" dirty="0"/>
              <a:t>1</a:t>
            </a:r>
            <a:r>
              <a:rPr lang="zh-TW" altLang="en-US" sz="1400" spc="-150" dirty="0"/>
              <a:t>個短針加針</a:t>
            </a:r>
            <a:r>
              <a:rPr lang="en-US" altLang="zh-TW" sz="1400" spc="-150" dirty="0"/>
              <a:t>)</a:t>
            </a:r>
            <a:r>
              <a:rPr lang="zh-TW" altLang="en-US" sz="1400" spc="-150" dirty="0"/>
              <a:t>共</a:t>
            </a:r>
            <a:r>
              <a:rPr lang="en-US" altLang="zh-TW" sz="1400" spc="-150" dirty="0"/>
              <a:t>6</a:t>
            </a:r>
            <a:r>
              <a:rPr lang="zh-TW" altLang="en-US" sz="1400" spc="-150" dirty="0"/>
              <a:t>組</a:t>
            </a:r>
            <a:endParaRPr lang="en-US" altLang="zh-TW" sz="1400" spc="-150" dirty="0"/>
          </a:p>
          <a:p>
            <a:pPr marL="342900" indent="-342900">
              <a:buFont typeface="+mj-lt"/>
              <a:buAutoNum type="arabicPeriod"/>
            </a:pPr>
            <a:r>
              <a:rPr lang="en-US" altLang="zh-TW" sz="1400" spc="-150" dirty="0">
                <a:solidFill>
                  <a:schemeClr val="tx1"/>
                </a:solidFill>
              </a:rPr>
              <a:t>(2</a:t>
            </a:r>
            <a:r>
              <a:rPr lang="zh-TW" altLang="en-US" sz="1400" spc="-150" dirty="0"/>
              <a:t>個短針</a:t>
            </a:r>
            <a:r>
              <a:rPr lang="en-US" altLang="zh-TW" sz="1400" spc="-150" dirty="0"/>
              <a:t>1</a:t>
            </a:r>
            <a:r>
              <a:rPr lang="zh-TW" altLang="en-US" sz="1400" spc="-150" dirty="0"/>
              <a:t>個短針加針</a:t>
            </a:r>
            <a:r>
              <a:rPr lang="en-US" altLang="zh-TW" sz="1400" spc="-150" dirty="0"/>
              <a:t>)</a:t>
            </a:r>
            <a:r>
              <a:rPr lang="zh-TW" altLang="en-US" sz="1400" spc="-150" dirty="0"/>
              <a:t>共</a:t>
            </a:r>
            <a:r>
              <a:rPr lang="en-US" altLang="zh-TW" sz="1400" spc="-150" dirty="0"/>
              <a:t>6</a:t>
            </a:r>
            <a:r>
              <a:rPr lang="zh-TW" altLang="en-US" sz="1400" spc="-150" dirty="0"/>
              <a:t>組</a:t>
            </a:r>
            <a:endParaRPr lang="en-US" altLang="zh-TW" sz="1400" spc="-150" dirty="0"/>
          </a:p>
          <a:p>
            <a:pPr marL="0" indent="0">
              <a:buNone/>
            </a:pPr>
            <a:r>
              <a:rPr lang="en-US" altLang="zh-TW" sz="1400" spc="-150" dirty="0">
                <a:solidFill>
                  <a:schemeClr val="accent2"/>
                </a:solidFill>
              </a:rPr>
              <a:t>6~8.</a:t>
            </a:r>
            <a:r>
              <a:rPr lang="en-US" altLang="zh-TW" sz="1400" spc="-150" dirty="0"/>
              <a:t>24</a:t>
            </a:r>
            <a:r>
              <a:rPr lang="zh-TW" altLang="en-US" sz="1400" spc="-150" dirty="0"/>
              <a:t>個短針</a:t>
            </a:r>
            <a:endParaRPr lang="en-US" altLang="zh-TW" sz="1400" spc="-150" dirty="0"/>
          </a:p>
          <a:p>
            <a:pPr marL="342900" indent="-342900">
              <a:buFont typeface="+mj-lt"/>
              <a:buAutoNum type="arabicPeriod"/>
            </a:pPr>
            <a:endParaRPr lang="en-US" altLang="zh-TW" sz="1200" spc="-150" dirty="0"/>
          </a:p>
          <a:p>
            <a:pPr marL="342900" indent="-342900">
              <a:buFont typeface="+mj-lt"/>
              <a:buAutoNum type="arabicPeriod"/>
            </a:pPr>
            <a:endParaRPr lang="en-US" altLang="zh-TW" sz="1400" spc="-150" dirty="0"/>
          </a:p>
          <a:p>
            <a:endParaRPr lang="en-US" altLang="zh-TW" dirty="0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79FA299A-5B43-4A46-A72D-712C549DE46B}"/>
              </a:ext>
            </a:extLst>
          </p:cNvPr>
          <p:cNvSpPr/>
          <p:nvPr/>
        </p:nvSpPr>
        <p:spPr>
          <a:xfrm>
            <a:off x="5285752" y="2709530"/>
            <a:ext cx="2141750" cy="2308984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197AE45-9411-43D0-B562-F103C6F11BBE}"/>
              </a:ext>
            </a:extLst>
          </p:cNvPr>
          <p:cNvSpPr/>
          <p:nvPr/>
        </p:nvSpPr>
        <p:spPr>
          <a:xfrm>
            <a:off x="5245655" y="2850924"/>
            <a:ext cx="2221945" cy="2026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>
              <a:spcBef>
                <a:spcPts val="1000"/>
              </a:spcBef>
              <a:buClr>
                <a:srgbClr val="9BAFB5"/>
              </a:buClr>
              <a:buFont typeface="+mj-lt"/>
              <a:buAutoNum type="arabicPeriod" startAt="9"/>
            </a:pPr>
            <a:r>
              <a:rPr lang="en-US" altLang="zh-TW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</a:t>
            </a:r>
            <a:r>
              <a:rPr lang="zh-TW" altLang="en-US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個短針</a:t>
            </a:r>
            <a:endParaRPr lang="en-US" altLang="zh-TW" sz="14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lvl="0" defTabSz="914400">
              <a:spcBef>
                <a:spcPts val="1000"/>
              </a:spcBef>
              <a:buClr>
                <a:srgbClr val="9BAFB5"/>
              </a:buClr>
            </a:pPr>
            <a:r>
              <a:rPr lang="zh-TW" altLang="en-US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        </a:t>
            </a:r>
            <a:r>
              <a:rPr lang="en-US" altLang="zh-TW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5</a:t>
            </a:r>
            <a:r>
              <a:rPr lang="zh-TW" altLang="en-US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個鎖針</a:t>
            </a:r>
            <a:endParaRPr lang="en-US" altLang="zh-TW" sz="14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lvl="0" defTabSz="914400">
              <a:spcBef>
                <a:spcPts val="1000"/>
              </a:spcBef>
              <a:buClr>
                <a:srgbClr val="9BAFB5"/>
              </a:buClr>
            </a:pPr>
            <a:r>
              <a:rPr lang="zh-TW" altLang="en-US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        第</a:t>
            </a:r>
            <a:r>
              <a:rPr lang="en-US" altLang="zh-TW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3</a:t>
            </a:r>
            <a:r>
              <a:rPr lang="zh-TW" altLang="en-US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個針目</a:t>
            </a:r>
            <a:r>
              <a:rPr lang="en-US" altLang="zh-TW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</a:t>
            </a:r>
            <a:r>
              <a:rPr lang="zh-TW" altLang="en-US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個長針</a:t>
            </a:r>
            <a:endParaRPr lang="en-US" altLang="zh-TW" sz="14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lvl="0" defTabSz="914400">
              <a:spcBef>
                <a:spcPts val="1000"/>
              </a:spcBef>
              <a:buClr>
                <a:srgbClr val="9BAFB5"/>
              </a:buClr>
            </a:pPr>
            <a:r>
              <a:rPr lang="zh-TW" altLang="en-US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        第</a:t>
            </a:r>
            <a:r>
              <a:rPr lang="en-US" altLang="zh-TW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2</a:t>
            </a:r>
            <a:r>
              <a:rPr lang="zh-TW" altLang="en-US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個針目</a:t>
            </a:r>
            <a:r>
              <a:rPr lang="en-US" altLang="zh-TW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</a:t>
            </a:r>
            <a:r>
              <a:rPr lang="zh-TW" altLang="en-US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個中長針</a:t>
            </a:r>
            <a:endParaRPr lang="en-US" altLang="zh-TW" sz="14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lvl="0" defTabSz="914400">
              <a:spcBef>
                <a:spcPts val="1000"/>
              </a:spcBef>
              <a:buClr>
                <a:srgbClr val="9BAFB5"/>
              </a:buClr>
            </a:pPr>
            <a:r>
              <a:rPr lang="zh-TW" altLang="en-US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        第</a:t>
            </a:r>
            <a:r>
              <a:rPr lang="en-US" altLang="zh-TW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</a:t>
            </a:r>
            <a:r>
              <a:rPr lang="zh-TW" altLang="en-US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個針目</a:t>
            </a:r>
            <a:r>
              <a:rPr lang="en-US" altLang="zh-TW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</a:t>
            </a:r>
            <a:r>
              <a:rPr lang="zh-TW" altLang="en-US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個短針</a:t>
            </a:r>
            <a:endParaRPr lang="en-US" altLang="zh-TW" sz="14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lvl="0" defTabSz="914400">
              <a:spcBef>
                <a:spcPts val="1000"/>
              </a:spcBef>
              <a:buClr>
                <a:srgbClr val="9BAFB5"/>
              </a:buClr>
            </a:pPr>
            <a:r>
              <a:rPr lang="zh-TW" altLang="en-US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        短針上引拔針</a:t>
            </a:r>
            <a:endParaRPr lang="en-US" altLang="zh-TW" sz="1600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15" name="內容版面配置區 5">
            <a:extLst>
              <a:ext uri="{FF2B5EF4-FFF2-40B4-BE49-F238E27FC236}">
                <a16:creationId xmlns:a16="http://schemas.microsoft.com/office/drawing/2014/main" id="{D5479DBF-A159-4239-BDEC-F314D6C24534}"/>
              </a:ext>
            </a:extLst>
          </p:cNvPr>
          <p:cNvSpPr txBox="1">
            <a:spLocks/>
          </p:cNvSpPr>
          <p:nvPr/>
        </p:nvSpPr>
        <p:spPr>
          <a:xfrm>
            <a:off x="7742975" y="2709530"/>
            <a:ext cx="2535090" cy="2339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TW" sz="1400" spc="-150" dirty="0"/>
              <a:t>【</a:t>
            </a:r>
            <a:r>
              <a:rPr lang="zh-TW" altLang="en-US" sz="1400" spc="-150" dirty="0"/>
              <a:t>換白色</a:t>
            </a:r>
            <a:r>
              <a:rPr lang="en-US" altLang="zh-TW" sz="1400" spc="-150" dirty="0"/>
              <a:t>】</a:t>
            </a:r>
          </a:p>
          <a:p>
            <a:pPr marL="342900" indent="-342900">
              <a:buFont typeface="+mj-lt"/>
              <a:buAutoNum type="arabicPeriod" startAt="10"/>
            </a:pPr>
            <a:r>
              <a:rPr lang="en-US" altLang="zh-TW" sz="1400" spc="-150" dirty="0"/>
              <a:t>24</a:t>
            </a:r>
            <a:r>
              <a:rPr lang="zh-TW" altLang="en-US" sz="1400" spc="-150" dirty="0"/>
              <a:t>個短針</a:t>
            </a:r>
            <a:endParaRPr lang="en-US" altLang="zh-TW" sz="1400" spc="-150" dirty="0"/>
          </a:p>
          <a:p>
            <a:pPr marL="342900" indent="-342900">
              <a:buFont typeface="+mj-lt"/>
              <a:buAutoNum type="arabicPeriod" startAt="11"/>
            </a:pPr>
            <a:r>
              <a:rPr lang="en-US" altLang="zh-TW" sz="1400" spc="-150" dirty="0">
                <a:solidFill>
                  <a:schemeClr val="tx1"/>
                </a:solidFill>
              </a:rPr>
              <a:t>(2</a:t>
            </a:r>
            <a:r>
              <a:rPr lang="zh-TW" altLang="en-US" sz="1400" spc="-150" dirty="0"/>
              <a:t>個短針</a:t>
            </a:r>
            <a:r>
              <a:rPr lang="en-US" altLang="zh-TW" sz="1400" spc="-150" dirty="0"/>
              <a:t>1</a:t>
            </a:r>
            <a:r>
              <a:rPr lang="zh-TW" altLang="en-US" sz="1400" spc="-150" dirty="0"/>
              <a:t>個短針減針</a:t>
            </a:r>
            <a:r>
              <a:rPr lang="en-US" altLang="zh-TW" sz="1400" spc="-150" dirty="0"/>
              <a:t>)</a:t>
            </a:r>
            <a:r>
              <a:rPr lang="zh-TW" altLang="en-US" sz="1400" spc="-150" dirty="0"/>
              <a:t>共</a:t>
            </a:r>
            <a:r>
              <a:rPr lang="en-US" altLang="zh-TW" sz="1400" spc="-150" dirty="0"/>
              <a:t>6</a:t>
            </a:r>
            <a:r>
              <a:rPr lang="zh-TW" altLang="en-US" sz="1400" spc="-150" dirty="0"/>
              <a:t>組</a:t>
            </a:r>
            <a:endParaRPr lang="en-US" altLang="zh-TW" sz="1400" spc="-150" dirty="0"/>
          </a:p>
          <a:p>
            <a:pPr marL="342900" indent="-342900">
              <a:buFont typeface="+mj-lt"/>
              <a:buAutoNum type="arabicPeriod" startAt="11"/>
            </a:pPr>
            <a:r>
              <a:rPr lang="en-US" altLang="zh-TW" sz="1400" spc="-150" dirty="0">
                <a:solidFill>
                  <a:schemeClr val="tx1"/>
                </a:solidFill>
              </a:rPr>
              <a:t>(1</a:t>
            </a:r>
            <a:r>
              <a:rPr lang="zh-TW" altLang="en-US" sz="1400" spc="-150" dirty="0"/>
              <a:t>個短針</a:t>
            </a:r>
            <a:r>
              <a:rPr lang="en-US" altLang="zh-TW" sz="1400" spc="-150" dirty="0"/>
              <a:t>1</a:t>
            </a:r>
            <a:r>
              <a:rPr lang="zh-TW" altLang="en-US" sz="1400" spc="-150" dirty="0"/>
              <a:t>個短針減針</a:t>
            </a:r>
            <a:r>
              <a:rPr lang="en-US" altLang="zh-TW" sz="1400" spc="-150" dirty="0"/>
              <a:t>)</a:t>
            </a:r>
            <a:r>
              <a:rPr lang="zh-TW" altLang="en-US" sz="1400" spc="-150" dirty="0"/>
              <a:t>共</a:t>
            </a:r>
            <a:r>
              <a:rPr lang="en-US" altLang="zh-TW" sz="1400" spc="-150" dirty="0"/>
              <a:t>6</a:t>
            </a:r>
            <a:r>
              <a:rPr lang="zh-TW" altLang="en-US" sz="1400" spc="-150" dirty="0"/>
              <a:t>組</a:t>
            </a:r>
            <a:endParaRPr lang="en-US" altLang="zh-TW" sz="1400" spc="-150" dirty="0"/>
          </a:p>
          <a:p>
            <a:pPr marL="342900" indent="-342900">
              <a:buFont typeface="+mj-lt"/>
              <a:buAutoNum type="arabicPeriod" startAt="11"/>
            </a:pPr>
            <a:r>
              <a:rPr lang="en-US" altLang="zh-TW" sz="1400" spc="-150" dirty="0"/>
              <a:t>6</a:t>
            </a:r>
            <a:r>
              <a:rPr lang="zh-TW" altLang="en-US" sz="1400" spc="-150" dirty="0"/>
              <a:t>個短針減針</a:t>
            </a:r>
            <a:endParaRPr lang="en-US" altLang="zh-TW" sz="1400" spc="-150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B2C45E4B-76B8-4C6A-8D34-DCB78A08F1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73" t="27687" r="40546" b="44177"/>
          <a:stretch/>
        </p:blipFill>
        <p:spPr>
          <a:xfrm>
            <a:off x="9010520" y="103217"/>
            <a:ext cx="1741939" cy="1662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A761F50C-8EC4-436F-B56D-6312572B97F7}"/>
              </a:ext>
            </a:extLst>
          </p:cNvPr>
          <p:cNvSpPr txBox="1"/>
          <p:nvPr/>
        </p:nvSpPr>
        <p:spPr>
          <a:xfrm>
            <a:off x="2745535" y="5362083"/>
            <a:ext cx="10729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</a:rPr>
              <a:t>這次使用到的針法</a:t>
            </a: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r>
              <a:rPr lang="en-US" altLang="zh-TW" sz="2000" spc="-150" dirty="0">
                <a:solidFill>
                  <a:schemeClr val="accent4">
                    <a:lumMod val="50000"/>
                  </a:schemeClr>
                </a:solidFill>
              </a:rPr>
              <a:t>      </a:t>
            </a:r>
            <a:r>
              <a:rPr lang="zh-TW" altLang="en-US" sz="2000" spc="-150" dirty="0">
                <a:solidFill>
                  <a:schemeClr val="accent4">
                    <a:lumMod val="50000"/>
                  </a:schemeClr>
                </a:solidFill>
              </a:rPr>
              <a:t>環狀起針、短針、短針加針、</a:t>
            </a:r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</a:rPr>
              <a:t>鎖針、引拔針、中長針、</a:t>
            </a:r>
            <a:r>
              <a:rPr lang="zh-TW" altLang="en-US" sz="2000" spc="-150" dirty="0">
                <a:solidFill>
                  <a:schemeClr val="accent4">
                    <a:lumMod val="50000"/>
                  </a:schemeClr>
                </a:solidFill>
              </a:rPr>
              <a:t>短針減針。</a:t>
            </a:r>
            <a:endParaRPr lang="en-US" altLang="zh-TW" sz="2000" spc="-15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E864D05-8D5B-47DC-B59D-8245A638B8D6}"/>
              </a:ext>
            </a:extLst>
          </p:cNvPr>
          <p:cNvSpPr/>
          <p:nvPr/>
        </p:nvSpPr>
        <p:spPr>
          <a:xfrm>
            <a:off x="5888578" y="2294806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次</a:t>
            </a:r>
            <a:endParaRPr lang="zh-TW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04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ACA9ACF6-C4AE-4B00-B603-85517861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步驟</a:t>
            </a:r>
            <a:r>
              <a:rPr lang="en-US" altLang="zh-TW" dirty="0"/>
              <a:t>-</a:t>
            </a:r>
            <a:r>
              <a:rPr lang="zh-TW" altLang="en-US" dirty="0"/>
              <a:t>烏龜</a:t>
            </a:r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9926C303-CBA5-4252-9BFE-9959A0D59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3" y="2587744"/>
            <a:ext cx="2959989" cy="28891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sz="1400" spc="-150" dirty="0"/>
              <a:t>(</a:t>
            </a:r>
            <a:r>
              <a:rPr lang="zh-TW" altLang="en-US" sz="1400" dirty="0"/>
              <a:t>龜殼</a:t>
            </a:r>
            <a:r>
              <a:rPr lang="en-US" altLang="zh-TW" sz="1400" spc="-15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sz="1400" spc="-150" dirty="0"/>
              <a:t>環狀起針</a:t>
            </a:r>
            <a:endParaRPr lang="en-US" altLang="zh-TW" sz="1400" spc="-150" dirty="0"/>
          </a:p>
          <a:p>
            <a:pPr marL="342900" indent="-342900">
              <a:buFont typeface="+mj-lt"/>
              <a:buAutoNum type="arabicPeriod"/>
            </a:pPr>
            <a:r>
              <a:rPr lang="en-US" altLang="zh-TW" sz="1400" spc="-150" dirty="0"/>
              <a:t>5</a:t>
            </a:r>
            <a:r>
              <a:rPr lang="zh-TW" altLang="en-US" sz="1400" spc="-150" dirty="0"/>
              <a:t>個短針，</a:t>
            </a:r>
            <a:r>
              <a:rPr lang="en-US" altLang="zh-TW" sz="1400" spc="-150" dirty="0"/>
              <a:t>1</a:t>
            </a:r>
            <a:r>
              <a:rPr lang="zh-TW" altLang="en-US" sz="1400" spc="-150" dirty="0"/>
              <a:t>個引拔針</a:t>
            </a:r>
            <a:endParaRPr lang="en-US" altLang="zh-TW" sz="1400" spc="-150" dirty="0"/>
          </a:p>
          <a:p>
            <a:pPr marL="342900" indent="-342900">
              <a:buFont typeface="+mj-lt"/>
              <a:buAutoNum type="arabicPeriod"/>
            </a:pPr>
            <a:r>
              <a:rPr lang="en-US" altLang="zh-TW" sz="1400" spc="-150" dirty="0"/>
              <a:t>1</a:t>
            </a:r>
            <a:r>
              <a:rPr lang="zh-TW" altLang="en-US" sz="1400" spc="-150" dirty="0"/>
              <a:t>個鎖針，</a:t>
            </a:r>
            <a:r>
              <a:rPr lang="en-US" altLang="zh-TW" sz="1400" spc="-150" dirty="0"/>
              <a:t>5</a:t>
            </a:r>
            <a:r>
              <a:rPr lang="zh-TW" altLang="en-US" sz="1400" spc="-150" dirty="0"/>
              <a:t>個短針加針，</a:t>
            </a:r>
            <a:r>
              <a:rPr lang="en-US" altLang="zh-TW" sz="1400" spc="-150" dirty="0"/>
              <a:t>1</a:t>
            </a:r>
            <a:r>
              <a:rPr lang="zh-TW" altLang="en-US" sz="1400" spc="-150" dirty="0"/>
              <a:t>個引拔針</a:t>
            </a:r>
            <a:endParaRPr lang="en-US" altLang="zh-TW" sz="1400" spc="-150" dirty="0"/>
          </a:p>
          <a:p>
            <a:pPr marL="342900" indent="-342900">
              <a:buFont typeface="+mj-lt"/>
              <a:buAutoNum type="arabicPeriod"/>
            </a:pPr>
            <a:r>
              <a:rPr lang="en-US" altLang="zh-TW" sz="1400" spc="-150" dirty="0"/>
              <a:t>1</a:t>
            </a:r>
            <a:r>
              <a:rPr lang="zh-TW" altLang="en-US" sz="1400" spc="-150" dirty="0"/>
              <a:t>個鎖針，</a:t>
            </a:r>
            <a:r>
              <a:rPr lang="en-US" altLang="zh-TW" sz="1400" spc="-150" dirty="0"/>
              <a:t>(1</a:t>
            </a:r>
            <a:r>
              <a:rPr lang="zh-TW" altLang="en-US" sz="1400" spc="-150" dirty="0"/>
              <a:t>個短針</a:t>
            </a:r>
            <a:r>
              <a:rPr lang="en-US" altLang="zh-TW" sz="1400" spc="-150" dirty="0"/>
              <a:t>1</a:t>
            </a:r>
            <a:r>
              <a:rPr lang="zh-TW" altLang="en-US" sz="1400" spc="-150" dirty="0"/>
              <a:t>個短針加針</a:t>
            </a:r>
            <a:r>
              <a:rPr lang="en-US" altLang="zh-TW" sz="1400" spc="-150" dirty="0"/>
              <a:t>)</a:t>
            </a:r>
            <a:r>
              <a:rPr lang="zh-TW" altLang="en-US" sz="1400" spc="-150" dirty="0"/>
              <a:t>共</a:t>
            </a:r>
            <a:r>
              <a:rPr lang="en-US" altLang="zh-TW" sz="1400" spc="-150" dirty="0"/>
              <a:t>5</a:t>
            </a:r>
            <a:r>
              <a:rPr lang="zh-TW" altLang="en-US" sz="1400" spc="-150" dirty="0"/>
              <a:t>組，</a:t>
            </a:r>
            <a:r>
              <a:rPr lang="en-US" altLang="zh-TW" sz="1400" spc="-150" dirty="0"/>
              <a:t>1</a:t>
            </a:r>
            <a:r>
              <a:rPr lang="zh-TW" altLang="en-US" sz="1400" spc="-150" dirty="0"/>
              <a:t>個引拔針</a:t>
            </a:r>
            <a:endParaRPr lang="en-US" altLang="zh-TW" sz="1400" spc="-150" dirty="0"/>
          </a:p>
          <a:p>
            <a:pPr marL="342900" indent="-342900">
              <a:buFont typeface="+mj-lt"/>
              <a:buAutoNum type="arabicPeriod"/>
            </a:pPr>
            <a:r>
              <a:rPr lang="en-US" altLang="zh-TW" sz="1400" spc="-150" dirty="0"/>
              <a:t>1</a:t>
            </a:r>
            <a:r>
              <a:rPr lang="zh-TW" altLang="en-US" sz="1400" spc="-150" dirty="0"/>
              <a:t>個鎖針，</a:t>
            </a:r>
            <a:r>
              <a:rPr lang="en-US" altLang="zh-TW" sz="1400" spc="-150" dirty="0"/>
              <a:t>15</a:t>
            </a:r>
            <a:r>
              <a:rPr lang="zh-TW" altLang="en-US" sz="1400" spc="-150" dirty="0"/>
              <a:t>個短針，</a:t>
            </a:r>
            <a:r>
              <a:rPr lang="en-US" altLang="zh-TW" sz="1400" spc="-150" dirty="0"/>
              <a:t>1</a:t>
            </a:r>
            <a:r>
              <a:rPr lang="zh-TW" altLang="en-US" sz="1400" spc="-150" dirty="0"/>
              <a:t>個引拔針</a:t>
            </a:r>
            <a:endParaRPr lang="en-US" altLang="zh-TW" sz="1400" spc="-150" dirty="0"/>
          </a:p>
          <a:p>
            <a:pPr marL="342900" indent="-342900">
              <a:buFont typeface="+mj-lt"/>
              <a:buAutoNum type="arabicPeriod"/>
            </a:pPr>
            <a:r>
              <a:rPr lang="en-US" altLang="zh-TW" sz="1400" spc="-150" dirty="0"/>
              <a:t>1</a:t>
            </a:r>
            <a:r>
              <a:rPr lang="zh-TW" altLang="en-US" sz="1400" spc="-150" dirty="0"/>
              <a:t>個鎖針，</a:t>
            </a:r>
            <a:r>
              <a:rPr lang="en-US" altLang="zh-TW" sz="1400" spc="-150" dirty="0"/>
              <a:t>(2</a:t>
            </a:r>
            <a:r>
              <a:rPr lang="zh-TW" altLang="en-US" sz="1400" spc="-150" dirty="0"/>
              <a:t>個短針</a:t>
            </a:r>
            <a:r>
              <a:rPr lang="en-US" altLang="zh-TW" sz="1400" spc="-150" dirty="0"/>
              <a:t>1</a:t>
            </a:r>
            <a:r>
              <a:rPr lang="zh-TW" altLang="en-US" sz="1400" spc="-150" dirty="0"/>
              <a:t>個短針加針</a:t>
            </a:r>
            <a:r>
              <a:rPr lang="en-US" altLang="zh-TW" sz="1400" spc="-150" dirty="0"/>
              <a:t>)</a:t>
            </a:r>
            <a:r>
              <a:rPr lang="zh-TW" altLang="en-US" sz="1400" spc="-150" dirty="0"/>
              <a:t>共</a:t>
            </a:r>
            <a:r>
              <a:rPr lang="en-US" altLang="zh-TW" sz="1400" spc="-150" dirty="0"/>
              <a:t>5</a:t>
            </a:r>
            <a:r>
              <a:rPr lang="zh-TW" altLang="en-US" sz="1400" spc="-150" dirty="0"/>
              <a:t>組，</a:t>
            </a:r>
            <a:r>
              <a:rPr lang="en-US" altLang="zh-TW" sz="1400" spc="-150" dirty="0"/>
              <a:t> 1</a:t>
            </a:r>
            <a:r>
              <a:rPr lang="zh-TW" altLang="en-US" sz="1400" spc="-150" dirty="0"/>
              <a:t>個引拔針</a:t>
            </a:r>
            <a:endParaRPr lang="en-US" altLang="zh-TW" sz="1400" spc="-150" dirty="0"/>
          </a:p>
          <a:p>
            <a:pPr marL="342900" indent="-342900">
              <a:buFont typeface="+mj-lt"/>
              <a:buAutoNum type="arabicPeriod"/>
            </a:pPr>
            <a:r>
              <a:rPr lang="en-US" altLang="zh-TW" sz="1400" spc="-150" dirty="0"/>
              <a:t>1</a:t>
            </a:r>
            <a:r>
              <a:rPr lang="zh-TW" altLang="en-US" sz="1400" spc="-150" dirty="0"/>
              <a:t>個鎖針，</a:t>
            </a:r>
            <a:r>
              <a:rPr lang="en-US" altLang="zh-TW" sz="1400" spc="-150" dirty="0"/>
              <a:t>20</a:t>
            </a:r>
            <a:r>
              <a:rPr lang="zh-TW" altLang="en-US" sz="1400" spc="-150" dirty="0"/>
              <a:t>個短針，</a:t>
            </a:r>
            <a:r>
              <a:rPr lang="en-US" altLang="zh-TW" sz="1400" spc="-150" dirty="0"/>
              <a:t> 1</a:t>
            </a:r>
            <a:r>
              <a:rPr lang="zh-TW" altLang="en-US" sz="1400" spc="-150" dirty="0"/>
              <a:t>個引拔針</a:t>
            </a:r>
            <a:endParaRPr lang="en-US" altLang="zh-TW" sz="1400" spc="-15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B0BFB9F-1516-4500-914A-73936E2FFAE3}"/>
              </a:ext>
            </a:extLst>
          </p:cNvPr>
          <p:cNvSpPr/>
          <p:nvPr/>
        </p:nvSpPr>
        <p:spPr>
          <a:xfrm>
            <a:off x="3731751" y="2587744"/>
            <a:ext cx="1971675" cy="310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ts val="1000"/>
              </a:spcBef>
              <a:buClr>
                <a:srgbClr val="9BAFB5"/>
              </a:buClr>
            </a:pP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(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腹部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)</a:t>
            </a:r>
          </a:p>
          <a:p>
            <a:pPr marL="342900" lvl="0" indent="-342900" defTabSz="914400">
              <a:spcBef>
                <a:spcPts val="1000"/>
              </a:spcBef>
              <a:buClr>
                <a:srgbClr val="9BAFB5"/>
              </a:buClr>
              <a:buFont typeface="+mj-lt"/>
              <a:buAutoNum type="arabicPeriod"/>
            </a:pP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環狀起針</a:t>
            </a:r>
            <a:endParaRPr lang="en-US" altLang="zh-TW" sz="1400" spc="-15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marL="342900" lvl="0" indent="-342900" defTabSz="914400">
              <a:spcBef>
                <a:spcPts val="1000"/>
              </a:spcBef>
              <a:buClr>
                <a:srgbClr val="9BAFB5"/>
              </a:buClr>
              <a:buFont typeface="+mj-lt"/>
              <a:buAutoNum type="arabicPeriod"/>
            </a:pP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5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個短針，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 1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個引拔針</a:t>
            </a:r>
            <a:endParaRPr lang="en-US" altLang="zh-TW" sz="1400" spc="-15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marL="342900" lvl="0" indent="-342900" defTabSz="914400">
              <a:spcBef>
                <a:spcPts val="1000"/>
              </a:spcBef>
              <a:buClr>
                <a:srgbClr val="9BAFB5"/>
              </a:buClr>
              <a:buFont typeface="+mj-lt"/>
              <a:buAutoNum type="arabicPeriod"/>
            </a:pP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個鎖針，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5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個短針加針，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個引拔針</a:t>
            </a:r>
            <a:endParaRPr lang="en-US" altLang="zh-TW" sz="1400" spc="-15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marL="342900" lvl="0" indent="-342900" defTabSz="914400">
              <a:spcBef>
                <a:spcPts val="1000"/>
              </a:spcBef>
              <a:buClr>
                <a:srgbClr val="9BAFB5"/>
              </a:buClr>
              <a:buFont typeface="+mj-lt"/>
              <a:buAutoNum type="arabicPeriod"/>
            </a:pP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個鎖針，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(1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個短針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個短針加針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)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共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5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組，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個引拔針</a:t>
            </a:r>
            <a:endParaRPr lang="en-US" altLang="zh-TW" sz="1400" spc="-15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marL="342900" lvl="0" indent="-342900" defTabSz="914400">
              <a:spcBef>
                <a:spcPts val="1000"/>
              </a:spcBef>
              <a:buClr>
                <a:srgbClr val="9BAFB5"/>
              </a:buClr>
              <a:buFont typeface="+mj-lt"/>
              <a:buAutoNum type="arabicPeriod"/>
            </a:pP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個鎖針，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(2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個短針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個短針加針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)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共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5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組，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 1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個引拔針</a:t>
            </a:r>
            <a:endParaRPr lang="en-US" altLang="zh-TW" sz="1400" spc="-150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554D5BF-778B-4330-89A2-7DA9BC653A4D}"/>
              </a:ext>
            </a:extLst>
          </p:cNvPr>
          <p:cNvSpPr/>
          <p:nvPr/>
        </p:nvSpPr>
        <p:spPr>
          <a:xfrm>
            <a:off x="5703426" y="2587744"/>
            <a:ext cx="2645727" cy="3144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ts val="1000"/>
              </a:spcBef>
              <a:buClr>
                <a:srgbClr val="9BAFB5"/>
              </a:buClr>
            </a:pP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(</a:t>
            </a:r>
            <a:r>
              <a:rPr lang="zh-TW" altLang="en-US" sz="1400" dirty="0"/>
              <a:t>頭部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)</a:t>
            </a:r>
          </a:p>
          <a:p>
            <a:pPr marL="342900" lvl="0" indent="-342900" defTabSz="914400">
              <a:spcBef>
                <a:spcPts val="1000"/>
              </a:spcBef>
              <a:buClr>
                <a:srgbClr val="9BAFB5"/>
              </a:buClr>
              <a:buFont typeface="+mj-lt"/>
              <a:buAutoNum type="arabicPeriod"/>
            </a:pP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環狀起針</a:t>
            </a:r>
            <a:endParaRPr lang="en-US" altLang="zh-TW" sz="1400" spc="-15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marL="342900" lvl="0" indent="-342900" defTabSz="914400">
              <a:spcBef>
                <a:spcPts val="1000"/>
              </a:spcBef>
              <a:buClr>
                <a:srgbClr val="9BAFB5"/>
              </a:buClr>
              <a:buFont typeface="+mj-lt"/>
              <a:buAutoNum type="arabicPeriod"/>
            </a:pP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5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個短針，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 1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個引拔針</a:t>
            </a:r>
            <a:endParaRPr lang="en-US" altLang="zh-TW" sz="1400" spc="-15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marL="342900" lvl="0" indent="-342900" defTabSz="914400">
              <a:spcBef>
                <a:spcPts val="1000"/>
              </a:spcBef>
              <a:buClr>
                <a:srgbClr val="9BAFB5"/>
              </a:buClr>
              <a:buFont typeface="+mj-lt"/>
              <a:buAutoNum type="arabicPeriod"/>
            </a:pP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個鎖針，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5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個短針加針，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個引拔針</a:t>
            </a:r>
            <a:endParaRPr lang="en-US" altLang="zh-TW" sz="1400" spc="-15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marL="342900" lvl="0" indent="-342900" defTabSz="914400">
              <a:spcBef>
                <a:spcPts val="1000"/>
              </a:spcBef>
              <a:buClr>
                <a:srgbClr val="9BAFB5"/>
              </a:buClr>
              <a:buFont typeface="+mj-lt"/>
              <a:buAutoNum type="arabicPeriod"/>
            </a:pP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個鎖針，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10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個短針，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個引拔針</a:t>
            </a:r>
            <a:endParaRPr lang="en-US" altLang="zh-TW" sz="1400" spc="-15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marL="342900" lvl="0" indent="-342900" defTabSz="914400">
              <a:spcBef>
                <a:spcPts val="1000"/>
              </a:spcBef>
              <a:buClr>
                <a:srgbClr val="9BAFB5"/>
              </a:buClr>
              <a:buFont typeface="+mj-lt"/>
              <a:buAutoNum type="arabicPeriod"/>
            </a:pP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5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個短針減針，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 1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個引拔針</a:t>
            </a:r>
            <a:endParaRPr lang="en-US" altLang="zh-TW" sz="1400" spc="-15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marL="342900" lvl="0" indent="-342900" defTabSz="914400">
              <a:spcBef>
                <a:spcPts val="1000"/>
              </a:spcBef>
              <a:buClr>
                <a:srgbClr val="9BAFB5"/>
              </a:buClr>
              <a:buFont typeface="+mj-lt"/>
              <a:buAutoNum type="arabicPeriod"/>
            </a:pP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個鎖針，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5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個短針，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個引拔針</a:t>
            </a:r>
            <a:endParaRPr lang="en-US" altLang="zh-TW" sz="1400" spc="-15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marL="342900" lvl="0" indent="-342900" defTabSz="914400">
              <a:spcBef>
                <a:spcPts val="1000"/>
              </a:spcBef>
              <a:buClr>
                <a:srgbClr val="9BAFB5"/>
              </a:buClr>
              <a:buFont typeface="+mj-lt"/>
              <a:buAutoNum type="arabicPeriod"/>
            </a:pP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個鎖針，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5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個短針，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個引拔針</a:t>
            </a:r>
            <a:endParaRPr lang="en-US" altLang="zh-TW" sz="1400" spc="-150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422AD08F-E91C-4F00-9225-4CC066BB77FD}"/>
              </a:ext>
            </a:extLst>
          </p:cNvPr>
          <p:cNvSpPr/>
          <p:nvPr/>
        </p:nvSpPr>
        <p:spPr>
          <a:xfrm>
            <a:off x="8313639" y="2901905"/>
            <a:ext cx="2029385" cy="156499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C46324E-ADEB-4D59-AD72-9885840F557B}"/>
              </a:ext>
            </a:extLst>
          </p:cNvPr>
          <p:cNvSpPr/>
          <p:nvPr/>
        </p:nvSpPr>
        <p:spPr>
          <a:xfrm>
            <a:off x="8384667" y="3017516"/>
            <a:ext cx="202938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>
              <a:spcBef>
                <a:spcPts val="1000"/>
              </a:spcBef>
              <a:buClr>
                <a:srgbClr val="9BAFB5"/>
              </a:buClr>
              <a:buFont typeface="+mj-lt"/>
              <a:buAutoNum type="arabicPeriod"/>
            </a:pP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環狀起針</a:t>
            </a:r>
            <a:endParaRPr lang="en-US" altLang="zh-TW" sz="1400" spc="-15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marL="342900" lvl="0" indent="-342900" defTabSz="914400">
              <a:spcBef>
                <a:spcPts val="1000"/>
              </a:spcBef>
              <a:buClr>
                <a:srgbClr val="9BAFB5"/>
              </a:buClr>
              <a:buFont typeface="+mj-lt"/>
              <a:buAutoNum type="arabicPeriod"/>
            </a:pP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5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個短針，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個引拔針</a:t>
            </a:r>
            <a:endParaRPr lang="en-US" altLang="zh-TW" sz="1400" spc="-15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marL="342900" lvl="0" indent="-342900" defTabSz="914400">
              <a:spcBef>
                <a:spcPts val="1000"/>
              </a:spcBef>
              <a:buClr>
                <a:srgbClr val="9BAFB5"/>
              </a:buClr>
              <a:buFont typeface="+mj-lt"/>
              <a:buAutoNum type="arabicPeriod"/>
            </a:pP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5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個短針，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個引拔針</a:t>
            </a:r>
            <a:endParaRPr lang="en-US" altLang="zh-TW" sz="1400" spc="-15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marL="342900" lvl="0" indent="-342900" defTabSz="914400">
              <a:spcBef>
                <a:spcPts val="1000"/>
              </a:spcBef>
              <a:buClr>
                <a:srgbClr val="9BAFB5"/>
              </a:buClr>
              <a:buFont typeface="+mj-lt"/>
              <a:buAutoNum type="arabicPeriod"/>
            </a:pP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5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個短針，</a:t>
            </a:r>
            <a:r>
              <a:rPr lang="en-US" altLang="zh-TW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1</a:t>
            </a:r>
            <a:r>
              <a:rPr lang="zh-TW" altLang="en-US" sz="1400" spc="-1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個引拔針</a:t>
            </a:r>
            <a:endParaRPr lang="en-US" altLang="zh-TW" sz="1400" spc="-150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EE7F73B-FF18-448F-A90F-EAA51E2520E9}"/>
              </a:ext>
            </a:extLst>
          </p:cNvPr>
          <p:cNvSpPr txBox="1"/>
          <p:nvPr/>
        </p:nvSpPr>
        <p:spPr>
          <a:xfrm>
            <a:off x="8349153" y="2587744"/>
            <a:ext cx="690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(</a:t>
            </a:r>
            <a:r>
              <a:rPr lang="zh-TW" altLang="en-US" sz="1400" dirty="0"/>
              <a:t>腳部</a:t>
            </a:r>
            <a:r>
              <a:rPr lang="en-US" altLang="zh-TW" sz="1400" dirty="0"/>
              <a:t>)</a:t>
            </a:r>
            <a:endParaRPr lang="zh-TW" altLang="en-US" sz="1400" dirty="0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D8F7090B-D4D2-42D8-9F62-6E06C9A11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44" t="20001" r="31555" b="18666"/>
          <a:stretch/>
        </p:blipFill>
        <p:spPr>
          <a:xfrm rot="5400000">
            <a:off x="1009649" y="54274"/>
            <a:ext cx="1628775" cy="1971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BE01215A-59DF-4630-857C-FA8C0B4DAA60}"/>
              </a:ext>
            </a:extLst>
          </p:cNvPr>
          <p:cNvSpPr/>
          <p:nvPr/>
        </p:nvSpPr>
        <p:spPr>
          <a:xfrm>
            <a:off x="3085826" y="5892764"/>
            <a:ext cx="5791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</a:rPr>
              <a:t>這次使用到的針法</a:t>
            </a: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r>
              <a:rPr lang="en-US" altLang="zh-TW" sz="2000" spc="-150" dirty="0">
                <a:solidFill>
                  <a:schemeClr val="accent4">
                    <a:lumMod val="50000"/>
                  </a:schemeClr>
                </a:solidFill>
              </a:rPr>
              <a:t>      </a:t>
            </a:r>
            <a:r>
              <a:rPr lang="zh-TW" altLang="en-US" sz="2000" spc="-150" dirty="0">
                <a:solidFill>
                  <a:schemeClr val="accent4">
                    <a:lumMod val="50000"/>
                  </a:schemeClr>
                </a:solidFill>
              </a:rPr>
              <a:t>環狀起針、短針、短針加針、</a:t>
            </a:r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</a:rPr>
              <a:t>鎖針、引拔針</a:t>
            </a:r>
            <a:r>
              <a:rPr lang="zh-TW" altLang="en-US" sz="2000" spc="-150" dirty="0"/>
              <a:t>。</a:t>
            </a:r>
            <a:endParaRPr lang="en-US" altLang="zh-TW" sz="2000" spc="-150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52FE59D-53F5-4E57-B60B-AD252BC73406}"/>
              </a:ext>
            </a:extLst>
          </p:cNvPr>
          <p:cNvSpPr txBox="1"/>
          <p:nvPr/>
        </p:nvSpPr>
        <p:spPr>
          <a:xfrm>
            <a:off x="8965440" y="2513992"/>
            <a:ext cx="867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次</a:t>
            </a:r>
            <a:endParaRPr lang="zh-TW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418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36C915-9779-488B-82C4-6BDD73F9B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成果</a:t>
            </a:r>
            <a:r>
              <a:rPr lang="en-US" altLang="zh-TW" dirty="0"/>
              <a:t>(</a:t>
            </a:r>
            <a:r>
              <a:rPr lang="zh-TW" altLang="en-US" dirty="0"/>
              <a:t>鯨魚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772680B-8570-4FF3-8DB9-495CE52649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" t="17709" r="-739" b="16804"/>
          <a:stretch/>
        </p:blipFill>
        <p:spPr>
          <a:xfrm>
            <a:off x="2231135" y="2658498"/>
            <a:ext cx="7819842" cy="3869055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3D 模型 5" descr="Whale">
                <a:extLst>
                  <a:ext uri="{FF2B5EF4-FFF2-40B4-BE49-F238E27FC236}">
                    <a16:creationId xmlns:a16="http://schemas.microsoft.com/office/drawing/2014/main" id="{EA025FCE-CD21-4912-A124-D462EC051C8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42390976"/>
                  </p:ext>
                </p:extLst>
              </p:nvPr>
            </p:nvGraphicFramePr>
            <p:xfrm>
              <a:off x="207388" y="4855889"/>
              <a:ext cx="3935987" cy="205727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935987" cy="2057272"/>
                    </a:xfrm>
                    <a:prstGeom prst="rect">
                      <a:avLst/>
                    </a:prstGeom>
                  </am3d:spPr>
                  <am3d:camera>
                    <am3d:pos x="0" y="0" z="572243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671729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505165" ay="-1087999" az="-936613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4173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3D 模型 5" descr="Whale">
                <a:extLst>
                  <a:ext uri="{FF2B5EF4-FFF2-40B4-BE49-F238E27FC236}">
                    <a16:creationId xmlns:a16="http://schemas.microsoft.com/office/drawing/2014/main" id="{EA025FCE-CD21-4912-A124-D462EC051C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7388" y="4855889"/>
                <a:ext cx="3935987" cy="20572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7" name="3D 模型 6" descr="Killer Whale">
                <a:extLst>
                  <a:ext uri="{FF2B5EF4-FFF2-40B4-BE49-F238E27FC236}">
                    <a16:creationId xmlns:a16="http://schemas.microsoft.com/office/drawing/2014/main" id="{A08C1114-2E46-46CF-90B7-314FB15538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56491751"/>
                  </p:ext>
                </p:extLst>
              </p:nvPr>
            </p:nvGraphicFramePr>
            <p:xfrm>
              <a:off x="8910948" y="-516100"/>
              <a:ext cx="3209299" cy="353308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209299" cy="3533084"/>
                    </a:xfrm>
                    <a:prstGeom prst="rect">
                      <a:avLst/>
                    </a:prstGeom>
                  </am3d:spPr>
                  <am3d:camera>
                    <am3d:pos x="0" y="0" z="605945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6367456" d="1000000"/>
                    <am3d:preTrans dx="0" dy="-11325058" dz="6520"/>
                    <am3d:scale>
                      <am3d:sx n="1000000" d="1000000"/>
                      <am3d:sy n="1000000" d="1000000"/>
                      <am3d:sz n="1000000" d="1000000"/>
                    </am3d:scale>
                    <am3d:rot ax="-2067924" ay="-1684808" az="1074283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7" name="3D 模型 6" descr="Killer Whale">
                <a:extLst>
                  <a:ext uri="{FF2B5EF4-FFF2-40B4-BE49-F238E27FC236}">
                    <a16:creationId xmlns:a16="http://schemas.microsoft.com/office/drawing/2014/main" id="{A08C1114-2E46-46CF-90B7-314FB15538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10948" y="-516100"/>
                <a:ext cx="3209299" cy="353308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4298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36C915-9779-488B-82C4-6BDD73F9B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成果</a:t>
            </a:r>
            <a:r>
              <a:rPr lang="en-US" altLang="zh-TW" dirty="0"/>
              <a:t>(</a:t>
            </a:r>
            <a:r>
              <a:rPr lang="zh-TW" altLang="en-US" dirty="0"/>
              <a:t>烏龜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DC31A61-67A1-478A-9ED9-05246D444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920978" y="2983706"/>
            <a:ext cx="4286250" cy="3214687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A5778F4-E4CD-4346-AAFA-7C5E6E61F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78794" y="2983706"/>
            <a:ext cx="4286250" cy="3214688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3D 模型 5" descr="Tortoise - low poly">
                <a:extLst>
                  <a:ext uri="{FF2B5EF4-FFF2-40B4-BE49-F238E27FC236}">
                    <a16:creationId xmlns:a16="http://schemas.microsoft.com/office/drawing/2014/main" id="{A6A052DC-840F-4485-BD70-001E9924A6C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7675169"/>
                  </p:ext>
                </p:extLst>
              </p:nvPr>
            </p:nvGraphicFramePr>
            <p:xfrm>
              <a:off x="8764576" y="181024"/>
              <a:ext cx="2843819" cy="189270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843819" cy="1892709"/>
                    </a:xfrm>
                    <a:prstGeom prst="rect">
                      <a:avLst/>
                    </a:prstGeom>
                  </am3d:spPr>
                  <am3d:camera>
                    <am3d:pos x="0" y="0" z="603646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18569" d="1000000"/>
                    <am3d:preTrans dx="85144" dy="-9786347" dz="-631714"/>
                    <am3d:scale>
                      <am3d:sx n="1000000" d="1000000"/>
                      <am3d:sy n="1000000" d="1000000"/>
                      <am3d:sz n="1000000" d="1000000"/>
                    </am3d:scale>
                    <am3d:rot ax="-306791" ay="-2937084" az="23165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0992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3D 模型 5" descr="Tortoise - low poly">
                <a:extLst>
                  <a:ext uri="{FF2B5EF4-FFF2-40B4-BE49-F238E27FC236}">
                    <a16:creationId xmlns:a16="http://schemas.microsoft.com/office/drawing/2014/main" id="{A6A052DC-840F-4485-BD70-001E9924A6C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64576" y="181024"/>
                <a:ext cx="2843819" cy="18927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8" name="3D 模型 7" descr="Sea Turtle">
                <a:extLst>
                  <a:ext uri="{FF2B5EF4-FFF2-40B4-BE49-F238E27FC236}">
                    <a16:creationId xmlns:a16="http://schemas.microsoft.com/office/drawing/2014/main" id="{DB7AD827-EF07-461B-B826-0DE0E61A234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18853302"/>
                  </p:ext>
                </p:extLst>
              </p:nvPr>
            </p:nvGraphicFramePr>
            <p:xfrm>
              <a:off x="747969" y="3762986"/>
              <a:ext cx="2637909" cy="3133114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637909" cy="3133114"/>
                    </a:xfrm>
                    <a:prstGeom prst="rect">
                      <a:avLst/>
                    </a:prstGeom>
                  </am3d:spPr>
                  <am3d:camera>
                    <am3d:pos x="0" y="0" z="5518793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6003253" d="1000000"/>
                    <am3d:preTrans dx="0" dy="0" dz="704546"/>
                    <am3d:scale>
                      <am3d:sx n="1000000" d="1000000"/>
                      <am3d:sy n="1000000" d="1000000"/>
                      <am3d:sz n="1000000" d="1000000"/>
                    </am3d:scale>
                    <am3d:rot ax="-6934897" ay="479158" az="-9828961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8" name="3D 模型 7" descr="Sea Turtle">
                <a:extLst>
                  <a:ext uri="{FF2B5EF4-FFF2-40B4-BE49-F238E27FC236}">
                    <a16:creationId xmlns:a16="http://schemas.microsoft.com/office/drawing/2014/main" id="{DB7AD827-EF07-461B-B826-0DE0E61A23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7969" y="3762986"/>
                <a:ext cx="2637909" cy="313311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5745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00FC61-296A-4878-894C-D04BD3B874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38837" y="937260"/>
            <a:ext cx="1298608" cy="4983480"/>
          </a:xfrm>
        </p:spPr>
        <p:txBody>
          <a:bodyPr/>
          <a:lstStyle/>
          <a:p>
            <a:r>
              <a:rPr lang="zh-TW" altLang="en-US" dirty="0"/>
              <a:t>目錄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D02639C-4234-467D-A7E7-0F1739135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wordArtVertRtl"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sz="2400" dirty="0"/>
              <a:t>動機</a:t>
            </a:r>
            <a:endParaRPr lang="en-US" altLang="zh-TW" sz="2400" dirty="0"/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/>
              <a:t>目標</a:t>
            </a:r>
            <a:endParaRPr lang="en-US" altLang="zh-TW" sz="2400" dirty="0"/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/>
              <a:t>執行方式</a:t>
            </a:r>
            <a:endParaRPr lang="en-US" altLang="zh-TW" sz="2400" dirty="0"/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/>
              <a:t>材料</a:t>
            </a:r>
            <a:r>
              <a:rPr lang="en-US" altLang="zh-TW" sz="2400" dirty="0"/>
              <a:t>(</a:t>
            </a:r>
            <a:r>
              <a:rPr lang="zh-TW" altLang="en-US" sz="2400" dirty="0"/>
              <a:t>用具</a:t>
            </a:r>
            <a:r>
              <a:rPr lang="en-US" altLang="zh-TW" sz="24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/>
              <a:t>基本針法</a:t>
            </a:r>
            <a:endParaRPr lang="en-US" altLang="zh-TW" sz="2400" dirty="0"/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/>
              <a:t>步驟</a:t>
            </a:r>
            <a:r>
              <a:rPr lang="en-US" altLang="zh-TW" sz="2400" dirty="0"/>
              <a:t>-</a:t>
            </a:r>
            <a:r>
              <a:rPr lang="zh-TW" altLang="en-US" sz="2400" dirty="0"/>
              <a:t>鯨魚</a:t>
            </a:r>
            <a:endParaRPr lang="en-US" altLang="zh-TW" sz="2400" dirty="0"/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/>
              <a:t>步驟</a:t>
            </a:r>
            <a:r>
              <a:rPr lang="en-US" altLang="zh-TW" sz="2400" dirty="0"/>
              <a:t>-</a:t>
            </a:r>
            <a:r>
              <a:rPr lang="zh-TW" altLang="en-US" sz="2400" dirty="0"/>
              <a:t>烏龜</a:t>
            </a:r>
            <a:endParaRPr lang="en-US" altLang="zh-TW" sz="2400" dirty="0"/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/>
              <a:t>成品</a:t>
            </a:r>
            <a:r>
              <a:rPr lang="en-US" altLang="zh-TW" sz="2400" dirty="0"/>
              <a:t>-</a:t>
            </a:r>
            <a:r>
              <a:rPr lang="zh-TW" altLang="en-US" sz="2400" dirty="0"/>
              <a:t>鯨魚</a:t>
            </a:r>
            <a:endParaRPr lang="en-US" altLang="zh-TW" sz="2400" dirty="0"/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/>
              <a:t>成品</a:t>
            </a:r>
            <a:r>
              <a:rPr lang="en-US" altLang="zh-TW" sz="2400" dirty="0"/>
              <a:t>-</a:t>
            </a:r>
            <a:r>
              <a:rPr lang="zh-TW" altLang="en-US" sz="2400" dirty="0"/>
              <a:t>烏龜</a:t>
            </a:r>
            <a:endParaRPr lang="en-US" altLang="zh-TW" sz="2400" dirty="0"/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/>
              <a:t>參考資料</a:t>
            </a:r>
            <a:endParaRPr lang="en-US" altLang="zh-TW" sz="2400" dirty="0"/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/>
              <a:t>心得</a:t>
            </a:r>
            <a:endParaRPr lang="en-US" altLang="zh-TW" sz="2400" dirty="0"/>
          </a:p>
          <a:p>
            <a:pPr marL="342900" indent="-342900" algn="ctr">
              <a:buFont typeface="+mj-lt"/>
              <a:buAutoNum type="arabicPeriod"/>
            </a:pPr>
            <a:endParaRPr lang="en-US" altLang="zh-TW" sz="2400" dirty="0"/>
          </a:p>
          <a:p>
            <a:pPr marL="342900" indent="-342900" algn="ctr">
              <a:buFont typeface="+mj-lt"/>
              <a:buAutoNum type="arabicPeriod"/>
            </a:pPr>
            <a:endParaRPr lang="en-US" altLang="zh-TW" sz="2400" dirty="0"/>
          </a:p>
          <a:p>
            <a:pPr marL="342900" indent="-342900" algn="ctr">
              <a:buFont typeface="+mj-lt"/>
              <a:buAutoNum type="arabicPeriod"/>
            </a:pPr>
            <a:endParaRPr lang="en-US" altLang="zh-TW" sz="2400" dirty="0"/>
          </a:p>
          <a:p>
            <a:pPr marL="342900" indent="-342900" algn="ctr">
              <a:buFont typeface="+mj-lt"/>
              <a:buAutoNum type="arabicPeriod"/>
            </a:pPr>
            <a:endParaRPr lang="en-US" altLang="zh-TW" sz="2800" dirty="0"/>
          </a:p>
          <a:p>
            <a:pPr marL="342900" indent="-342900">
              <a:buFont typeface="+mj-lt"/>
              <a:buAutoNum type="arabicPeriod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5987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D25FEB-F429-40A2-80FE-8084F949B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/>
              <a:t>心得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2C983A6-F40D-4BC1-B3F6-B8B465B8C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spc="-150" dirty="0"/>
              <a:t>一開始的成品因為不熟練，力道控制不平均，所以形狀不如預期。</a:t>
            </a:r>
            <a:endParaRPr lang="en-US" altLang="zh-TW" sz="2800" spc="-150" dirty="0"/>
          </a:p>
          <a:p>
            <a:r>
              <a:rPr lang="zh-TW" altLang="en-US" sz="2800" spc="-150" dirty="0"/>
              <a:t>找出影響成品的因素，加以調整確認，修正步驟。</a:t>
            </a:r>
            <a:endParaRPr lang="en-US" altLang="zh-TW" sz="2800" spc="-150" dirty="0"/>
          </a:p>
          <a:p>
            <a:r>
              <a:rPr lang="zh-TW" altLang="en-US" sz="2800" spc="-150" dirty="0"/>
              <a:t>不擅長的事物，多練習，會愈來愈好。</a:t>
            </a:r>
            <a:endParaRPr lang="en-US" altLang="zh-TW" sz="2800" spc="-150" dirty="0"/>
          </a:p>
          <a:p>
            <a:endParaRPr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77E6329-C8F7-4871-AB32-E08EA4610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5" t="27500" r="53244" b="33195"/>
          <a:stretch/>
        </p:blipFill>
        <p:spPr>
          <a:xfrm>
            <a:off x="649986" y="299276"/>
            <a:ext cx="2551545" cy="19581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B2C6C6C-4442-47C6-87C8-772A124103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27" t="25833" r="21614" b="35556"/>
          <a:stretch/>
        </p:blipFill>
        <p:spPr>
          <a:xfrm>
            <a:off x="9439275" y="4457700"/>
            <a:ext cx="2447925" cy="21968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546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81CD48-99C7-4262-ACA6-25E91AD96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參考資料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CE6DC4C-2CD9-4E26-B295-B1A503A9E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zh-CN" altLang="en-US" sz="2000" b="1" spc="-150" dirty="0"/>
              <a:t>钩针小物｜乌龟</a:t>
            </a:r>
            <a:r>
              <a:rPr lang="zh-TW" altLang="en-US" sz="2000" b="1" spc="-150" dirty="0"/>
              <a:t>  </a:t>
            </a:r>
            <a:r>
              <a:rPr lang="zh-TW" altLang="en-US" sz="2000" b="1" i="1" spc="-150" dirty="0"/>
              <a:t> </a:t>
            </a:r>
            <a:r>
              <a:rPr lang="en-US" altLang="zh-TW" sz="2000" i="1" u="sng" spc="-150" dirty="0">
                <a:hlinkClick r:id="rId2"/>
              </a:rPr>
              <a:t>https://www.youtube.com/watch?v=6qfVIuoIFcU</a:t>
            </a:r>
            <a:endParaRPr lang="en-US" altLang="zh-TW" sz="2000" i="1" u="sng" spc="-150" dirty="0"/>
          </a:p>
          <a:p>
            <a:pPr marL="342900" indent="-342900">
              <a:buFont typeface="+mj-lt"/>
              <a:buAutoNum type="arabicPeriod"/>
            </a:pPr>
            <a:r>
              <a:rPr lang="en-US" altLang="zh-CN" sz="2000" b="1" spc="-150" dirty="0"/>
              <a:t>hi</a:t>
            </a:r>
            <a:r>
              <a:rPr lang="zh-CN" altLang="en-US" sz="2000" b="1" spc="-150" dirty="0"/>
              <a:t>，鲸鱼宝贝，我要和你做朋友，毛线钩编的鲸鱼玩偶，可做挂件</a:t>
            </a:r>
            <a:r>
              <a:rPr lang="en-US" altLang="zh-TW" sz="2000" i="1" u="sng" spc="-150" dirty="0">
                <a:hlinkClick r:id="rId3"/>
              </a:rPr>
              <a:t>https://www.youtube.com/watch?v=illNTThkSPY</a:t>
            </a:r>
            <a:endParaRPr lang="en-US" altLang="zh-TW" sz="2000" i="1" u="sng" spc="-150" dirty="0"/>
          </a:p>
          <a:p>
            <a:pPr marL="342900" indent="-342900">
              <a:buFont typeface="+mj-lt"/>
              <a:buAutoNum type="arabicPeriod"/>
            </a:pPr>
            <a:r>
              <a:rPr lang="zh-TW" altLang="en-US" sz="2000" b="1" spc="-150" dirty="0"/>
              <a:t>鉤針新手 </a:t>
            </a:r>
            <a:r>
              <a:rPr lang="en-US" altLang="zh-TW" sz="2000" b="1" spc="-150" dirty="0"/>
              <a:t>- </a:t>
            </a:r>
            <a:r>
              <a:rPr lang="zh-TW" altLang="en-US" sz="2000" b="1" spc="-150" dirty="0"/>
              <a:t>基礎環形起針、短針加針和減針 </a:t>
            </a:r>
            <a:r>
              <a:rPr lang="en-US" altLang="zh-TW" sz="2000" i="1" u="sng" spc="-150" dirty="0">
                <a:hlinkClick r:id="rId4"/>
              </a:rPr>
              <a:t>https://www.youtube.com/watch?v=82WF4_y1dyE</a:t>
            </a:r>
            <a:endParaRPr lang="en-US" altLang="zh-TW" sz="2000" i="1" u="sng" spc="-150" dirty="0"/>
          </a:p>
          <a:p>
            <a:pPr marL="342900" indent="-342900">
              <a:buFont typeface="+mj-lt"/>
              <a:buAutoNum type="arabicPeriod"/>
            </a:pPr>
            <a:r>
              <a:rPr lang="en-US" altLang="zh-TW" sz="2000" b="1" spc="-150" dirty="0"/>
              <a:t>【</a:t>
            </a:r>
            <a:r>
              <a:rPr lang="zh-TW" altLang="en-US" sz="2000" b="1" spc="-150" dirty="0"/>
              <a:t>鈎針教學</a:t>
            </a:r>
            <a:r>
              <a:rPr lang="en-US" altLang="zh-TW" sz="2000" b="1" spc="-150" dirty="0"/>
              <a:t>】</a:t>
            </a:r>
            <a:r>
              <a:rPr lang="zh-TW" altLang="en-US" sz="2000" b="1" spc="-150" dirty="0"/>
              <a:t>輕鬆學會基礎五針法✨ </a:t>
            </a:r>
            <a:r>
              <a:rPr lang="en-US" altLang="zh-TW" sz="2000" i="1" u="sng" spc="-150" dirty="0">
                <a:hlinkClick r:id="rId5"/>
              </a:rPr>
              <a:t>https://www.youtube.com/watch?v=ykm3WfBtInM</a:t>
            </a:r>
            <a:endParaRPr lang="en-US" altLang="zh-TW" sz="2000" i="1" u="sng" spc="-150" dirty="0"/>
          </a:p>
          <a:p>
            <a:pPr marL="342900" indent="-342900">
              <a:buFont typeface="+mj-lt"/>
              <a:buAutoNum type="arabicPeriod"/>
            </a:pPr>
            <a:r>
              <a:rPr lang="en-US" altLang="zh-TW" sz="2000" b="1" spc="-150" dirty="0"/>
              <a:t>Roro</a:t>
            </a:r>
            <a:r>
              <a:rPr lang="zh-TW" altLang="en-US" sz="2000" b="1" spc="-150" dirty="0"/>
              <a:t>可愛又逗趣的手織娃娃</a:t>
            </a:r>
            <a:r>
              <a:rPr lang="en-US" altLang="zh-TW" sz="2000" b="1" spc="-150" dirty="0"/>
              <a:t>(</a:t>
            </a:r>
            <a:r>
              <a:rPr lang="zh-TW" altLang="en-US" sz="2000" b="1" spc="-150" dirty="0"/>
              <a:t>書籍</a:t>
            </a:r>
            <a:r>
              <a:rPr lang="en-US" altLang="zh-TW" sz="2000" b="1" spc="-150" dirty="0"/>
              <a:t>)</a:t>
            </a:r>
            <a:endParaRPr lang="zh-TW" altLang="en-US" sz="2000" b="1" spc="-150" dirty="0"/>
          </a:p>
          <a:p>
            <a:pPr marL="342900" indent="-342900">
              <a:buFont typeface="+mj-lt"/>
              <a:buAutoNum type="arabicPeriod"/>
            </a:pPr>
            <a:endParaRPr lang="zh-TW" altLang="en-US" b="1" dirty="0"/>
          </a:p>
          <a:p>
            <a:pPr marL="342900" indent="-342900">
              <a:buFont typeface="+mj-lt"/>
              <a:buAutoNum type="arabicPeriod"/>
            </a:pPr>
            <a:endParaRPr lang="zh-CN" altLang="en-US" b="1" dirty="0"/>
          </a:p>
          <a:p>
            <a:pPr marL="342900" indent="-342900">
              <a:buFont typeface="+mj-lt"/>
              <a:buAutoNum type="arabicPeriod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9060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AA97955C-FEF4-4282-B796-903E82BEDE31}"/>
              </a:ext>
            </a:extLst>
          </p:cNvPr>
          <p:cNvSpPr txBox="1"/>
          <p:nvPr/>
        </p:nvSpPr>
        <p:spPr>
          <a:xfrm>
            <a:off x="2709862" y="3078718"/>
            <a:ext cx="627697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500" b="1" spc="-15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謝謝大家的聆聽</a:t>
            </a:r>
            <a:endParaRPr lang="en-US" altLang="zh-TW" sz="6500" b="1" spc="-15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9BF9FB1-1621-4979-8A20-52D6E53E1722}"/>
              </a:ext>
            </a:extLst>
          </p:cNvPr>
          <p:cNvSpPr/>
          <p:nvPr/>
        </p:nvSpPr>
        <p:spPr>
          <a:xfrm>
            <a:off x="8753262" y="3059668"/>
            <a:ext cx="132440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6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✨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2" name="3D 模型 11" descr="Tree">
                <a:extLst>
                  <a:ext uri="{FF2B5EF4-FFF2-40B4-BE49-F238E27FC236}">
                    <a16:creationId xmlns:a16="http://schemas.microsoft.com/office/drawing/2014/main" id="{42200045-B106-4226-9F91-6E87B010ABD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52781691"/>
                  </p:ext>
                </p:extLst>
              </p:nvPr>
            </p:nvGraphicFramePr>
            <p:xfrm>
              <a:off x="309603" y="138527"/>
              <a:ext cx="2618863" cy="425684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618863" cy="4256844"/>
                    </a:xfrm>
                    <a:prstGeom prst="rect">
                      <a:avLst/>
                    </a:prstGeom>
                  </am3d:spPr>
                  <am3d:camera>
                    <am3d:pos x="0" y="0" z="600627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79160" d="1000000"/>
                    <am3d:preTrans dx="132385" dy="-18000000" dz="216186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2" name="3D 模型 11" descr="Tree">
                <a:extLst>
                  <a:ext uri="{FF2B5EF4-FFF2-40B4-BE49-F238E27FC236}">
                    <a16:creationId xmlns:a16="http://schemas.microsoft.com/office/drawing/2014/main" id="{42200045-B106-4226-9F91-6E87B010AB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9603" y="138527"/>
                <a:ext cx="2618863" cy="42568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3" name="3D 模型 12" descr="Medium rocks - low poly">
                <a:extLst>
                  <a:ext uri="{FF2B5EF4-FFF2-40B4-BE49-F238E27FC236}">
                    <a16:creationId xmlns:a16="http://schemas.microsoft.com/office/drawing/2014/main" id="{11DF28A3-0CAF-4E49-AD93-34A7CC45A71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18023717"/>
                  </p:ext>
                </p:extLst>
              </p:nvPr>
            </p:nvGraphicFramePr>
            <p:xfrm>
              <a:off x="8953500" y="3572517"/>
              <a:ext cx="3494992" cy="3285483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494992" cy="3285483"/>
                    </a:xfrm>
                    <a:prstGeom prst="rect">
                      <a:avLst/>
                    </a:prstGeom>
                  </am3d:spPr>
                  <am3d:camera>
                    <am3d:pos x="0" y="0" z="7363909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240272" d="1000000"/>
                    <am3d:preTrans dx="-1967347" dy="-12886732" dz="2728633"/>
                    <am3d:scale>
                      <am3d:sx n="1000000" d="1000000"/>
                      <am3d:sy n="1000000" d="1000000"/>
                      <am3d:sz n="1000000" d="1000000"/>
                    </am3d:scale>
                    <am3d:rot ax="315551" ay="1955129" az="170276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3" name="3D 模型 12" descr="Medium rocks - low poly">
                <a:extLst>
                  <a:ext uri="{FF2B5EF4-FFF2-40B4-BE49-F238E27FC236}">
                    <a16:creationId xmlns:a16="http://schemas.microsoft.com/office/drawing/2014/main" id="{11DF28A3-0CAF-4E49-AD93-34A7CC45A7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53500" y="3572517"/>
                <a:ext cx="3494992" cy="328548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764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127C1E-47FB-4075-96A3-EF09CABF1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動機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1CD76B5-3ED8-4FB3-8FF6-59057E234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000" spc="-150" dirty="0"/>
              <a:t>看到網路上有人在做毛線編織，就想自己做看看。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 模型 3" descr="Toy Plane 1235">
                <a:extLst>
                  <a:ext uri="{FF2B5EF4-FFF2-40B4-BE49-F238E27FC236}">
                    <a16:creationId xmlns:a16="http://schemas.microsoft.com/office/drawing/2014/main" id="{C0133314-B541-4ECA-BF70-7819D8B5866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9438871"/>
                  </p:ext>
                </p:extLst>
              </p:nvPr>
            </p:nvGraphicFramePr>
            <p:xfrm>
              <a:off x="6824999" y="3244963"/>
              <a:ext cx="3456900" cy="265695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456900" cy="2656957"/>
                    </a:xfrm>
                    <a:prstGeom prst="rect">
                      <a:avLst/>
                    </a:prstGeom>
                  </am3d:spPr>
                  <am3d:camera>
                    <am3d:pos x="0" y="0" z="720447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14693" d="1000000"/>
                    <am3d:preTrans dx="0" dy="-449494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08451" ay="758341" az="20329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 模型 3" descr="Toy Plane 1235">
                <a:extLst>
                  <a:ext uri="{FF2B5EF4-FFF2-40B4-BE49-F238E27FC236}">
                    <a16:creationId xmlns:a16="http://schemas.microsoft.com/office/drawing/2014/main" id="{C0133314-B541-4ECA-BF70-7819D8B586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4999" y="3244963"/>
                <a:ext cx="3456900" cy="265695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052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E61441-EC8E-47CC-AD4A-6D129B3D8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目標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B26F50B-D7BA-4400-87F2-200D5F2FC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000" spc="-150" dirty="0"/>
              <a:t>學會基本針法，並自己完成。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 模型 3" descr="Bullseye">
                <a:extLst>
                  <a:ext uri="{FF2B5EF4-FFF2-40B4-BE49-F238E27FC236}">
                    <a16:creationId xmlns:a16="http://schemas.microsoft.com/office/drawing/2014/main" id="{04954EE2-7EB3-467F-BC4D-3C52C836ABC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2656595"/>
                  </p:ext>
                </p:extLst>
              </p:nvPr>
            </p:nvGraphicFramePr>
            <p:xfrm>
              <a:off x="6038588" y="3145098"/>
              <a:ext cx="3695262" cy="326554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95262" cy="3265546"/>
                    </a:xfrm>
                    <a:prstGeom prst="rect">
                      <a:avLst/>
                    </a:prstGeom>
                  </am3d:spPr>
                  <am3d:camera>
                    <am3d:pos x="0" y="0" z="6029646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2309" d="1000000"/>
                    <am3d:preTrans dx="-1" dy="-10762396" dz="-4674376"/>
                    <am3d:scale>
                      <am3d:sx n="1000000" d="1000000"/>
                      <am3d:sy n="1000000" d="1000000"/>
                      <am3d:sz n="1000000" d="1000000"/>
                    </am3d:scale>
                    <am3d:rot ax="-168382" ay="-2250316" az="10256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3692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 模型 3" descr="Bullseye">
                <a:extLst>
                  <a:ext uri="{FF2B5EF4-FFF2-40B4-BE49-F238E27FC236}">
                    <a16:creationId xmlns:a16="http://schemas.microsoft.com/office/drawing/2014/main" id="{04954EE2-7EB3-467F-BC4D-3C52C836AB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38588" y="3145098"/>
                <a:ext cx="3695262" cy="326554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379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116D30-2AF9-492E-A3FD-9D08E56DB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執行方式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4DB523-AD92-447C-B161-2BB2D2E7F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000" spc="-150" dirty="0"/>
              <a:t>利用暑假期間上網學習編織，並請教媽媽訣竅，再自己完成作品。</a:t>
            </a:r>
          </a:p>
        </p:txBody>
      </p:sp>
    </p:spTree>
    <p:extLst>
      <p:ext uri="{BB962C8B-B14F-4D97-AF65-F5344CB8AC3E}">
        <p14:creationId xmlns:p14="http://schemas.microsoft.com/office/powerpoint/2010/main" val="3685988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D42469-71AE-4FD1-9706-7EB7689A5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49" y="1319903"/>
            <a:ext cx="4494998" cy="1134640"/>
          </a:xfrm>
        </p:spPr>
        <p:txBody>
          <a:bodyPr/>
          <a:lstStyle/>
          <a:p>
            <a:r>
              <a:rPr lang="zh-TW" altLang="en-US" sz="2800" dirty="0"/>
              <a:t>材料（用具）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C0F27F-F4C2-4258-A185-1957862D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2686050"/>
            <a:ext cx="3794760" cy="3057905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1800" spc="-150" dirty="0"/>
              <a:t>毛線（白色、綠色、藍色）</a:t>
            </a:r>
            <a:endParaRPr lang="en-US" altLang="zh-TW" sz="1800" spc="-150" dirty="0"/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1800" spc="-150" dirty="0"/>
              <a:t>眼睛</a:t>
            </a:r>
            <a:endParaRPr lang="en-US" altLang="zh-TW" sz="1800" spc="-150" dirty="0"/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1800" spc="-150" dirty="0"/>
              <a:t>鉤針</a:t>
            </a:r>
            <a:endParaRPr lang="en-US" altLang="zh-TW" sz="1800" spc="-150" dirty="0"/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1800" spc="-150" dirty="0"/>
              <a:t>段數記號環（記號）</a:t>
            </a:r>
            <a:endParaRPr lang="en-US" altLang="zh-TW" sz="1800" spc="-150" dirty="0"/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1800" spc="-150" dirty="0"/>
              <a:t>剪刀</a:t>
            </a:r>
            <a:endParaRPr lang="en-US" altLang="zh-TW" sz="1800" spc="-150" dirty="0"/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1800" spc="-150" dirty="0"/>
              <a:t>毛線縫針</a:t>
            </a:r>
            <a:endParaRPr lang="en-US" altLang="zh-TW" sz="1800" spc="-150" dirty="0"/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1800" spc="-150" dirty="0"/>
              <a:t>棉花</a:t>
            </a:r>
            <a:endParaRPr lang="en-US" altLang="zh-TW" sz="2000" spc="-150" dirty="0"/>
          </a:p>
          <a:p>
            <a:pPr marL="342900" indent="-342900">
              <a:buFont typeface="+mj-lt"/>
              <a:buAutoNum type="arabicPeriod"/>
            </a:pPr>
            <a:endParaRPr lang="zh-TW" altLang="en-US" dirty="0"/>
          </a:p>
        </p:txBody>
      </p:sp>
      <p:pic>
        <p:nvPicPr>
          <p:cNvPr id="10" name="圖片版面配置區 9">
            <a:extLst>
              <a:ext uri="{FF2B5EF4-FFF2-40B4-BE49-F238E27FC236}">
                <a16:creationId xmlns:a16="http://schemas.microsoft.com/office/drawing/2014/main" id="{146918AF-41B0-4527-9D23-0F9A4897106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9963" t="11394" r="10315" b="8273"/>
          <a:stretch/>
        </p:blipFill>
        <p:spPr>
          <a:xfrm rot="5400000">
            <a:off x="5907945" y="937959"/>
            <a:ext cx="6470638" cy="4918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91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765D00-0F25-4F6E-95F1-5E78B55E9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4422" y="1012317"/>
            <a:ext cx="7729728" cy="1188720"/>
          </a:xfrm>
        </p:spPr>
        <p:txBody>
          <a:bodyPr/>
          <a:lstStyle/>
          <a:p>
            <a:r>
              <a:rPr lang="zh-TW" altLang="en-US" dirty="0"/>
              <a:t>基本針法</a:t>
            </a:r>
            <a:r>
              <a:rPr lang="en-US" altLang="zh-TW" dirty="0"/>
              <a:t>-</a:t>
            </a:r>
            <a:r>
              <a:rPr lang="zh-TW" altLang="en-US" spc="-150" dirty="0"/>
              <a:t>手勢</a:t>
            </a:r>
            <a:endParaRPr lang="zh-TW" alt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FF6DE771-ABC0-4391-AB67-AC9751FAB0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4" t="20694" r="51336" b="8538"/>
          <a:stretch/>
        </p:blipFill>
        <p:spPr>
          <a:xfrm rot="5400000">
            <a:off x="4115224" y="707180"/>
            <a:ext cx="4048125" cy="76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E254FE34-DD59-4218-B404-7538FEDC3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基本針法</a:t>
            </a:r>
            <a:r>
              <a:rPr lang="en-US" altLang="zh-TW" dirty="0"/>
              <a:t>-</a:t>
            </a:r>
            <a:r>
              <a:rPr lang="zh-TW" altLang="en-US" dirty="0"/>
              <a:t>環</a:t>
            </a:r>
            <a:r>
              <a:rPr lang="en-US" altLang="zh-TW" dirty="0"/>
              <a:t>(</a:t>
            </a:r>
            <a:r>
              <a:rPr lang="zh-TW" altLang="en-US" dirty="0"/>
              <a:t>輪</a:t>
            </a:r>
            <a:r>
              <a:rPr lang="en-US" altLang="zh-TW" dirty="0"/>
              <a:t>)</a:t>
            </a:r>
            <a:r>
              <a:rPr lang="zh-TW" altLang="en-US" dirty="0"/>
              <a:t>狀起針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C8B8560-4153-4CE9-9BD1-B276264543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1631" t="20987" r="27616" b="8537"/>
          <a:stretch/>
        </p:blipFill>
        <p:spPr>
          <a:xfrm rot="5400000">
            <a:off x="4671628" y="253117"/>
            <a:ext cx="2990851" cy="787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01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E254FE34-DD59-4218-B404-7538FEDC3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基本針法</a:t>
            </a:r>
            <a:r>
              <a:rPr lang="en-US" altLang="zh-TW" dirty="0"/>
              <a:t>-</a:t>
            </a:r>
            <a:r>
              <a:rPr lang="zh-TW" altLang="en-US" dirty="0"/>
              <a:t>鎖針</a:t>
            </a:r>
          </a:p>
        </p:txBody>
      </p:sp>
      <p:pic>
        <p:nvPicPr>
          <p:cNvPr id="6" name="內容版面配置區 16">
            <a:extLst>
              <a:ext uri="{FF2B5EF4-FFF2-40B4-BE49-F238E27FC236}">
                <a16:creationId xmlns:a16="http://schemas.microsoft.com/office/drawing/2014/main" id="{235D325B-0253-456E-83BA-FA4DA5379C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791" t="16358" r="55312" b="8974"/>
          <a:stretch/>
        </p:blipFill>
        <p:spPr>
          <a:xfrm rot="5400000">
            <a:off x="4385234" y="122377"/>
            <a:ext cx="3428999" cy="773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2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包裹">
  <a:themeElements>
    <a:clrScheme name="包裹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包裹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包裹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包裹</Template>
  <TotalTime>493</TotalTime>
  <Words>897</Words>
  <Application>Microsoft Office PowerPoint</Application>
  <PresentationFormat>寬螢幕</PresentationFormat>
  <Paragraphs>110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7" baseType="lpstr">
      <vt:lpstr>华文中宋</vt:lpstr>
      <vt:lpstr>微軟正黑體</vt:lpstr>
      <vt:lpstr>Arial</vt:lpstr>
      <vt:lpstr>Gill Sans MT</vt:lpstr>
      <vt:lpstr>包裹</vt:lpstr>
      <vt:lpstr>毛線編織</vt:lpstr>
      <vt:lpstr>目錄</vt:lpstr>
      <vt:lpstr>動機</vt:lpstr>
      <vt:lpstr>目標</vt:lpstr>
      <vt:lpstr>執行方式</vt:lpstr>
      <vt:lpstr>材料（用具）</vt:lpstr>
      <vt:lpstr>基本針法-手勢</vt:lpstr>
      <vt:lpstr>基本針法-環(輪)狀起針</vt:lpstr>
      <vt:lpstr>基本針法-鎖針</vt:lpstr>
      <vt:lpstr>基本針法-引拔針</vt:lpstr>
      <vt:lpstr>基本針法-短針</vt:lpstr>
      <vt:lpstr>基本針法-長針</vt:lpstr>
      <vt:lpstr>基本針法-中長針</vt:lpstr>
      <vt:lpstr>基本針法-短針加針</vt:lpstr>
      <vt:lpstr>基本針法-短針減針</vt:lpstr>
      <vt:lpstr>步驟-鯨魚</vt:lpstr>
      <vt:lpstr>步驟-烏龜</vt:lpstr>
      <vt:lpstr>成果(鯨魚)</vt:lpstr>
      <vt:lpstr>成果(烏龜)</vt:lpstr>
      <vt:lpstr>心得</vt:lpstr>
      <vt:lpstr>參考資料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毛線編織</dc:title>
  <dc:creator>stanza jhang</dc:creator>
  <cp:lastModifiedBy>stanza jhang</cp:lastModifiedBy>
  <cp:revision>46</cp:revision>
  <dcterms:created xsi:type="dcterms:W3CDTF">2024-08-21T09:42:51Z</dcterms:created>
  <dcterms:modified xsi:type="dcterms:W3CDTF">2024-09-21T10:12:49Z</dcterms:modified>
</cp:coreProperties>
</file>