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4" r:id="rId4"/>
    <p:sldId id="281" r:id="rId5"/>
    <p:sldId id="284" r:id="rId6"/>
    <p:sldId id="414" r:id="rId7"/>
    <p:sldId id="282" r:id="rId8"/>
    <p:sldId id="283" r:id="rId9"/>
    <p:sldId id="406" r:id="rId10"/>
    <p:sldId id="285" r:id="rId11"/>
    <p:sldId id="394" r:id="rId12"/>
    <p:sldId id="401" r:id="rId13"/>
    <p:sldId id="402" r:id="rId14"/>
    <p:sldId id="403" r:id="rId15"/>
    <p:sldId id="407" r:id="rId16"/>
    <p:sldId id="415" r:id="rId17"/>
    <p:sldId id="410" r:id="rId18"/>
    <p:sldId id="411" r:id="rId19"/>
    <p:sldId id="286" r:id="rId20"/>
    <p:sldId id="287" r:id="rId21"/>
    <p:sldId id="413" r:id="rId22"/>
    <p:sldId id="266" r:id="rId23"/>
    <p:sldId id="39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佳琪 張" initials="佳張" lastIdx="4" clrIdx="0">
    <p:extLst>
      <p:ext uri="{19B8F6BF-5375-455C-9EA6-DF929625EA0E}">
        <p15:presenceInfo xmlns:p15="http://schemas.microsoft.com/office/powerpoint/2012/main" userId="dce046e62497c0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AF3"/>
    <a:srgbClr val="FF00FF"/>
    <a:srgbClr val="FA70BD"/>
    <a:srgbClr val="20C9FE"/>
    <a:srgbClr val="FF1FCA"/>
    <a:srgbClr val="991596"/>
    <a:srgbClr val="CC66FF"/>
    <a:srgbClr val="F19917"/>
    <a:srgbClr val="E6E6E6"/>
    <a:srgbClr val="FAA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9" autoAdjust="0"/>
    <p:restoredTop sz="94804" autoAdjust="0"/>
  </p:normalViewPr>
  <p:slideViewPr>
    <p:cSldViewPr snapToGrid="0" showGuides="1">
      <p:cViewPr varScale="1">
        <p:scale>
          <a:sx n="80" d="100"/>
          <a:sy n="80" d="100"/>
        </p:scale>
        <p:origin x="58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6T19:18:17.19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73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A2C58-B3D0-418A-923D-3E3F8302579F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69E3-0A1E-4DAC-9221-C0E7423A29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87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69E3-0A1E-4DAC-9221-C0E7423A29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66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69E3-0A1E-4DAC-9221-C0E7423A29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97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69E3-0A1E-4DAC-9221-C0E7423A29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4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69E3-0A1E-4DAC-9221-C0E7423A29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662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69E3-0A1E-4DAC-9221-C0E7423A29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38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8AE80-174D-4706-8ACD-8767245EDD3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6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17772" y="3530010"/>
            <a:ext cx="2236139" cy="6858000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181876" y="3530011"/>
            <a:ext cx="2236139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A27B-A446-4004-8F2E-D45E4C0ACBE6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63AB6-E0F2-4DC4-8176-EDFC3A0AD8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436880" y="340360"/>
            <a:ext cx="11318240" cy="61772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E4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4360" b="58760"/>
          <a:stretch>
            <a:fillRect/>
          </a:stretch>
        </p:blipFill>
        <p:spPr>
          <a:xfrm>
            <a:off x="0" y="0"/>
            <a:ext cx="2503128" cy="2264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4360" b="58760"/>
          <a:stretch>
            <a:fillRect/>
          </a:stretch>
        </p:blipFill>
        <p:spPr>
          <a:xfrm flipH="1">
            <a:off x="9688872" y="0"/>
            <a:ext cx="2503128" cy="22647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0" y="6982406"/>
            <a:ext cx="3101648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定制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：www.goldppt工作室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QQ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www.goldppt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微信：</a:t>
            </a:r>
            <a:r>
              <a:rPr lang="en-US" altLang="zh-CN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whishile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www.goldppt</a:t>
            </a:r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-3048"/>
            <a:ext cx="12191997" cy="6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3532000" y="2848300"/>
            <a:ext cx="5128000" cy="2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095000" y="942300"/>
            <a:ext cx="4002000" cy="1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6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形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0" y="6982406"/>
            <a:ext cx="3101648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定制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：www.goldppt工作室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QQ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www.goldppt</a:t>
            </a: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微信：</a:t>
            </a:r>
            <a:r>
              <a:rPr lang="en-US" altLang="zh-CN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whishile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www.goldppt</a:t>
            </a:r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7E69-825A-4A84-B8C4-26FA491228F2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5D28-212F-4165-BD1B-DD65CA0106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&#21513;&#23433;-&#29790;&#31319;.mp4" TargetMode="External"/><Relationship Id="rId5" Type="http://schemas.openxmlformats.org/officeDocument/2006/relationships/image" Target="../media/image45.jpg"/><Relationship Id="rId4" Type="http://schemas.openxmlformats.org/officeDocument/2006/relationships/image" Target="../media/image44.sv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hyperlink" Target="&#29790;&#31319;-&#27744;&#19978;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7744;&#19978;-&#38364;&#23665;.mp4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48013" t="19608" r="1" b="7890"/>
          <a:stretch>
            <a:fillRect/>
          </a:stretch>
        </p:blipFill>
        <p:spPr>
          <a:xfrm>
            <a:off x="0" y="2190751"/>
            <a:ext cx="1825124" cy="4667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18291" r="51163"/>
          <a:stretch>
            <a:fillRect/>
          </a:stretch>
        </p:blipFill>
        <p:spPr>
          <a:xfrm>
            <a:off x="9372600" y="12880"/>
            <a:ext cx="2851687" cy="630526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75664" y="1974917"/>
            <a:ext cx="9422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spc="3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spc="3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花東三日騎跡</a:t>
            </a:r>
            <a:r>
              <a:rPr lang="en-US" altLang="zh-TW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</a:p>
          <a:p>
            <a:r>
              <a:rPr lang="zh-TW" altLang="en-US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騎進</a:t>
            </a:r>
            <a:r>
              <a:rPr lang="en-US" altLang="zh-TW" sz="4800" b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漂鳥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197-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縱谷大地藝術季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636660" y="4570662"/>
            <a:ext cx="594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4D1AF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執行者：三年忠班  謝鈺昕</a:t>
            </a:r>
            <a:endParaRPr lang="zh-CN" altLang="en-US" sz="3200" b="1" dirty="0">
              <a:solidFill>
                <a:srgbClr val="4D1AF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5124" y="5612196"/>
            <a:ext cx="651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挑戰日期</a:t>
            </a:r>
            <a:r>
              <a:rPr lang="zh-CN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CN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CN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CN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~8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CN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4A7BAB1-4EEA-A9DC-FAC5-1E5F3733A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7" y="3290887"/>
            <a:ext cx="5457825" cy="414337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D794F3A-F2CE-D91B-15F8-8F50B9475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95" y="-1016383"/>
            <a:ext cx="5719762" cy="42923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C0BEDD5-56B5-D318-A01C-91BEE4231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63" y="-795471"/>
            <a:ext cx="3346262" cy="4539684"/>
          </a:xfrm>
          <a:prstGeom prst="rect">
            <a:avLst/>
          </a:prstGeom>
        </p:spPr>
      </p:pic>
      <p:pic>
        <p:nvPicPr>
          <p:cNvPr id="28" name="图片 5">
            <a:extLst>
              <a:ext uri="{FF2B5EF4-FFF2-40B4-BE49-F238E27FC236}">
                <a16:creationId xmlns:a16="http://schemas.microsoft.com/office/drawing/2014/main" id="{2EFB3EA0-699F-3F36-F647-B0670128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3" t="19608" r="1" b="7890"/>
          <a:stretch>
            <a:fillRect/>
          </a:stretch>
        </p:blipFill>
        <p:spPr>
          <a:xfrm rot="5400000">
            <a:off x="5016750" y="-3070296"/>
            <a:ext cx="1825124" cy="799147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D82BC9-17B1-4FF2-AC5A-EB4E3F3605D5}"/>
              </a:ext>
            </a:extLst>
          </p:cNvPr>
          <p:cNvSpPr txBox="1"/>
          <p:nvPr/>
        </p:nvSpPr>
        <p:spPr>
          <a:xfrm>
            <a:off x="7333429" y="-6744"/>
            <a:ext cx="466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麥哲倫探險築夢計畫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33B0FE-CD43-4016-ACC1-90AFEBBFC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588" y="-123368"/>
            <a:ext cx="3658797" cy="2914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FEBB5C-6A84-BC22-C85C-A7BE9FCE0BDD}"/>
              </a:ext>
            </a:extLst>
          </p:cNvPr>
          <p:cNvSpPr/>
          <p:nvPr/>
        </p:nvSpPr>
        <p:spPr bwMode="auto">
          <a:xfrm>
            <a:off x="4868189" y="990012"/>
            <a:ext cx="3180469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築夢啟程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3AE194-5AE6-A138-4821-76AD550FD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657225"/>
            <a:ext cx="4216400" cy="31623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71D225-CF73-5A6E-A8F7-3F4D02B53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13" y="3168492"/>
            <a:ext cx="4428486" cy="332136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418E1C7-0477-126A-B036-52C95CB6792E}"/>
              </a:ext>
            </a:extLst>
          </p:cNvPr>
          <p:cNvSpPr txBox="1"/>
          <p:nvPr/>
        </p:nvSpPr>
        <p:spPr>
          <a:xfrm>
            <a:off x="4100491" y="6283167"/>
            <a:ext cx="397932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媽媽幫我們合影，準備出發！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CAAE57-382C-A23C-C2C8-E9AC0E439C78}"/>
              </a:ext>
            </a:extLst>
          </p:cNvPr>
          <p:cNvSpPr txBox="1"/>
          <p:nvPr/>
        </p:nvSpPr>
        <p:spPr>
          <a:xfrm>
            <a:off x="824738" y="3769121"/>
            <a:ext cx="268046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當天清晨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點出發，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當時天色未亮啊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AEBBCF2-0143-DB9E-5C86-4254E2D15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6584" y="1030709"/>
            <a:ext cx="4693504" cy="352012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C3C8D80-8DD6-D3C2-B54D-D5292773D90F}"/>
              </a:ext>
            </a:extLst>
          </p:cNvPr>
          <p:cNvSpPr txBox="1"/>
          <p:nvPr/>
        </p:nvSpPr>
        <p:spPr>
          <a:xfrm>
            <a:off x="9364850" y="4391025"/>
            <a:ext cx="2074676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信心滿滿騎離社區，麥哲倫啟程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笑臉 5">
            <a:extLst>
              <a:ext uri="{FF2B5EF4-FFF2-40B4-BE49-F238E27FC236}">
                <a16:creationId xmlns:a16="http://schemas.microsoft.com/office/drawing/2014/main" id="{8D8BCE89-DDFB-D966-B1E5-5CCCA8E8286C}"/>
              </a:ext>
            </a:extLst>
          </p:cNvPr>
          <p:cNvSpPr/>
          <p:nvPr/>
        </p:nvSpPr>
        <p:spPr>
          <a:xfrm>
            <a:off x="10402188" y="5267325"/>
            <a:ext cx="503937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2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8A29EB58-7DC1-A0A3-26B6-7188F3996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2412" y="1872395"/>
            <a:ext cx="2558606" cy="784135"/>
          </a:xfrm>
          <a:prstGeom prst="rect">
            <a:avLst/>
          </a:prstGeom>
        </p:spPr>
      </p:pic>
      <p:grpSp>
        <p:nvGrpSpPr>
          <p:cNvPr id="10" name="Google Shape;1626;p35">
            <a:extLst>
              <a:ext uri="{FF2B5EF4-FFF2-40B4-BE49-F238E27FC236}">
                <a16:creationId xmlns:a16="http://schemas.microsoft.com/office/drawing/2014/main" id="{FD00F2F6-A7B7-9D54-D8C5-709692A5FC70}"/>
              </a:ext>
            </a:extLst>
          </p:cNvPr>
          <p:cNvGrpSpPr/>
          <p:nvPr/>
        </p:nvGrpSpPr>
        <p:grpSpPr>
          <a:xfrm>
            <a:off x="1533044" y="621157"/>
            <a:ext cx="4695344" cy="1117226"/>
            <a:chOff x="1607525" y="962625"/>
            <a:chExt cx="5984100" cy="3505200"/>
          </a:xfrm>
        </p:grpSpPr>
        <p:sp>
          <p:nvSpPr>
            <p:cNvPr id="11" name="Google Shape;1627;p35">
              <a:extLst>
                <a:ext uri="{FF2B5EF4-FFF2-40B4-BE49-F238E27FC236}">
                  <a16:creationId xmlns:a16="http://schemas.microsoft.com/office/drawing/2014/main" id="{2C22FAA8-8D3F-BA7F-B39E-983DED6C4DF6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rgbClr val="FA70BD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8;p35">
              <a:extLst>
                <a:ext uri="{FF2B5EF4-FFF2-40B4-BE49-F238E27FC236}">
                  <a16:creationId xmlns:a16="http://schemas.microsoft.com/office/drawing/2014/main" id="{D9F04325-EBA3-ADBA-1717-695C4259D93E}"/>
                </a:ext>
              </a:extLst>
            </p:cNvPr>
            <p:cNvSpPr/>
            <p:nvPr/>
          </p:nvSpPr>
          <p:spPr>
            <a:xfrm>
              <a:off x="1876177" y="1313557"/>
              <a:ext cx="5565388" cy="2932854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第一天</a:t>
              </a:r>
              <a:endParaRPr lang="en-US" altLang="zh-TW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北昌自家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~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瑞穗</a:t>
              </a: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Google Shape;1629;p35">
            <a:extLst>
              <a:ext uri="{FF2B5EF4-FFF2-40B4-BE49-F238E27FC236}">
                <a16:creationId xmlns:a16="http://schemas.microsoft.com/office/drawing/2014/main" id="{2A2EDD64-D410-6113-952F-882E65BCFDD2}"/>
              </a:ext>
            </a:extLst>
          </p:cNvPr>
          <p:cNvGrpSpPr/>
          <p:nvPr/>
        </p:nvGrpSpPr>
        <p:grpSpPr>
          <a:xfrm>
            <a:off x="776494" y="222125"/>
            <a:ext cx="1161958" cy="1199590"/>
            <a:chOff x="892950" y="1721850"/>
            <a:chExt cx="578175" cy="596900"/>
          </a:xfrm>
          <a:solidFill>
            <a:srgbClr val="FFFF00"/>
          </a:solidFill>
        </p:grpSpPr>
        <p:sp>
          <p:nvSpPr>
            <p:cNvPr id="14" name="Google Shape;1630;p35">
              <a:extLst>
                <a:ext uri="{FF2B5EF4-FFF2-40B4-BE49-F238E27FC236}">
                  <a16:creationId xmlns:a16="http://schemas.microsoft.com/office/drawing/2014/main" id="{CCB21EED-5D8F-35A0-7FFB-1714E8DDC5B5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31;p35">
              <a:extLst>
                <a:ext uri="{FF2B5EF4-FFF2-40B4-BE49-F238E27FC236}">
                  <a16:creationId xmlns:a16="http://schemas.microsoft.com/office/drawing/2014/main" id="{17C81BEF-8795-FA8B-AE5F-C25231BF071C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rgbClr val="FA70BD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32;p35">
              <a:extLst>
                <a:ext uri="{FF2B5EF4-FFF2-40B4-BE49-F238E27FC236}">
                  <a16:creationId xmlns:a16="http://schemas.microsoft.com/office/drawing/2014/main" id="{727BE78D-F20A-3985-0CDF-A96676473C47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642;p35">
            <a:extLst>
              <a:ext uri="{FF2B5EF4-FFF2-40B4-BE49-F238E27FC236}">
                <a16:creationId xmlns:a16="http://schemas.microsoft.com/office/drawing/2014/main" id="{49550D79-6232-5FC8-4011-708D014D123C}"/>
              </a:ext>
            </a:extLst>
          </p:cNvPr>
          <p:cNvGrpSpPr/>
          <p:nvPr/>
        </p:nvGrpSpPr>
        <p:grpSpPr>
          <a:xfrm>
            <a:off x="5318365" y="1185231"/>
            <a:ext cx="2066849" cy="724478"/>
            <a:chOff x="3704025" y="4024300"/>
            <a:chExt cx="1757375" cy="616000"/>
          </a:xfrm>
          <a:solidFill>
            <a:schemeClr val="bg2">
              <a:lumMod val="90000"/>
            </a:schemeClr>
          </a:solidFill>
        </p:grpSpPr>
        <p:sp>
          <p:nvSpPr>
            <p:cNvPr id="18" name="Google Shape;1643;p35">
              <a:extLst>
                <a:ext uri="{FF2B5EF4-FFF2-40B4-BE49-F238E27FC236}">
                  <a16:creationId xmlns:a16="http://schemas.microsoft.com/office/drawing/2014/main" id="{2423A74E-9270-F435-966F-7D72371F45DA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4;p35">
              <a:extLst>
                <a:ext uri="{FF2B5EF4-FFF2-40B4-BE49-F238E27FC236}">
                  <a16:creationId xmlns:a16="http://schemas.microsoft.com/office/drawing/2014/main" id="{55CE942A-DC9D-A421-41DC-26BB3855081D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5;p35">
              <a:extLst>
                <a:ext uri="{FF2B5EF4-FFF2-40B4-BE49-F238E27FC236}">
                  <a16:creationId xmlns:a16="http://schemas.microsoft.com/office/drawing/2014/main" id="{658D6704-1115-82B7-EA1A-0B5FFF51C0F5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6;p35">
              <a:extLst>
                <a:ext uri="{FF2B5EF4-FFF2-40B4-BE49-F238E27FC236}">
                  <a16:creationId xmlns:a16="http://schemas.microsoft.com/office/drawing/2014/main" id="{2A01FAC7-FFFC-387A-C2F9-53E24DB12E91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7;p35">
              <a:extLst>
                <a:ext uri="{FF2B5EF4-FFF2-40B4-BE49-F238E27FC236}">
                  <a16:creationId xmlns:a16="http://schemas.microsoft.com/office/drawing/2014/main" id="{700E44E5-E4BD-DE5A-021A-CD09C901F8FA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48;p35">
              <a:extLst>
                <a:ext uri="{FF2B5EF4-FFF2-40B4-BE49-F238E27FC236}">
                  <a16:creationId xmlns:a16="http://schemas.microsoft.com/office/drawing/2014/main" id="{67C68567-DB42-8526-1E8F-85D7671A2D6A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9;p35">
              <a:extLst>
                <a:ext uri="{FF2B5EF4-FFF2-40B4-BE49-F238E27FC236}">
                  <a16:creationId xmlns:a16="http://schemas.microsoft.com/office/drawing/2014/main" id="{F3BACFEA-C1C2-3B2B-30D5-D0412D649B4A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0;p35">
              <a:extLst>
                <a:ext uri="{FF2B5EF4-FFF2-40B4-BE49-F238E27FC236}">
                  <a16:creationId xmlns:a16="http://schemas.microsoft.com/office/drawing/2014/main" id="{87DE8F24-6AB3-00AC-64F4-E7C1072B6A98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1;p35">
              <a:extLst>
                <a:ext uri="{FF2B5EF4-FFF2-40B4-BE49-F238E27FC236}">
                  <a16:creationId xmlns:a16="http://schemas.microsoft.com/office/drawing/2014/main" id="{40FCC61B-23F6-6872-29AE-DF1B26D3BEDF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52;p35">
              <a:extLst>
                <a:ext uri="{FF2B5EF4-FFF2-40B4-BE49-F238E27FC236}">
                  <a16:creationId xmlns:a16="http://schemas.microsoft.com/office/drawing/2014/main" id="{22C92400-D879-6BE8-559B-ABC658FA9550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53;p35">
              <a:extLst>
                <a:ext uri="{FF2B5EF4-FFF2-40B4-BE49-F238E27FC236}">
                  <a16:creationId xmlns:a16="http://schemas.microsoft.com/office/drawing/2014/main" id="{D881089D-68B0-D7A5-955D-28ECB506C8E4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4;p35">
              <a:extLst>
                <a:ext uri="{FF2B5EF4-FFF2-40B4-BE49-F238E27FC236}">
                  <a16:creationId xmlns:a16="http://schemas.microsoft.com/office/drawing/2014/main" id="{BD1A751C-3779-4B4E-4732-81BC6D25C552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5;p35">
              <a:extLst>
                <a:ext uri="{FF2B5EF4-FFF2-40B4-BE49-F238E27FC236}">
                  <a16:creationId xmlns:a16="http://schemas.microsoft.com/office/drawing/2014/main" id="{71CF3117-33F6-87AD-C5E9-F5DBA61D4676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56;p35">
              <a:extLst>
                <a:ext uri="{FF2B5EF4-FFF2-40B4-BE49-F238E27FC236}">
                  <a16:creationId xmlns:a16="http://schemas.microsoft.com/office/drawing/2014/main" id="{CED0F695-8CD1-4636-2786-9C10AC2EA723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57;p35">
              <a:extLst>
                <a:ext uri="{FF2B5EF4-FFF2-40B4-BE49-F238E27FC236}">
                  <a16:creationId xmlns:a16="http://schemas.microsoft.com/office/drawing/2014/main" id="{C263D8A9-3B6C-F54C-ADA7-8C768A946ADD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58;p35">
              <a:extLst>
                <a:ext uri="{FF2B5EF4-FFF2-40B4-BE49-F238E27FC236}">
                  <a16:creationId xmlns:a16="http://schemas.microsoft.com/office/drawing/2014/main" id="{00BFB7F4-E6E2-7904-4292-989556093D3C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59;p35">
              <a:extLst>
                <a:ext uri="{FF2B5EF4-FFF2-40B4-BE49-F238E27FC236}">
                  <a16:creationId xmlns:a16="http://schemas.microsoft.com/office/drawing/2014/main" id="{CE7FA7CD-75FB-5A53-2FE9-DAC9232F71B5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60;p35">
              <a:extLst>
                <a:ext uri="{FF2B5EF4-FFF2-40B4-BE49-F238E27FC236}">
                  <a16:creationId xmlns:a16="http://schemas.microsoft.com/office/drawing/2014/main" id="{0377FC37-5D27-C33E-4E4C-A381555DAC3C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61;p35">
              <a:extLst>
                <a:ext uri="{FF2B5EF4-FFF2-40B4-BE49-F238E27FC236}">
                  <a16:creationId xmlns:a16="http://schemas.microsoft.com/office/drawing/2014/main" id="{95D88136-6CAD-8D71-9ED7-BAD81272E1B3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2;p35">
              <a:extLst>
                <a:ext uri="{FF2B5EF4-FFF2-40B4-BE49-F238E27FC236}">
                  <a16:creationId xmlns:a16="http://schemas.microsoft.com/office/drawing/2014/main" id="{D50D505F-8293-DCA6-2B05-1B9FBA2FBE68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63;p35">
              <a:extLst>
                <a:ext uri="{FF2B5EF4-FFF2-40B4-BE49-F238E27FC236}">
                  <a16:creationId xmlns:a16="http://schemas.microsoft.com/office/drawing/2014/main" id="{85F32358-EBFF-B07E-7953-95FF4C599499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BDD5EB6D-DEA3-A8C7-08A6-B69430A948F9}"/>
              </a:ext>
            </a:extLst>
          </p:cNvPr>
          <p:cNvSpPr txBox="1"/>
          <p:nvPr/>
        </p:nvSpPr>
        <p:spPr>
          <a:xfrm>
            <a:off x="370100" y="2062378"/>
            <a:ext cx="96780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這次挑戰，我們利用               的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</a:p>
          <a:p>
            <a:pPr algn="l" fontAlgn="base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來記錄騎乘過程。</a:t>
            </a:r>
            <a:endParaRPr lang="zh-TW" altLang="en-US" sz="2800" b="0" i="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78A39B-9B5A-429B-DE1E-3A91E18B0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71" y="3074292"/>
            <a:ext cx="3189477" cy="3189477"/>
          </a:xfrm>
          <a:prstGeom prst="rect">
            <a:avLst/>
          </a:prstGeom>
        </p:spPr>
      </p:pic>
      <p:pic>
        <p:nvPicPr>
          <p:cNvPr id="8" name="圖片 7">
            <a:hlinkClick r:id="rId6" action="ppaction://hlinkfile"/>
            <a:extLst>
              <a:ext uri="{FF2B5EF4-FFF2-40B4-BE49-F238E27FC236}">
                <a16:creationId xmlns:a16="http://schemas.microsoft.com/office/drawing/2014/main" id="{8D2AC545-CDC3-1FE9-DDF9-A55F762CFC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0" y="2782161"/>
            <a:ext cx="3813230" cy="381323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643370E-4D28-2895-7612-00432EFD6E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27" y="2926307"/>
            <a:ext cx="2902335" cy="38706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04B881-6070-010E-4728-A337221653D1}"/>
              </a:ext>
            </a:extLst>
          </p:cNvPr>
          <p:cNvSpPr txBox="1"/>
          <p:nvPr/>
        </p:nvSpPr>
        <p:spPr>
          <a:xfrm>
            <a:off x="8401049" y="6396335"/>
            <a:ext cx="2719235" cy="46166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YA~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瑞穗車站到了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69266D8-E340-0C3B-8ACE-C730087585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23" y="61041"/>
            <a:ext cx="2093782" cy="2792339"/>
          </a:xfrm>
          <a:prstGeom prst="rect">
            <a:avLst/>
          </a:prstGeom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id="{E632D3EE-814C-3DB8-B7A4-2BAED5A5F641}"/>
              </a:ext>
            </a:extLst>
          </p:cNvPr>
          <p:cNvSpPr/>
          <p:nvPr/>
        </p:nvSpPr>
        <p:spPr>
          <a:xfrm rot="284492">
            <a:off x="9255037" y="139032"/>
            <a:ext cx="2939711" cy="1252092"/>
          </a:xfrm>
          <a:prstGeom prst="cloudCallout">
            <a:avLst/>
          </a:prstGeom>
          <a:solidFill>
            <a:srgbClr val="CC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在林田山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7-11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小憩片刻的我</a:t>
            </a:r>
          </a:p>
        </p:txBody>
      </p:sp>
      <p:sp>
        <p:nvSpPr>
          <p:cNvPr id="5" name="Google Shape;669;p47">
            <a:extLst>
              <a:ext uri="{FF2B5EF4-FFF2-40B4-BE49-F238E27FC236}">
                <a16:creationId xmlns:a16="http://schemas.microsoft.com/office/drawing/2014/main" id="{F82FEBB0-E97E-8966-7DBA-8089E5844975}"/>
              </a:ext>
            </a:extLst>
          </p:cNvPr>
          <p:cNvSpPr/>
          <p:nvPr/>
        </p:nvSpPr>
        <p:spPr>
          <a:xfrm>
            <a:off x="1834499" y="1250372"/>
            <a:ext cx="649886" cy="419314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8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Google Shape;1626;p35">
            <a:extLst>
              <a:ext uri="{FF2B5EF4-FFF2-40B4-BE49-F238E27FC236}">
                <a16:creationId xmlns:a16="http://schemas.microsoft.com/office/drawing/2014/main" id="{FD00F2F6-A7B7-9D54-D8C5-709692A5FC70}"/>
              </a:ext>
            </a:extLst>
          </p:cNvPr>
          <p:cNvGrpSpPr/>
          <p:nvPr/>
        </p:nvGrpSpPr>
        <p:grpSpPr>
          <a:xfrm>
            <a:off x="1329946" y="629538"/>
            <a:ext cx="4695344" cy="1117226"/>
            <a:chOff x="1607525" y="962625"/>
            <a:chExt cx="5984100" cy="3505200"/>
          </a:xfrm>
        </p:grpSpPr>
        <p:sp>
          <p:nvSpPr>
            <p:cNvPr id="11" name="Google Shape;1627;p35">
              <a:extLst>
                <a:ext uri="{FF2B5EF4-FFF2-40B4-BE49-F238E27FC236}">
                  <a16:creationId xmlns:a16="http://schemas.microsoft.com/office/drawing/2014/main" id="{2C22FAA8-8D3F-BA7F-B39E-983DED6C4DF6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rgbClr val="FA70BD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8;p35">
              <a:extLst>
                <a:ext uri="{FF2B5EF4-FFF2-40B4-BE49-F238E27FC236}">
                  <a16:creationId xmlns:a16="http://schemas.microsoft.com/office/drawing/2014/main" id="{D9F04325-EBA3-ADBA-1717-695C4259D93E}"/>
                </a:ext>
              </a:extLst>
            </p:cNvPr>
            <p:cNvSpPr/>
            <p:nvPr/>
          </p:nvSpPr>
          <p:spPr>
            <a:xfrm>
              <a:off x="1881635" y="1248798"/>
              <a:ext cx="5565388" cy="2932854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第二天</a:t>
              </a:r>
              <a:endParaRPr lang="en-US" altLang="zh-TW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瑞穗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~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池上</a:t>
              </a: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Google Shape;1629;p35">
            <a:extLst>
              <a:ext uri="{FF2B5EF4-FFF2-40B4-BE49-F238E27FC236}">
                <a16:creationId xmlns:a16="http://schemas.microsoft.com/office/drawing/2014/main" id="{2A2EDD64-D410-6113-952F-882E65BCFDD2}"/>
              </a:ext>
            </a:extLst>
          </p:cNvPr>
          <p:cNvGrpSpPr/>
          <p:nvPr/>
        </p:nvGrpSpPr>
        <p:grpSpPr>
          <a:xfrm>
            <a:off x="776494" y="222125"/>
            <a:ext cx="1161958" cy="1199590"/>
            <a:chOff x="892950" y="1721850"/>
            <a:chExt cx="578175" cy="596900"/>
          </a:xfrm>
          <a:solidFill>
            <a:srgbClr val="FFFF00"/>
          </a:solidFill>
        </p:grpSpPr>
        <p:sp>
          <p:nvSpPr>
            <p:cNvPr id="14" name="Google Shape;1630;p35">
              <a:extLst>
                <a:ext uri="{FF2B5EF4-FFF2-40B4-BE49-F238E27FC236}">
                  <a16:creationId xmlns:a16="http://schemas.microsoft.com/office/drawing/2014/main" id="{CCB21EED-5D8F-35A0-7FFB-1714E8DDC5B5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31;p35">
              <a:extLst>
                <a:ext uri="{FF2B5EF4-FFF2-40B4-BE49-F238E27FC236}">
                  <a16:creationId xmlns:a16="http://schemas.microsoft.com/office/drawing/2014/main" id="{17C81BEF-8795-FA8B-AE5F-C25231BF071C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rgbClr val="FA70BD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32;p35">
              <a:extLst>
                <a:ext uri="{FF2B5EF4-FFF2-40B4-BE49-F238E27FC236}">
                  <a16:creationId xmlns:a16="http://schemas.microsoft.com/office/drawing/2014/main" id="{727BE78D-F20A-3985-0CDF-A96676473C47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642;p35">
            <a:extLst>
              <a:ext uri="{FF2B5EF4-FFF2-40B4-BE49-F238E27FC236}">
                <a16:creationId xmlns:a16="http://schemas.microsoft.com/office/drawing/2014/main" id="{49550D79-6232-5FC8-4011-708D014D123C}"/>
              </a:ext>
            </a:extLst>
          </p:cNvPr>
          <p:cNvGrpSpPr/>
          <p:nvPr/>
        </p:nvGrpSpPr>
        <p:grpSpPr>
          <a:xfrm>
            <a:off x="5318365" y="1185231"/>
            <a:ext cx="2066849" cy="724478"/>
            <a:chOff x="3704025" y="4024300"/>
            <a:chExt cx="1757375" cy="616000"/>
          </a:xfrm>
          <a:solidFill>
            <a:schemeClr val="bg2">
              <a:lumMod val="90000"/>
            </a:schemeClr>
          </a:solidFill>
        </p:grpSpPr>
        <p:sp>
          <p:nvSpPr>
            <p:cNvPr id="18" name="Google Shape;1643;p35">
              <a:extLst>
                <a:ext uri="{FF2B5EF4-FFF2-40B4-BE49-F238E27FC236}">
                  <a16:creationId xmlns:a16="http://schemas.microsoft.com/office/drawing/2014/main" id="{2423A74E-9270-F435-966F-7D72371F45DA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4;p35">
              <a:extLst>
                <a:ext uri="{FF2B5EF4-FFF2-40B4-BE49-F238E27FC236}">
                  <a16:creationId xmlns:a16="http://schemas.microsoft.com/office/drawing/2014/main" id="{55CE942A-DC9D-A421-41DC-26BB3855081D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5;p35">
              <a:extLst>
                <a:ext uri="{FF2B5EF4-FFF2-40B4-BE49-F238E27FC236}">
                  <a16:creationId xmlns:a16="http://schemas.microsoft.com/office/drawing/2014/main" id="{658D6704-1115-82B7-EA1A-0B5FFF51C0F5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6;p35">
              <a:extLst>
                <a:ext uri="{FF2B5EF4-FFF2-40B4-BE49-F238E27FC236}">
                  <a16:creationId xmlns:a16="http://schemas.microsoft.com/office/drawing/2014/main" id="{2A01FAC7-FFFC-387A-C2F9-53E24DB12E91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7;p35">
              <a:extLst>
                <a:ext uri="{FF2B5EF4-FFF2-40B4-BE49-F238E27FC236}">
                  <a16:creationId xmlns:a16="http://schemas.microsoft.com/office/drawing/2014/main" id="{700E44E5-E4BD-DE5A-021A-CD09C901F8FA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48;p35">
              <a:extLst>
                <a:ext uri="{FF2B5EF4-FFF2-40B4-BE49-F238E27FC236}">
                  <a16:creationId xmlns:a16="http://schemas.microsoft.com/office/drawing/2014/main" id="{67C68567-DB42-8526-1E8F-85D7671A2D6A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9;p35">
              <a:extLst>
                <a:ext uri="{FF2B5EF4-FFF2-40B4-BE49-F238E27FC236}">
                  <a16:creationId xmlns:a16="http://schemas.microsoft.com/office/drawing/2014/main" id="{F3BACFEA-C1C2-3B2B-30D5-D0412D649B4A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0;p35">
              <a:extLst>
                <a:ext uri="{FF2B5EF4-FFF2-40B4-BE49-F238E27FC236}">
                  <a16:creationId xmlns:a16="http://schemas.microsoft.com/office/drawing/2014/main" id="{87DE8F24-6AB3-00AC-64F4-E7C1072B6A98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1;p35">
              <a:extLst>
                <a:ext uri="{FF2B5EF4-FFF2-40B4-BE49-F238E27FC236}">
                  <a16:creationId xmlns:a16="http://schemas.microsoft.com/office/drawing/2014/main" id="{40FCC61B-23F6-6872-29AE-DF1B26D3BEDF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52;p35">
              <a:extLst>
                <a:ext uri="{FF2B5EF4-FFF2-40B4-BE49-F238E27FC236}">
                  <a16:creationId xmlns:a16="http://schemas.microsoft.com/office/drawing/2014/main" id="{22C92400-D879-6BE8-559B-ABC658FA9550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53;p35">
              <a:extLst>
                <a:ext uri="{FF2B5EF4-FFF2-40B4-BE49-F238E27FC236}">
                  <a16:creationId xmlns:a16="http://schemas.microsoft.com/office/drawing/2014/main" id="{D881089D-68B0-D7A5-955D-28ECB506C8E4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4;p35">
              <a:extLst>
                <a:ext uri="{FF2B5EF4-FFF2-40B4-BE49-F238E27FC236}">
                  <a16:creationId xmlns:a16="http://schemas.microsoft.com/office/drawing/2014/main" id="{BD1A751C-3779-4B4E-4732-81BC6D25C552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5;p35">
              <a:extLst>
                <a:ext uri="{FF2B5EF4-FFF2-40B4-BE49-F238E27FC236}">
                  <a16:creationId xmlns:a16="http://schemas.microsoft.com/office/drawing/2014/main" id="{71CF3117-33F6-87AD-C5E9-F5DBA61D4676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56;p35">
              <a:extLst>
                <a:ext uri="{FF2B5EF4-FFF2-40B4-BE49-F238E27FC236}">
                  <a16:creationId xmlns:a16="http://schemas.microsoft.com/office/drawing/2014/main" id="{CED0F695-8CD1-4636-2786-9C10AC2EA723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57;p35">
              <a:extLst>
                <a:ext uri="{FF2B5EF4-FFF2-40B4-BE49-F238E27FC236}">
                  <a16:creationId xmlns:a16="http://schemas.microsoft.com/office/drawing/2014/main" id="{C263D8A9-3B6C-F54C-ADA7-8C768A946ADD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58;p35">
              <a:extLst>
                <a:ext uri="{FF2B5EF4-FFF2-40B4-BE49-F238E27FC236}">
                  <a16:creationId xmlns:a16="http://schemas.microsoft.com/office/drawing/2014/main" id="{00BFB7F4-E6E2-7904-4292-989556093D3C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59;p35">
              <a:extLst>
                <a:ext uri="{FF2B5EF4-FFF2-40B4-BE49-F238E27FC236}">
                  <a16:creationId xmlns:a16="http://schemas.microsoft.com/office/drawing/2014/main" id="{CE7FA7CD-75FB-5A53-2FE9-DAC9232F71B5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60;p35">
              <a:extLst>
                <a:ext uri="{FF2B5EF4-FFF2-40B4-BE49-F238E27FC236}">
                  <a16:creationId xmlns:a16="http://schemas.microsoft.com/office/drawing/2014/main" id="{0377FC37-5D27-C33E-4E4C-A381555DAC3C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61;p35">
              <a:extLst>
                <a:ext uri="{FF2B5EF4-FFF2-40B4-BE49-F238E27FC236}">
                  <a16:creationId xmlns:a16="http://schemas.microsoft.com/office/drawing/2014/main" id="{95D88136-6CAD-8D71-9ED7-BAD81272E1B3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2;p35">
              <a:extLst>
                <a:ext uri="{FF2B5EF4-FFF2-40B4-BE49-F238E27FC236}">
                  <a16:creationId xmlns:a16="http://schemas.microsoft.com/office/drawing/2014/main" id="{D50D505F-8293-DCA6-2B05-1B9FBA2FBE68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63;p35">
              <a:extLst>
                <a:ext uri="{FF2B5EF4-FFF2-40B4-BE49-F238E27FC236}">
                  <a16:creationId xmlns:a16="http://schemas.microsoft.com/office/drawing/2014/main" id="{85F32358-EBFF-B07E-7953-95FF4C599499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>
            <a:hlinkClick r:id="rId2" action="ppaction://hlinkfile"/>
            <a:extLst>
              <a:ext uri="{FF2B5EF4-FFF2-40B4-BE49-F238E27FC236}">
                <a16:creationId xmlns:a16="http://schemas.microsoft.com/office/drawing/2014/main" id="{614D46C6-C9E9-AC00-A6F6-CEE40B236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6" y="2067437"/>
            <a:ext cx="3902876" cy="43416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364D318-2130-1D85-DCB8-8CC6E389F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31" y="2109221"/>
            <a:ext cx="2626735" cy="2626735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B54BF94-9D91-A2B2-CC7B-E14B03A28D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64" y="42125"/>
            <a:ext cx="4196946" cy="31470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68E86022-857C-4B32-83CA-59710E79C9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8" y="3284537"/>
            <a:ext cx="4695344" cy="3592067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EC4B6895-D01A-E8B8-C172-6330F07C770C}"/>
              </a:ext>
            </a:extLst>
          </p:cNvPr>
          <p:cNvSpPr txBox="1"/>
          <p:nvPr/>
        </p:nvSpPr>
        <p:spPr>
          <a:xfrm>
            <a:off x="7135778" y="2818572"/>
            <a:ext cx="2230492" cy="461665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玉富自行車道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D4C2131-A435-620A-A9D9-14D4C551849F}"/>
              </a:ext>
            </a:extLst>
          </p:cNvPr>
          <p:cNvSpPr txBox="1"/>
          <p:nvPr/>
        </p:nvSpPr>
        <p:spPr>
          <a:xfrm>
            <a:off x="5648231" y="6414939"/>
            <a:ext cx="2170994" cy="461665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東里鐵馬驛站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E738DA-F7BD-C94E-3425-BFC926D91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1" y="3280237"/>
            <a:ext cx="2450909" cy="326861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8C846BF-D621-4FFE-A4EF-770A7D0DB926}"/>
              </a:ext>
            </a:extLst>
          </p:cNvPr>
          <p:cNvSpPr txBox="1"/>
          <p:nvPr/>
        </p:nvSpPr>
        <p:spPr>
          <a:xfrm>
            <a:off x="10545052" y="6409131"/>
            <a:ext cx="1646948" cy="461665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池上車站</a:t>
            </a:r>
          </a:p>
        </p:txBody>
      </p:sp>
      <p:sp>
        <p:nvSpPr>
          <p:cNvPr id="2" name="Google Shape;669;p47">
            <a:extLst>
              <a:ext uri="{FF2B5EF4-FFF2-40B4-BE49-F238E27FC236}">
                <a16:creationId xmlns:a16="http://schemas.microsoft.com/office/drawing/2014/main" id="{D5F1285E-A7D0-BB19-22D3-CBEF7D38725F}"/>
              </a:ext>
            </a:extLst>
          </p:cNvPr>
          <p:cNvSpPr/>
          <p:nvPr/>
        </p:nvSpPr>
        <p:spPr>
          <a:xfrm>
            <a:off x="1959712" y="1212058"/>
            <a:ext cx="649886" cy="419314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Google Shape;1626;p35">
            <a:extLst>
              <a:ext uri="{FF2B5EF4-FFF2-40B4-BE49-F238E27FC236}">
                <a16:creationId xmlns:a16="http://schemas.microsoft.com/office/drawing/2014/main" id="{FD00F2F6-A7B7-9D54-D8C5-709692A5FC70}"/>
              </a:ext>
            </a:extLst>
          </p:cNvPr>
          <p:cNvGrpSpPr/>
          <p:nvPr/>
        </p:nvGrpSpPr>
        <p:grpSpPr>
          <a:xfrm>
            <a:off x="1329946" y="629538"/>
            <a:ext cx="4695344" cy="1117226"/>
            <a:chOff x="1607525" y="962625"/>
            <a:chExt cx="5984100" cy="3505200"/>
          </a:xfrm>
        </p:grpSpPr>
        <p:sp>
          <p:nvSpPr>
            <p:cNvPr id="11" name="Google Shape;1627;p35">
              <a:extLst>
                <a:ext uri="{FF2B5EF4-FFF2-40B4-BE49-F238E27FC236}">
                  <a16:creationId xmlns:a16="http://schemas.microsoft.com/office/drawing/2014/main" id="{2C22FAA8-8D3F-BA7F-B39E-983DED6C4DF6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rgbClr val="FA70BD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8;p35">
              <a:extLst>
                <a:ext uri="{FF2B5EF4-FFF2-40B4-BE49-F238E27FC236}">
                  <a16:creationId xmlns:a16="http://schemas.microsoft.com/office/drawing/2014/main" id="{D9F04325-EBA3-ADBA-1717-695C4259D93E}"/>
                </a:ext>
              </a:extLst>
            </p:cNvPr>
            <p:cNvSpPr/>
            <p:nvPr/>
          </p:nvSpPr>
          <p:spPr>
            <a:xfrm>
              <a:off x="1881635" y="1248798"/>
              <a:ext cx="5565388" cy="2932854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第三天</a:t>
              </a:r>
              <a:endParaRPr lang="en-US" altLang="zh-TW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池上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~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關山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197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縣道</a:t>
              </a: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Google Shape;1629;p35">
            <a:extLst>
              <a:ext uri="{FF2B5EF4-FFF2-40B4-BE49-F238E27FC236}">
                <a16:creationId xmlns:a16="http://schemas.microsoft.com/office/drawing/2014/main" id="{2A2EDD64-D410-6113-952F-882E65BCFDD2}"/>
              </a:ext>
            </a:extLst>
          </p:cNvPr>
          <p:cNvGrpSpPr/>
          <p:nvPr/>
        </p:nvGrpSpPr>
        <p:grpSpPr>
          <a:xfrm>
            <a:off x="776494" y="222125"/>
            <a:ext cx="1161958" cy="1199590"/>
            <a:chOff x="892950" y="1721850"/>
            <a:chExt cx="578175" cy="596900"/>
          </a:xfrm>
          <a:solidFill>
            <a:srgbClr val="FFFF00"/>
          </a:solidFill>
        </p:grpSpPr>
        <p:sp>
          <p:nvSpPr>
            <p:cNvPr id="14" name="Google Shape;1630;p35">
              <a:extLst>
                <a:ext uri="{FF2B5EF4-FFF2-40B4-BE49-F238E27FC236}">
                  <a16:creationId xmlns:a16="http://schemas.microsoft.com/office/drawing/2014/main" id="{CCB21EED-5D8F-35A0-7FFB-1714E8DDC5B5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31;p35">
              <a:extLst>
                <a:ext uri="{FF2B5EF4-FFF2-40B4-BE49-F238E27FC236}">
                  <a16:creationId xmlns:a16="http://schemas.microsoft.com/office/drawing/2014/main" id="{17C81BEF-8795-FA8B-AE5F-C25231BF071C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rgbClr val="FA70BD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32;p35">
              <a:extLst>
                <a:ext uri="{FF2B5EF4-FFF2-40B4-BE49-F238E27FC236}">
                  <a16:creationId xmlns:a16="http://schemas.microsoft.com/office/drawing/2014/main" id="{727BE78D-F20A-3985-0CDF-A96676473C47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642;p35">
            <a:extLst>
              <a:ext uri="{FF2B5EF4-FFF2-40B4-BE49-F238E27FC236}">
                <a16:creationId xmlns:a16="http://schemas.microsoft.com/office/drawing/2014/main" id="{49550D79-6232-5FC8-4011-708D014D123C}"/>
              </a:ext>
            </a:extLst>
          </p:cNvPr>
          <p:cNvGrpSpPr/>
          <p:nvPr/>
        </p:nvGrpSpPr>
        <p:grpSpPr>
          <a:xfrm>
            <a:off x="5470765" y="1188151"/>
            <a:ext cx="2066849" cy="724478"/>
            <a:chOff x="3704025" y="4024300"/>
            <a:chExt cx="1757375" cy="616000"/>
          </a:xfrm>
          <a:solidFill>
            <a:schemeClr val="bg2">
              <a:lumMod val="90000"/>
            </a:schemeClr>
          </a:solidFill>
        </p:grpSpPr>
        <p:sp>
          <p:nvSpPr>
            <p:cNvPr id="18" name="Google Shape;1643;p35">
              <a:extLst>
                <a:ext uri="{FF2B5EF4-FFF2-40B4-BE49-F238E27FC236}">
                  <a16:creationId xmlns:a16="http://schemas.microsoft.com/office/drawing/2014/main" id="{2423A74E-9270-F435-966F-7D72371F45DA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4;p35">
              <a:extLst>
                <a:ext uri="{FF2B5EF4-FFF2-40B4-BE49-F238E27FC236}">
                  <a16:creationId xmlns:a16="http://schemas.microsoft.com/office/drawing/2014/main" id="{55CE942A-DC9D-A421-41DC-26BB3855081D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5;p35">
              <a:extLst>
                <a:ext uri="{FF2B5EF4-FFF2-40B4-BE49-F238E27FC236}">
                  <a16:creationId xmlns:a16="http://schemas.microsoft.com/office/drawing/2014/main" id="{658D6704-1115-82B7-EA1A-0B5FFF51C0F5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6;p35">
              <a:extLst>
                <a:ext uri="{FF2B5EF4-FFF2-40B4-BE49-F238E27FC236}">
                  <a16:creationId xmlns:a16="http://schemas.microsoft.com/office/drawing/2014/main" id="{2A01FAC7-FFFC-387A-C2F9-53E24DB12E91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7;p35">
              <a:extLst>
                <a:ext uri="{FF2B5EF4-FFF2-40B4-BE49-F238E27FC236}">
                  <a16:creationId xmlns:a16="http://schemas.microsoft.com/office/drawing/2014/main" id="{700E44E5-E4BD-DE5A-021A-CD09C901F8FA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48;p35">
              <a:extLst>
                <a:ext uri="{FF2B5EF4-FFF2-40B4-BE49-F238E27FC236}">
                  <a16:creationId xmlns:a16="http://schemas.microsoft.com/office/drawing/2014/main" id="{67C68567-DB42-8526-1E8F-85D7671A2D6A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9;p35">
              <a:extLst>
                <a:ext uri="{FF2B5EF4-FFF2-40B4-BE49-F238E27FC236}">
                  <a16:creationId xmlns:a16="http://schemas.microsoft.com/office/drawing/2014/main" id="{F3BACFEA-C1C2-3B2B-30D5-D0412D649B4A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0;p35">
              <a:extLst>
                <a:ext uri="{FF2B5EF4-FFF2-40B4-BE49-F238E27FC236}">
                  <a16:creationId xmlns:a16="http://schemas.microsoft.com/office/drawing/2014/main" id="{87DE8F24-6AB3-00AC-64F4-E7C1072B6A98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1;p35">
              <a:extLst>
                <a:ext uri="{FF2B5EF4-FFF2-40B4-BE49-F238E27FC236}">
                  <a16:creationId xmlns:a16="http://schemas.microsoft.com/office/drawing/2014/main" id="{40FCC61B-23F6-6872-29AE-DF1B26D3BEDF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52;p35">
              <a:extLst>
                <a:ext uri="{FF2B5EF4-FFF2-40B4-BE49-F238E27FC236}">
                  <a16:creationId xmlns:a16="http://schemas.microsoft.com/office/drawing/2014/main" id="{22C92400-D879-6BE8-559B-ABC658FA9550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53;p35">
              <a:extLst>
                <a:ext uri="{FF2B5EF4-FFF2-40B4-BE49-F238E27FC236}">
                  <a16:creationId xmlns:a16="http://schemas.microsoft.com/office/drawing/2014/main" id="{D881089D-68B0-D7A5-955D-28ECB506C8E4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4;p35">
              <a:extLst>
                <a:ext uri="{FF2B5EF4-FFF2-40B4-BE49-F238E27FC236}">
                  <a16:creationId xmlns:a16="http://schemas.microsoft.com/office/drawing/2014/main" id="{BD1A751C-3779-4B4E-4732-81BC6D25C552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5;p35">
              <a:extLst>
                <a:ext uri="{FF2B5EF4-FFF2-40B4-BE49-F238E27FC236}">
                  <a16:creationId xmlns:a16="http://schemas.microsoft.com/office/drawing/2014/main" id="{71CF3117-33F6-87AD-C5E9-F5DBA61D4676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56;p35">
              <a:extLst>
                <a:ext uri="{FF2B5EF4-FFF2-40B4-BE49-F238E27FC236}">
                  <a16:creationId xmlns:a16="http://schemas.microsoft.com/office/drawing/2014/main" id="{CED0F695-8CD1-4636-2786-9C10AC2EA723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57;p35">
              <a:extLst>
                <a:ext uri="{FF2B5EF4-FFF2-40B4-BE49-F238E27FC236}">
                  <a16:creationId xmlns:a16="http://schemas.microsoft.com/office/drawing/2014/main" id="{C263D8A9-3B6C-F54C-ADA7-8C768A946ADD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58;p35">
              <a:extLst>
                <a:ext uri="{FF2B5EF4-FFF2-40B4-BE49-F238E27FC236}">
                  <a16:creationId xmlns:a16="http://schemas.microsoft.com/office/drawing/2014/main" id="{00BFB7F4-E6E2-7904-4292-989556093D3C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59;p35">
              <a:extLst>
                <a:ext uri="{FF2B5EF4-FFF2-40B4-BE49-F238E27FC236}">
                  <a16:creationId xmlns:a16="http://schemas.microsoft.com/office/drawing/2014/main" id="{CE7FA7CD-75FB-5A53-2FE9-DAC9232F71B5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60;p35">
              <a:extLst>
                <a:ext uri="{FF2B5EF4-FFF2-40B4-BE49-F238E27FC236}">
                  <a16:creationId xmlns:a16="http://schemas.microsoft.com/office/drawing/2014/main" id="{0377FC37-5D27-C33E-4E4C-A381555DAC3C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61;p35">
              <a:extLst>
                <a:ext uri="{FF2B5EF4-FFF2-40B4-BE49-F238E27FC236}">
                  <a16:creationId xmlns:a16="http://schemas.microsoft.com/office/drawing/2014/main" id="{95D88136-6CAD-8D71-9ED7-BAD81272E1B3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2;p35">
              <a:extLst>
                <a:ext uri="{FF2B5EF4-FFF2-40B4-BE49-F238E27FC236}">
                  <a16:creationId xmlns:a16="http://schemas.microsoft.com/office/drawing/2014/main" id="{D50D505F-8293-DCA6-2B05-1B9FBA2FBE68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63;p35">
              <a:extLst>
                <a:ext uri="{FF2B5EF4-FFF2-40B4-BE49-F238E27FC236}">
                  <a16:creationId xmlns:a16="http://schemas.microsoft.com/office/drawing/2014/main" id="{85F32358-EBFF-B07E-7953-95FF4C599499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grp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B82F730-0827-5C0C-19B6-61A009AAB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44" y="2432429"/>
            <a:ext cx="3324197" cy="3324197"/>
          </a:xfrm>
          <a:prstGeom prst="rect">
            <a:avLst/>
          </a:prstGeom>
        </p:spPr>
      </p:pic>
      <p:pic>
        <p:nvPicPr>
          <p:cNvPr id="6" name="圖片 5">
            <a:hlinkClick r:id="rId3" action="ppaction://hlinkfile"/>
            <a:extLst>
              <a:ext uri="{FF2B5EF4-FFF2-40B4-BE49-F238E27FC236}">
                <a16:creationId xmlns:a16="http://schemas.microsoft.com/office/drawing/2014/main" id="{942DEC26-8136-9B00-2502-D84E3D4B2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7" y="2137137"/>
            <a:ext cx="3619489" cy="36194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7B6C5F-A5AC-B5C9-FEDB-D126E6CC8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75" y="169939"/>
            <a:ext cx="3791981" cy="2843345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130632CB-3BC9-3C85-A84A-45029E780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72" y="3250441"/>
            <a:ext cx="4519816" cy="3389862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421452B7-65E7-7595-1F47-5A4AD83036D7}"/>
              </a:ext>
            </a:extLst>
          </p:cNvPr>
          <p:cNvSpPr txBox="1"/>
          <p:nvPr/>
        </p:nvSpPr>
        <p:spPr>
          <a:xfrm>
            <a:off x="9169842" y="2901030"/>
            <a:ext cx="178117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池上大坡池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9F9D67E-082E-F338-4046-C730B7D2AEFE}"/>
              </a:ext>
            </a:extLst>
          </p:cNvPr>
          <p:cNvSpPr txBox="1"/>
          <p:nvPr/>
        </p:nvSpPr>
        <p:spPr>
          <a:xfrm>
            <a:off x="7423045" y="6415795"/>
            <a:ext cx="4640039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大坡池內有三個裝置藝術，</a:t>
            </a:r>
            <a:r>
              <a:rPr lang="en-US" altLang="zh-TW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GO</a:t>
            </a: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6390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28FF2EE-2087-7B64-5A3C-7FAB720AF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68" y="2297664"/>
            <a:ext cx="6071532" cy="455262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1F28B1C2-8B59-DA36-6F2C-EADB5D953932}"/>
              </a:ext>
            </a:extLst>
          </p:cNvPr>
          <p:cNvSpPr/>
          <p:nvPr/>
        </p:nvSpPr>
        <p:spPr>
          <a:xfrm>
            <a:off x="5687008" y="2151863"/>
            <a:ext cx="4267809" cy="102669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月兒啊，妳在等待著什麼呢？</a:t>
            </a:r>
            <a:br>
              <a:rPr lang="zh-TW" altLang="en-US" b="1" dirty="0">
                <a:solidFill>
                  <a:schemeClr val="bg1"/>
                </a:solidFill>
              </a:rPr>
            </a:b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是為了向我所必須讓路的太陽問候。</a:t>
            </a:r>
            <a:br>
              <a:rPr lang="zh-TW" altLang="en-US" b="1" dirty="0">
                <a:solidFill>
                  <a:schemeClr val="bg1"/>
                </a:solidFill>
              </a:rPr>
            </a:br>
            <a:r>
              <a:rPr lang="zh-TW" altLang="en-US" b="1" dirty="0">
                <a:solidFill>
                  <a:schemeClr val="bg1"/>
                </a:solidFill>
              </a:rPr>
              <a:t>　　　　　　</a:t>
            </a:r>
            <a:r>
              <a:rPr lang="zh-TW" altLang="en-US" b="1" u="sng" dirty="0">
                <a:solidFill>
                  <a:schemeClr val="bg1"/>
                </a:solidFill>
              </a:rPr>
              <a:t>泰戈爾</a:t>
            </a:r>
            <a:r>
              <a:rPr lang="en-US" altLang="zh-TW" b="1" i="0" dirty="0">
                <a:solidFill>
                  <a:schemeClr val="bg1"/>
                </a:solidFill>
                <a:effectLst/>
                <a:latin typeface="Noto Sans TC"/>
              </a:rPr>
              <a:t>《</a:t>
            </a: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漂鳥集</a:t>
            </a:r>
            <a:r>
              <a:rPr lang="en-US" altLang="zh-TW" b="1" i="0" dirty="0">
                <a:solidFill>
                  <a:schemeClr val="bg1"/>
                </a:solidFill>
                <a:effectLst/>
                <a:latin typeface="Noto Sans TC"/>
              </a:rPr>
              <a:t>》</a:t>
            </a: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第</a:t>
            </a:r>
            <a:r>
              <a:rPr lang="en-US" altLang="zh-TW" b="1" i="0" dirty="0">
                <a:solidFill>
                  <a:schemeClr val="bg1"/>
                </a:solidFill>
                <a:effectLst/>
                <a:latin typeface="Noto Sans TC"/>
              </a:rPr>
              <a:t>30</a:t>
            </a: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首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Google Shape;1626;p35">
            <a:extLst>
              <a:ext uri="{FF2B5EF4-FFF2-40B4-BE49-F238E27FC236}">
                <a16:creationId xmlns:a16="http://schemas.microsoft.com/office/drawing/2014/main" id="{FD00F2F6-A7B7-9D54-D8C5-709692A5FC70}"/>
              </a:ext>
            </a:extLst>
          </p:cNvPr>
          <p:cNvGrpSpPr/>
          <p:nvPr/>
        </p:nvGrpSpPr>
        <p:grpSpPr>
          <a:xfrm>
            <a:off x="89865" y="139348"/>
            <a:ext cx="10304203" cy="1855172"/>
            <a:chOff x="1659595" y="860159"/>
            <a:chExt cx="5984100" cy="3505200"/>
          </a:xfrm>
          <a:solidFill>
            <a:schemeClr val="accent6"/>
          </a:solidFill>
        </p:grpSpPr>
        <p:sp>
          <p:nvSpPr>
            <p:cNvPr id="11" name="Google Shape;1627;p35">
              <a:extLst>
                <a:ext uri="{FF2B5EF4-FFF2-40B4-BE49-F238E27FC236}">
                  <a16:creationId xmlns:a16="http://schemas.microsoft.com/office/drawing/2014/main" id="{2C22FAA8-8D3F-BA7F-B39E-983DED6C4DF6}"/>
                </a:ext>
              </a:extLst>
            </p:cNvPr>
            <p:cNvSpPr/>
            <p:nvPr/>
          </p:nvSpPr>
          <p:spPr>
            <a:xfrm>
              <a:off x="1659595" y="860159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8;p35">
              <a:extLst>
                <a:ext uri="{FF2B5EF4-FFF2-40B4-BE49-F238E27FC236}">
                  <a16:creationId xmlns:a16="http://schemas.microsoft.com/office/drawing/2014/main" id="{D9F04325-EBA3-ADBA-1717-695C4259D93E}"/>
                </a:ext>
              </a:extLst>
            </p:cNvPr>
            <p:cNvSpPr/>
            <p:nvPr/>
          </p:nvSpPr>
          <p:spPr>
            <a:xfrm>
              <a:off x="1881635" y="1248799"/>
              <a:ext cx="5562447" cy="2771416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第三天沿著台灣最美公路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197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縣道，從大坡池出發，開始尋覓漂鳥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197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的裝置藝術，欣賞不同藝術家的作品，並閱讀</a:t>
              </a:r>
              <a:r>
                <a:rPr lang="zh-TW" altLang="en-US" sz="34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泰戈爾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柔美的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漂鳥集</a:t>
              </a:r>
              <a:r>
                <a:rPr lang="en-US" altLang="zh-TW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r>
                <a:rPr lang="zh-TW" altLang="en-US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53118FE1-25F5-A0C1-11EA-8691F71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" y="2326124"/>
            <a:ext cx="4928672" cy="3695671"/>
          </a:xfrm>
          <a:prstGeom prst="rect">
            <a:avLst/>
          </a:prstGeom>
        </p:spPr>
      </p:pic>
      <p:sp>
        <p:nvSpPr>
          <p:cNvPr id="2" name="流程圖: 替代程序 1">
            <a:extLst>
              <a:ext uri="{FF2B5EF4-FFF2-40B4-BE49-F238E27FC236}">
                <a16:creationId xmlns:a16="http://schemas.microsoft.com/office/drawing/2014/main" id="{809616C4-464B-61D5-C21C-041305A40B34}"/>
              </a:ext>
            </a:extLst>
          </p:cNvPr>
          <p:cNvSpPr/>
          <p:nvPr/>
        </p:nvSpPr>
        <p:spPr>
          <a:xfrm>
            <a:off x="1735396" y="6138713"/>
            <a:ext cx="2588953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捨入誤差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流程圖: 替代程序 3">
            <a:extLst>
              <a:ext uri="{FF2B5EF4-FFF2-40B4-BE49-F238E27FC236}">
                <a16:creationId xmlns:a16="http://schemas.microsoft.com/office/drawing/2014/main" id="{85F2E2E7-2A97-8A8F-12C1-F91B33920A92}"/>
              </a:ext>
            </a:extLst>
          </p:cNvPr>
          <p:cNvSpPr/>
          <p:nvPr/>
        </p:nvSpPr>
        <p:spPr>
          <a:xfrm>
            <a:off x="10188461" y="1811848"/>
            <a:ext cx="1606323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等待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8" name="Google Shape;2117;p45">
            <a:extLst>
              <a:ext uri="{FF2B5EF4-FFF2-40B4-BE49-F238E27FC236}">
                <a16:creationId xmlns:a16="http://schemas.microsoft.com/office/drawing/2014/main" id="{AE0A0410-F032-2C5B-B7A7-A907A27D7D23}"/>
              </a:ext>
            </a:extLst>
          </p:cNvPr>
          <p:cNvGrpSpPr/>
          <p:nvPr/>
        </p:nvGrpSpPr>
        <p:grpSpPr>
          <a:xfrm>
            <a:off x="1116272" y="5975821"/>
            <a:ext cx="778034" cy="794026"/>
            <a:chOff x="1021012" y="1809534"/>
            <a:chExt cx="458611" cy="468038"/>
          </a:xfrm>
        </p:grpSpPr>
        <p:sp>
          <p:nvSpPr>
            <p:cNvPr id="29" name="Google Shape;2118;p45">
              <a:extLst>
                <a:ext uri="{FF2B5EF4-FFF2-40B4-BE49-F238E27FC236}">
                  <a16:creationId xmlns:a16="http://schemas.microsoft.com/office/drawing/2014/main" id="{4D3D4CB4-60E1-AFCF-0F2E-D2E39445B9C1}"/>
                </a:ext>
              </a:extLst>
            </p:cNvPr>
            <p:cNvSpPr/>
            <p:nvPr/>
          </p:nvSpPr>
          <p:spPr>
            <a:xfrm>
              <a:off x="1021012" y="1809534"/>
              <a:ext cx="458611" cy="468038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rgbClr val="FA70BD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altLang="zh-TW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Google Shape;2119;p45">
              <a:extLst>
                <a:ext uri="{FF2B5EF4-FFF2-40B4-BE49-F238E27FC236}">
                  <a16:creationId xmlns:a16="http://schemas.microsoft.com/office/drawing/2014/main" id="{84649A15-B488-FF58-3378-A90CBA3379E1}"/>
                </a:ext>
              </a:extLst>
            </p:cNvPr>
            <p:cNvSpPr/>
            <p:nvPr/>
          </p:nvSpPr>
          <p:spPr>
            <a:xfrm>
              <a:off x="1087165" y="1880992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rgbClr val="991596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dirty="0"/>
                <a:t>  </a:t>
              </a:r>
              <a:r>
                <a:rPr lang="en-US" altLang="zh-TW" sz="2800" b="1" dirty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  <a:endParaRPr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2" name="Google Shape;2118;p45">
            <a:extLst>
              <a:ext uri="{FF2B5EF4-FFF2-40B4-BE49-F238E27FC236}">
                <a16:creationId xmlns:a16="http://schemas.microsoft.com/office/drawing/2014/main" id="{DDBA2BE6-FD1D-0337-2ADD-A24CF2C6DD5E}"/>
              </a:ext>
            </a:extLst>
          </p:cNvPr>
          <p:cNvSpPr/>
          <p:nvPr/>
        </p:nvSpPr>
        <p:spPr>
          <a:xfrm>
            <a:off x="9565800" y="1657743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F1FCA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Google Shape;2119;p45">
            <a:extLst>
              <a:ext uri="{FF2B5EF4-FFF2-40B4-BE49-F238E27FC236}">
                <a16:creationId xmlns:a16="http://schemas.microsoft.com/office/drawing/2014/main" id="{6A951E72-316B-0B03-C828-3C531B2D374D}"/>
              </a:ext>
            </a:extLst>
          </p:cNvPr>
          <p:cNvSpPr/>
          <p:nvPr/>
        </p:nvSpPr>
        <p:spPr>
          <a:xfrm>
            <a:off x="9694307" y="1770047"/>
            <a:ext cx="544389" cy="606289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流程圖: 替代程序 12">
            <a:extLst>
              <a:ext uri="{FF2B5EF4-FFF2-40B4-BE49-F238E27FC236}">
                <a16:creationId xmlns:a16="http://schemas.microsoft.com/office/drawing/2014/main" id="{3C443ABC-C08E-B551-3BEB-2122516BBB50}"/>
              </a:ext>
            </a:extLst>
          </p:cNvPr>
          <p:cNvSpPr/>
          <p:nvPr/>
        </p:nvSpPr>
        <p:spPr>
          <a:xfrm>
            <a:off x="9091209" y="1176921"/>
            <a:ext cx="2588953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川流不息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Google Shape;2118;p45">
            <a:extLst>
              <a:ext uri="{FF2B5EF4-FFF2-40B4-BE49-F238E27FC236}">
                <a16:creationId xmlns:a16="http://schemas.microsoft.com/office/drawing/2014/main" id="{1B7DAE69-B2F0-45EE-0AE0-8D0B98941771}"/>
              </a:ext>
            </a:extLst>
          </p:cNvPr>
          <p:cNvSpPr/>
          <p:nvPr/>
        </p:nvSpPr>
        <p:spPr>
          <a:xfrm>
            <a:off x="8362580" y="1041895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流程圖: 替代程序 11">
            <a:extLst>
              <a:ext uri="{FF2B5EF4-FFF2-40B4-BE49-F238E27FC236}">
                <a16:creationId xmlns:a16="http://schemas.microsoft.com/office/drawing/2014/main" id="{4042CC6E-4D1F-1F5D-503F-BE992896122D}"/>
              </a:ext>
            </a:extLst>
          </p:cNvPr>
          <p:cNvSpPr/>
          <p:nvPr/>
        </p:nvSpPr>
        <p:spPr>
          <a:xfrm>
            <a:off x="4902760" y="4772090"/>
            <a:ext cx="1885951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尋回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Google Shape;2118;p45">
            <a:extLst>
              <a:ext uri="{FF2B5EF4-FFF2-40B4-BE49-F238E27FC236}">
                <a16:creationId xmlns:a16="http://schemas.microsoft.com/office/drawing/2014/main" id="{9FA3E2B5-298C-4CF0-FF5F-E3ABBC1954A4}"/>
              </a:ext>
            </a:extLst>
          </p:cNvPr>
          <p:cNvSpPr/>
          <p:nvPr/>
        </p:nvSpPr>
        <p:spPr>
          <a:xfrm>
            <a:off x="4240203" y="4627490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03F5B85-73BF-23BF-7BD0-7D1DFA8DD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71" y="1399759"/>
            <a:ext cx="4335881" cy="32511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176D68-D9C4-8284-DF5C-D1534EA66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388864"/>
            <a:ext cx="3494271" cy="4660078"/>
          </a:xfrm>
          <a:prstGeom prst="rect">
            <a:avLst/>
          </a:prstGeom>
        </p:spPr>
      </p:pic>
      <p:grpSp>
        <p:nvGrpSpPr>
          <p:cNvPr id="9" name="Google Shape;1626;p35">
            <a:extLst>
              <a:ext uri="{FF2B5EF4-FFF2-40B4-BE49-F238E27FC236}">
                <a16:creationId xmlns:a16="http://schemas.microsoft.com/office/drawing/2014/main" id="{0F1171DA-74EC-89E3-3B97-C9609142CB20}"/>
              </a:ext>
            </a:extLst>
          </p:cNvPr>
          <p:cNvGrpSpPr/>
          <p:nvPr/>
        </p:nvGrpSpPr>
        <p:grpSpPr>
          <a:xfrm>
            <a:off x="471972" y="333896"/>
            <a:ext cx="4814404" cy="809104"/>
            <a:chOff x="1659595" y="860159"/>
            <a:chExt cx="5984100" cy="3505200"/>
          </a:xfrm>
          <a:solidFill>
            <a:schemeClr val="accent6"/>
          </a:solidFill>
        </p:grpSpPr>
        <p:sp>
          <p:nvSpPr>
            <p:cNvPr id="39" name="Google Shape;1627;p35">
              <a:extLst>
                <a:ext uri="{FF2B5EF4-FFF2-40B4-BE49-F238E27FC236}">
                  <a16:creationId xmlns:a16="http://schemas.microsoft.com/office/drawing/2014/main" id="{6D058C62-9042-B7A8-AC9F-7F5FACCB9B3C}"/>
                </a:ext>
              </a:extLst>
            </p:cNvPr>
            <p:cNvSpPr/>
            <p:nvPr/>
          </p:nvSpPr>
          <p:spPr>
            <a:xfrm>
              <a:off x="1659595" y="860159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8;p35">
              <a:extLst>
                <a:ext uri="{FF2B5EF4-FFF2-40B4-BE49-F238E27FC236}">
                  <a16:creationId xmlns:a16="http://schemas.microsoft.com/office/drawing/2014/main" id="{C7E84ECC-D36D-9335-A450-8B08D75FEDAD}"/>
                </a:ext>
              </a:extLst>
            </p:cNvPr>
            <p:cNvSpPr/>
            <p:nvPr/>
          </p:nvSpPr>
          <p:spPr>
            <a:xfrm>
              <a:off x="1881635" y="1248799"/>
              <a:ext cx="5562447" cy="2771416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E433B34-0E27-6A22-75FF-09A890FDE068}"/>
              </a:ext>
            </a:extLst>
          </p:cNvPr>
          <p:cNvSpPr txBox="1"/>
          <p:nvPr/>
        </p:nvSpPr>
        <p:spPr>
          <a:xfrm>
            <a:off x="719881" y="451038"/>
            <a:ext cx="4223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漂鳥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197-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縱谷大地藝術季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4187E01-A1AC-C396-5735-F79255D6B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12" y="1938505"/>
            <a:ext cx="4481030" cy="3501824"/>
          </a:xfrm>
          <a:prstGeom prst="rect">
            <a:avLst/>
          </a:prstGeom>
        </p:spPr>
      </p:pic>
      <p:sp>
        <p:nvSpPr>
          <p:cNvPr id="11" name="流程圖: 替代程序 10">
            <a:extLst>
              <a:ext uri="{FF2B5EF4-FFF2-40B4-BE49-F238E27FC236}">
                <a16:creationId xmlns:a16="http://schemas.microsoft.com/office/drawing/2014/main" id="{C955D42C-F0C5-7569-E9A0-3A6EE0F35799}"/>
              </a:ext>
            </a:extLst>
          </p:cNvPr>
          <p:cNvSpPr/>
          <p:nvPr/>
        </p:nvSpPr>
        <p:spPr>
          <a:xfrm>
            <a:off x="703740" y="6229195"/>
            <a:ext cx="3076574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阿嬤的叮囑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Google Shape;2118;p45">
            <a:extLst>
              <a:ext uri="{FF2B5EF4-FFF2-40B4-BE49-F238E27FC236}">
                <a16:creationId xmlns:a16="http://schemas.microsoft.com/office/drawing/2014/main" id="{8C26E4BB-6B4C-8BA9-AE27-709A0CD5ED59}"/>
              </a:ext>
            </a:extLst>
          </p:cNvPr>
          <p:cNvSpPr/>
          <p:nvPr/>
        </p:nvSpPr>
        <p:spPr>
          <a:xfrm>
            <a:off x="181637" y="6066493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119;p45">
            <a:extLst>
              <a:ext uri="{FF2B5EF4-FFF2-40B4-BE49-F238E27FC236}">
                <a16:creationId xmlns:a16="http://schemas.microsoft.com/office/drawing/2014/main" id="{596EE56D-EC04-2A4A-9B8D-B7809E56A415}"/>
              </a:ext>
            </a:extLst>
          </p:cNvPr>
          <p:cNvSpPr/>
          <p:nvPr/>
        </p:nvSpPr>
        <p:spPr>
          <a:xfrm>
            <a:off x="292470" y="6192082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Google Shape;2119;p45">
            <a:extLst>
              <a:ext uri="{FF2B5EF4-FFF2-40B4-BE49-F238E27FC236}">
                <a16:creationId xmlns:a16="http://schemas.microsoft.com/office/drawing/2014/main" id="{4B67EE48-2C79-E067-483E-C25297509B0B}"/>
              </a:ext>
            </a:extLst>
          </p:cNvPr>
          <p:cNvSpPr/>
          <p:nvPr/>
        </p:nvSpPr>
        <p:spPr>
          <a:xfrm>
            <a:off x="4387108" y="4748176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Google Shape;2119;p45">
            <a:extLst>
              <a:ext uri="{FF2B5EF4-FFF2-40B4-BE49-F238E27FC236}">
                <a16:creationId xmlns:a16="http://schemas.microsoft.com/office/drawing/2014/main" id="{EDAC71F1-8608-2C57-577C-6DABC38A819B}"/>
              </a:ext>
            </a:extLst>
          </p:cNvPr>
          <p:cNvSpPr/>
          <p:nvPr/>
        </p:nvSpPr>
        <p:spPr>
          <a:xfrm>
            <a:off x="8473414" y="1159115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0ECB44-47A7-55B0-3FDF-F8DE528EDEE8}"/>
              </a:ext>
            </a:extLst>
          </p:cNvPr>
          <p:cNvSpPr/>
          <p:nvPr/>
        </p:nvSpPr>
        <p:spPr>
          <a:xfrm>
            <a:off x="7607912" y="5594504"/>
            <a:ext cx="4402451" cy="86900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我的心啊，從世界的變化裏去尋找你的美</a:t>
            </a:r>
            <a:r>
              <a:rPr lang="zh-TW" altLang="en-US" b="1" dirty="0">
                <a:solidFill>
                  <a:schemeClr val="bg1"/>
                </a:solidFill>
                <a:latin typeface="Noto Sans TC"/>
              </a:rPr>
              <a:t>，</a:t>
            </a: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如同小舟得力於風與水的雅量。</a:t>
            </a:r>
            <a:endParaRPr lang="en-US" altLang="zh-TW" b="1" i="0" dirty="0">
              <a:solidFill>
                <a:schemeClr val="bg1"/>
              </a:solidFill>
              <a:effectLst/>
              <a:latin typeface="Noto Sans TC"/>
            </a:endParaRPr>
          </a:p>
          <a:p>
            <a:pPr algn="r"/>
            <a:r>
              <a:rPr lang="zh-TW" altLang="en-US" b="1" u="sng" dirty="0">
                <a:solidFill>
                  <a:schemeClr val="bg1"/>
                </a:solidFill>
              </a:rPr>
              <a:t>泰戈爾</a:t>
            </a:r>
            <a:r>
              <a:rPr lang="en-US" altLang="zh-TW" b="1" dirty="0">
                <a:solidFill>
                  <a:schemeClr val="bg1"/>
                </a:solidFill>
              </a:rPr>
              <a:t>《</a:t>
            </a:r>
            <a:r>
              <a:rPr lang="zh-TW" altLang="en-US" b="1" dirty="0">
                <a:solidFill>
                  <a:schemeClr val="bg1"/>
                </a:solidFill>
              </a:rPr>
              <a:t>漂鳥集</a:t>
            </a:r>
            <a:r>
              <a:rPr lang="en-US" altLang="zh-TW" b="1" dirty="0">
                <a:solidFill>
                  <a:schemeClr val="bg1"/>
                </a:solidFill>
              </a:rPr>
              <a:t>》</a:t>
            </a:r>
            <a:r>
              <a:rPr lang="zh-TW" altLang="en-US" b="1" dirty="0">
                <a:solidFill>
                  <a:schemeClr val="bg1"/>
                </a:solidFill>
              </a:rPr>
              <a:t>第</a:t>
            </a:r>
            <a:r>
              <a:rPr lang="en-US" altLang="zh-TW" b="1" dirty="0">
                <a:solidFill>
                  <a:schemeClr val="bg1"/>
                </a:solidFill>
              </a:rPr>
              <a:t>255</a:t>
            </a:r>
            <a:r>
              <a:rPr lang="zh-TW" altLang="en-US" b="1" dirty="0">
                <a:solidFill>
                  <a:schemeClr val="bg1"/>
                </a:solidFill>
              </a:rPr>
              <a:t>首</a:t>
            </a:r>
          </a:p>
        </p:txBody>
      </p:sp>
    </p:spTree>
    <p:extLst>
      <p:ext uri="{BB962C8B-B14F-4D97-AF65-F5344CB8AC3E}">
        <p14:creationId xmlns:p14="http://schemas.microsoft.com/office/powerpoint/2010/main" val="35551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01C21C6-D4FE-389C-0192-51CBACFD9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0" y="1232710"/>
            <a:ext cx="3771904" cy="5030339"/>
          </a:xfrm>
          <a:prstGeom prst="rect">
            <a:avLst/>
          </a:prstGeom>
        </p:spPr>
      </p:pic>
      <p:sp>
        <p:nvSpPr>
          <p:cNvPr id="3" name="流程圖: 替代程序 2">
            <a:extLst>
              <a:ext uri="{FF2B5EF4-FFF2-40B4-BE49-F238E27FC236}">
                <a16:creationId xmlns:a16="http://schemas.microsoft.com/office/drawing/2014/main" id="{EC8AB6C5-E222-1E97-411A-EF0B1933D85E}"/>
              </a:ext>
            </a:extLst>
          </p:cNvPr>
          <p:cNvSpPr/>
          <p:nvPr/>
        </p:nvSpPr>
        <p:spPr>
          <a:xfrm>
            <a:off x="1687120" y="6296064"/>
            <a:ext cx="2402150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心之地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Google Shape;2118;p45">
            <a:extLst>
              <a:ext uri="{FF2B5EF4-FFF2-40B4-BE49-F238E27FC236}">
                <a16:creationId xmlns:a16="http://schemas.microsoft.com/office/drawing/2014/main" id="{0FAFCB5D-0A2C-67F4-2040-6206BBC6B78C}"/>
              </a:ext>
            </a:extLst>
          </p:cNvPr>
          <p:cNvSpPr/>
          <p:nvPr/>
        </p:nvSpPr>
        <p:spPr>
          <a:xfrm>
            <a:off x="1201657" y="6127091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流程圖: 替代程序 5">
            <a:extLst>
              <a:ext uri="{FF2B5EF4-FFF2-40B4-BE49-F238E27FC236}">
                <a16:creationId xmlns:a16="http://schemas.microsoft.com/office/drawing/2014/main" id="{7FFEC51B-2D52-610C-5F65-92D1F9B50DCE}"/>
              </a:ext>
            </a:extLst>
          </p:cNvPr>
          <p:cNvSpPr/>
          <p:nvPr/>
        </p:nvSpPr>
        <p:spPr>
          <a:xfrm>
            <a:off x="5094400" y="2260039"/>
            <a:ext cx="619126" cy="3089178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雲朵製造所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Google Shape;2118;p45">
            <a:extLst>
              <a:ext uri="{FF2B5EF4-FFF2-40B4-BE49-F238E27FC236}">
                <a16:creationId xmlns:a16="http://schemas.microsoft.com/office/drawing/2014/main" id="{CC7BE6FD-5CA9-9A49-26C9-A0F54243AECE}"/>
              </a:ext>
            </a:extLst>
          </p:cNvPr>
          <p:cNvSpPr/>
          <p:nvPr/>
        </p:nvSpPr>
        <p:spPr>
          <a:xfrm>
            <a:off x="4998195" y="1692525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F3D87E-8E12-4DA2-EA1F-16C2A3899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0" y="3499917"/>
            <a:ext cx="4721486" cy="35403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Google Shape;1626;p35">
            <a:extLst>
              <a:ext uri="{FF2B5EF4-FFF2-40B4-BE49-F238E27FC236}">
                <a16:creationId xmlns:a16="http://schemas.microsoft.com/office/drawing/2014/main" id="{0F1171DA-74EC-89E3-3B97-C9609142CB20}"/>
              </a:ext>
            </a:extLst>
          </p:cNvPr>
          <p:cNvGrpSpPr/>
          <p:nvPr/>
        </p:nvGrpSpPr>
        <p:grpSpPr>
          <a:xfrm>
            <a:off x="471972" y="333896"/>
            <a:ext cx="4814404" cy="809104"/>
            <a:chOff x="1659595" y="860159"/>
            <a:chExt cx="5984100" cy="3505200"/>
          </a:xfrm>
          <a:solidFill>
            <a:schemeClr val="accent6"/>
          </a:solidFill>
        </p:grpSpPr>
        <p:sp>
          <p:nvSpPr>
            <p:cNvPr id="39" name="Google Shape;1627;p35">
              <a:extLst>
                <a:ext uri="{FF2B5EF4-FFF2-40B4-BE49-F238E27FC236}">
                  <a16:creationId xmlns:a16="http://schemas.microsoft.com/office/drawing/2014/main" id="{6D058C62-9042-B7A8-AC9F-7F5FACCB9B3C}"/>
                </a:ext>
              </a:extLst>
            </p:cNvPr>
            <p:cNvSpPr/>
            <p:nvPr/>
          </p:nvSpPr>
          <p:spPr>
            <a:xfrm>
              <a:off x="1659595" y="860159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8;p35">
              <a:extLst>
                <a:ext uri="{FF2B5EF4-FFF2-40B4-BE49-F238E27FC236}">
                  <a16:creationId xmlns:a16="http://schemas.microsoft.com/office/drawing/2014/main" id="{C7E84ECC-D36D-9335-A450-8B08D75FEDAD}"/>
                </a:ext>
              </a:extLst>
            </p:cNvPr>
            <p:cNvSpPr/>
            <p:nvPr/>
          </p:nvSpPr>
          <p:spPr>
            <a:xfrm>
              <a:off x="1881635" y="1248799"/>
              <a:ext cx="5562447" cy="2771416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E433B34-0E27-6A22-75FF-09A890FDE068}"/>
              </a:ext>
            </a:extLst>
          </p:cNvPr>
          <p:cNvSpPr txBox="1"/>
          <p:nvPr/>
        </p:nvSpPr>
        <p:spPr>
          <a:xfrm>
            <a:off x="719881" y="451038"/>
            <a:ext cx="4223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漂鳥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197-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縱谷大地藝術季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F373306-0DE4-6592-3DF6-2AD0CDF89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10" y="69352"/>
            <a:ext cx="4731016" cy="3547462"/>
          </a:xfrm>
          <a:prstGeom prst="rect">
            <a:avLst/>
          </a:prstGeom>
        </p:spPr>
      </p:pic>
      <p:sp>
        <p:nvSpPr>
          <p:cNvPr id="7" name="Google Shape;2119;p45">
            <a:extLst>
              <a:ext uri="{FF2B5EF4-FFF2-40B4-BE49-F238E27FC236}">
                <a16:creationId xmlns:a16="http://schemas.microsoft.com/office/drawing/2014/main" id="{2A7BA9C1-AA78-C651-2F17-B6BCAAD39599}"/>
              </a:ext>
            </a:extLst>
          </p:cNvPr>
          <p:cNvSpPr/>
          <p:nvPr/>
        </p:nvSpPr>
        <p:spPr>
          <a:xfrm>
            <a:off x="1324659" y="6226146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2119;p45">
            <a:extLst>
              <a:ext uri="{FF2B5EF4-FFF2-40B4-BE49-F238E27FC236}">
                <a16:creationId xmlns:a16="http://schemas.microsoft.com/office/drawing/2014/main" id="{54C9DE43-1E89-17C5-4D96-665182039175}"/>
              </a:ext>
            </a:extLst>
          </p:cNvPr>
          <p:cNvSpPr/>
          <p:nvPr/>
        </p:nvSpPr>
        <p:spPr>
          <a:xfrm>
            <a:off x="5125780" y="1820764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E175FA-53EE-4EAD-F26B-BA1E0E852F6A}"/>
              </a:ext>
            </a:extLst>
          </p:cNvPr>
          <p:cNvSpPr/>
          <p:nvPr/>
        </p:nvSpPr>
        <p:spPr>
          <a:xfrm>
            <a:off x="10867341" y="889075"/>
            <a:ext cx="1043672" cy="540698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雲霧，像愛情一樣，在心的山丘上遊戲，變化出許多美麗的驚奇。</a:t>
            </a:r>
            <a:endParaRPr lang="en-US" altLang="zh-TW" b="1" i="0" dirty="0">
              <a:solidFill>
                <a:schemeClr val="bg1"/>
              </a:solidFill>
              <a:effectLst/>
              <a:latin typeface="Noto Sans TC"/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                                           </a:t>
            </a:r>
            <a:r>
              <a:rPr lang="zh-TW" altLang="en-US" b="1" u="sng" dirty="0">
                <a:solidFill>
                  <a:schemeClr val="bg1"/>
                </a:solidFill>
              </a:rPr>
              <a:t>泰戈爾</a:t>
            </a:r>
            <a:r>
              <a:rPr lang="en-US" altLang="zh-TW" b="1" dirty="0">
                <a:solidFill>
                  <a:schemeClr val="bg1"/>
                </a:solidFill>
              </a:rPr>
              <a:t>《</a:t>
            </a:r>
            <a:r>
              <a:rPr lang="zh-TW" altLang="en-US" b="1" dirty="0">
                <a:solidFill>
                  <a:schemeClr val="bg1"/>
                </a:solidFill>
              </a:rPr>
              <a:t>漂鳥集</a:t>
            </a:r>
            <a:r>
              <a:rPr lang="en-US" altLang="zh-TW" b="1" dirty="0">
                <a:solidFill>
                  <a:schemeClr val="bg1"/>
                </a:solidFill>
              </a:rPr>
              <a:t>》</a:t>
            </a:r>
            <a:r>
              <a:rPr lang="zh-TW" altLang="en-US" b="1" dirty="0">
                <a:solidFill>
                  <a:schemeClr val="bg1"/>
                </a:solidFill>
              </a:rPr>
              <a:t>第</a:t>
            </a:r>
            <a:r>
              <a:rPr lang="en-US" altLang="zh-TW" b="1" dirty="0">
                <a:solidFill>
                  <a:schemeClr val="bg1"/>
                </a:solidFill>
              </a:rPr>
              <a:t>74</a:t>
            </a:r>
            <a:r>
              <a:rPr lang="zh-TW" altLang="en-US" b="1" dirty="0">
                <a:solidFill>
                  <a:schemeClr val="bg1"/>
                </a:solidFill>
              </a:rPr>
              <a:t>首</a:t>
            </a:r>
          </a:p>
        </p:txBody>
      </p:sp>
    </p:spTree>
    <p:extLst>
      <p:ext uri="{BB962C8B-B14F-4D97-AF65-F5344CB8AC3E}">
        <p14:creationId xmlns:p14="http://schemas.microsoft.com/office/powerpoint/2010/main" val="11425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337E8B-6DE2-E28A-B8CF-E82B73905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7" y="0"/>
            <a:ext cx="4770900" cy="35773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0C42863-42BF-E4C2-AF06-B2F193201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36" y="3254067"/>
            <a:ext cx="4770899" cy="3577368"/>
          </a:xfrm>
          <a:prstGeom prst="rect">
            <a:avLst/>
          </a:prstGeom>
        </p:spPr>
      </p:pic>
      <p:sp>
        <p:nvSpPr>
          <p:cNvPr id="6" name="流程圖: 替代程序 5">
            <a:extLst>
              <a:ext uri="{FF2B5EF4-FFF2-40B4-BE49-F238E27FC236}">
                <a16:creationId xmlns:a16="http://schemas.microsoft.com/office/drawing/2014/main" id="{1E12DB9B-0919-11A9-8644-C8F6B40C2294}"/>
              </a:ext>
            </a:extLst>
          </p:cNvPr>
          <p:cNvSpPr/>
          <p:nvPr/>
        </p:nvSpPr>
        <p:spPr>
          <a:xfrm>
            <a:off x="973707" y="5720569"/>
            <a:ext cx="3616067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山、陽光與蛇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Google Shape;2118;p45">
            <a:extLst>
              <a:ext uri="{FF2B5EF4-FFF2-40B4-BE49-F238E27FC236}">
                <a16:creationId xmlns:a16="http://schemas.microsoft.com/office/drawing/2014/main" id="{E308E2A0-6359-52AC-A1BB-BDB5B6739797}"/>
              </a:ext>
            </a:extLst>
          </p:cNvPr>
          <p:cNvSpPr/>
          <p:nvPr/>
        </p:nvSpPr>
        <p:spPr>
          <a:xfrm>
            <a:off x="321338" y="5557064"/>
            <a:ext cx="778034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流程圖: 替代程序 1">
            <a:extLst>
              <a:ext uri="{FF2B5EF4-FFF2-40B4-BE49-F238E27FC236}">
                <a16:creationId xmlns:a16="http://schemas.microsoft.com/office/drawing/2014/main" id="{D20B8DF1-15F5-4A36-EB54-30AF60780456}"/>
              </a:ext>
            </a:extLst>
          </p:cNvPr>
          <p:cNvSpPr/>
          <p:nvPr/>
        </p:nvSpPr>
        <p:spPr>
          <a:xfrm>
            <a:off x="5776633" y="3000539"/>
            <a:ext cx="619126" cy="197072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孕育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Google Shape;2118;p45">
            <a:extLst>
              <a:ext uri="{FF2B5EF4-FFF2-40B4-BE49-F238E27FC236}">
                <a16:creationId xmlns:a16="http://schemas.microsoft.com/office/drawing/2014/main" id="{21A7D6F9-9FC1-1625-6A93-793B0658FC93}"/>
              </a:ext>
            </a:extLst>
          </p:cNvPr>
          <p:cNvSpPr/>
          <p:nvPr/>
        </p:nvSpPr>
        <p:spPr>
          <a:xfrm>
            <a:off x="5567650" y="2460041"/>
            <a:ext cx="846416" cy="794026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oogle Shape;1626;p35">
            <a:extLst>
              <a:ext uri="{FF2B5EF4-FFF2-40B4-BE49-F238E27FC236}">
                <a16:creationId xmlns:a16="http://schemas.microsoft.com/office/drawing/2014/main" id="{510F7441-2D40-5622-ADC4-D8D0B52B428F}"/>
              </a:ext>
            </a:extLst>
          </p:cNvPr>
          <p:cNvGrpSpPr/>
          <p:nvPr/>
        </p:nvGrpSpPr>
        <p:grpSpPr>
          <a:xfrm>
            <a:off x="471972" y="333896"/>
            <a:ext cx="4814404" cy="809104"/>
            <a:chOff x="1659595" y="860159"/>
            <a:chExt cx="5984100" cy="3505200"/>
          </a:xfrm>
          <a:solidFill>
            <a:schemeClr val="accent6"/>
          </a:solidFill>
        </p:grpSpPr>
        <p:sp>
          <p:nvSpPr>
            <p:cNvPr id="8" name="Google Shape;1627;p35">
              <a:extLst>
                <a:ext uri="{FF2B5EF4-FFF2-40B4-BE49-F238E27FC236}">
                  <a16:creationId xmlns:a16="http://schemas.microsoft.com/office/drawing/2014/main" id="{103E0076-D07B-840D-5495-AA1937556394}"/>
                </a:ext>
              </a:extLst>
            </p:cNvPr>
            <p:cNvSpPr/>
            <p:nvPr/>
          </p:nvSpPr>
          <p:spPr>
            <a:xfrm>
              <a:off x="1659595" y="860159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28;p35">
              <a:extLst>
                <a:ext uri="{FF2B5EF4-FFF2-40B4-BE49-F238E27FC236}">
                  <a16:creationId xmlns:a16="http://schemas.microsoft.com/office/drawing/2014/main" id="{6949AC02-B0B7-6FF4-68C0-F839E651B132}"/>
                </a:ext>
              </a:extLst>
            </p:cNvPr>
            <p:cNvSpPr/>
            <p:nvPr/>
          </p:nvSpPr>
          <p:spPr>
            <a:xfrm>
              <a:off x="1881635" y="1248799"/>
              <a:ext cx="5562447" cy="2771416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9D84959-2ACE-0C2C-A492-947888CC15E5}"/>
              </a:ext>
            </a:extLst>
          </p:cNvPr>
          <p:cNvSpPr txBox="1"/>
          <p:nvPr/>
        </p:nvSpPr>
        <p:spPr>
          <a:xfrm>
            <a:off x="710356" y="451038"/>
            <a:ext cx="4223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漂鳥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197-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縱谷大地藝術季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ED61444-44C2-AFA1-896A-01D4A58B3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3" y="1555494"/>
            <a:ext cx="5315983" cy="3986089"/>
          </a:xfrm>
          <a:prstGeom prst="rect">
            <a:avLst/>
          </a:prstGeom>
        </p:spPr>
      </p:pic>
      <p:sp>
        <p:nvSpPr>
          <p:cNvPr id="10" name="Google Shape;2119;p45">
            <a:extLst>
              <a:ext uri="{FF2B5EF4-FFF2-40B4-BE49-F238E27FC236}">
                <a16:creationId xmlns:a16="http://schemas.microsoft.com/office/drawing/2014/main" id="{FDFB089A-B95A-726B-845E-C9505DC04B52}"/>
              </a:ext>
            </a:extLst>
          </p:cNvPr>
          <p:cNvSpPr/>
          <p:nvPr/>
        </p:nvSpPr>
        <p:spPr>
          <a:xfrm>
            <a:off x="432172" y="5666966"/>
            <a:ext cx="556367" cy="574222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8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Google Shape;2119;p45">
            <a:extLst>
              <a:ext uri="{FF2B5EF4-FFF2-40B4-BE49-F238E27FC236}">
                <a16:creationId xmlns:a16="http://schemas.microsoft.com/office/drawing/2014/main" id="{C1CE4C87-101A-0979-A59C-0D28ACDA5890}"/>
              </a:ext>
            </a:extLst>
          </p:cNvPr>
          <p:cNvSpPr/>
          <p:nvPr/>
        </p:nvSpPr>
        <p:spPr>
          <a:xfrm>
            <a:off x="5687227" y="2561575"/>
            <a:ext cx="619126" cy="590958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  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</a:rPr>
              <a:t>9</a:t>
            </a:r>
            <a:endParaRPr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6D7C3BC-E0DC-517C-B532-3EED4174B923}"/>
              </a:ext>
            </a:extLst>
          </p:cNvPr>
          <p:cNvSpPr/>
          <p:nvPr/>
        </p:nvSpPr>
        <p:spPr>
          <a:xfrm>
            <a:off x="11148328" y="974258"/>
            <a:ext cx="1043672" cy="540698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當我們歡慶於自身的成熟時</a:t>
            </a:r>
            <a:r>
              <a:rPr lang="zh-TW" altLang="en-US" b="1" dirty="0">
                <a:solidFill>
                  <a:schemeClr val="bg1"/>
                </a:solidFill>
                <a:latin typeface="Noto Sans TC"/>
              </a:rPr>
              <a:t>，</a:t>
            </a:r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便可以快樂地將我們的果實分享出去了。</a:t>
            </a:r>
            <a:endParaRPr lang="en-US" altLang="zh-TW" b="1" i="0" dirty="0">
              <a:solidFill>
                <a:schemeClr val="bg1"/>
              </a:solidFill>
              <a:effectLst/>
              <a:latin typeface="Noto Sans TC"/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                                         </a:t>
            </a:r>
            <a:r>
              <a:rPr lang="zh-TW" altLang="en-US" b="1" u="sng" dirty="0">
                <a:solidFill>
                  <a:schemeClr val="bg1"/>
                </a:solidFill>
              </a:rPr>
              <a:t>泰戈爾</a:t>
            </a:r>
            <a:r>
              <a:rPr lang="en-US" altLang="zh-TW" b="1" dirty="0">
                <a:solidFill>
                  <a:schemeClr val="bg1"/>
                </a:solidFill>
              </a:rPr>
              <a:t>《</a:t>
            </a:r>
            <a:r>
              <a:rPr lang="zh-TW" altLang="en-US" b="1" dirty="0">
                <a:solidFill>
                  <a:schemeClr val="bg1"/>
                </a:solidFill>
              </a:rPr>
              <a:t>漂鳥集</a:t>
            </a:r>
            <a:r>
              <a:rPr lang="en-US" altLang="zh-TW" b="1" dirty="0">
                <a:solidFill>
                  <a:schemeClr val="bg1"/>
                </a:solidFill>
              </a:rPr>
              <a:t>》</a:t>
            </a:r>
            <a:r>
              <a:rPr lang="zh-TW" altLang="en-US" b="1" dirty="0">
                <a:solidFill>
                  <a:schemeClr val="bg1"/>
                </a:solidFill>
              </a:rPr>
              <a:t>第</a:t>
            </a:r>
            <a:r>
              <a:rPr lang="en-US" altLang="zh-TW" b="1" dirty="0">
                <a:solidFill>
                  <a:schemeClr val="bg1"/>
                </a:solidFill>
              </a:rPr>
              <a:t>159</a:t>
            </a:r>
            <a:r>
              <a:rPr lang="zh-TW" altLang="en-US" b="1" dirty="0">
                <a:solidFill>
                  <a:schemeClr val="bg1"/>
                </a:solidFill>
              </a:rPr>
              <a:t>首</a:t>
            </a:r>
          </a:p>
        </p:txBody>
      </p:sp>
    </p:spTree>
    <p:extLst>
      <p:ext uri="{BB962C8B-B14F-4D97-AF65-F5344CB8AC3E}">
        <p14:creationId xmlns:p14="http://schemas.microsoft.com/office/powerpoint/2010/main" val="19746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圖: 替代程序 2">
            <a:extLst>
              <a:ext uri="{FF2B5EF4-FFF2-40B4-BE49-F238E27FC236}">
                <a16:creationId xmlns:a16="http://schemas.microsoft.com/office/drawing/2014/main" id="{88C0A978-DA03-9655-BA0C-8632A03083EC}"/>
              </a:ext>
            </a:extLst>
          </p:cNvPr>
          <p:cNvSpPr/>
          <p:nvPr/>
        </p:nvSpPr>
        <p:spPr>
          <a:xfrm>
            <a:off x="1222110" y="5892613"/>
            <a:ext cx="3076574" cy="50482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永恆的旅者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Google Shape;2118;p45">
            <a:extLst>
              <a:ext uri="{FF2B5EF4-FFF2-40B4-BE49-F238E27FC236}">
                <a16:creationId xmlns:a16="http://schemas.microsoft.com/office/drawing/2014/main" id="{CC82381F-728C-11DA-61BB-46A5CDE180CC}"/>
              </a:ext>
            </a:extLst>
          </p:cNvPr>
          <p:cNvSpPr/>
          <p:nvPr/>
        </p:nvSpPr>
        <p:spPr>
          <a:xfrm>
            <a:off x="557697" y="5734051"/>
            <a:ext cx="956777" cy="838200"/>
          </a:xfrm>
          <a:custGeom>
            <a:avLst/>
            <a:gdLst/>
            <a:ahLst/>
            <a:cxnLst/>
            <a:rect l="l" t="t" r="r" b="b"/>
            <a:pathLst>
              <a:path w="23127" h="23876" extrusionOk="0">
                <a:moveTo>
                  <a:pt x="9131" y="0"/>
                </a:moveTo>
                <a:cubicBezTo>
                  <a:pt x="8812" y="0"/>
                  <a:pt x="8504" y="208"/>
                  <a:pt x="8418" y="557"/>
                </a:cubicBezTo>
                <a:lnTo>
                  <a:pt x="6680" y="7546"/>
                </a:lnTo>
                <a:lnTo>
                  <a:pt x="477" y="11201"/>
                </a:lnTo>
                <a:cubicBezTo>
                  <a:pt x="1" y="11487"/>
                  <a:pt x="1" y="12165"/>
                  <a:pt x="465" y="12463"/>
                </a:cubicBezTo>
                <a:lnTo>
                  <a:pt x="6573" y="16273"/>
                </a:lnTo>
                <a:lnTo>
                  <a:pt x="8133" y="23298"/>
                </a:lnTo>
                <a:cubicBezTo>
                  <a:pt x="8212" y="23656"/>
                  <a:pt x="8531" y="23875"/>
                  <a:pt x="8858" y="23875"/>
                </a:cubicBezTo>
                <a:cubicBezTo>
                  <a:pt x="9020" y="23875"/>
                  <a:pt x="9185" y="23821"/>
                  <a:pt x="9323" y="23703"/>
                </a:cubicBezTo>
                <a:lnTo>
                  <a:pt x="14836" y="19071"/>
                </a:lnTo>
                <a:lnTo>
                  <a:pt x="22004" y="19750"/>
                </a:lnTo>
                <a:cubicBezTo>
                  <a:pt x="22031" y="19753"/>
                  <a:pt x="22058" y="19754"/>
                  <a:pt x="22085" y="19754"/>
                </a:cubicBezTo>
                <a:cubicBezTo>
                  <a:pt x="22590" y="19754"/>
                  <a:pt x="22946" y="19236"/>
                  <a:pt x="22754" y="18750"/>
                </a:cubicBezTo>
                <a:lnTo>
                  <a:pt x="20051" y="12070"/>
                </a:lnTo>
                <a:lnTo>
                  <a:pt x="22920" y="5474"/>
                </a:lnTo>
                <a:cubicBezTo>
                  <a:pt x="23126" y="4983"/>
                  <a:pt x="22772" y="4447"/>
                  <a:pt x="22259" y="4447"/>
                </a:cubicBezTo>
                <a:cubicBezTo>
                  <a:pt x="22238" y="4447"/>
                  <a:pt x="22216" y="4448"/>
                  <a:pt x="22194" y="4450"/>
                </a:cubicBezTo>
                <a:lnTo>
                  <a:pt x="15015" y="4950"/>
                </a:lnTo>
                <a:lnTo>
                  <a:pt x="9621" y="188"/>
                </a:lnTo>
                <a:cubicBezTo>
                  <a:pt x="9476" y="59"/>
                  <a:pt x="9302" y="0"/>
                  <a:pt x="9131" y="0"/>
                </a:cubicBezTo>
                <a:close/>
              </a:path>
            </a:pathLst>
          </a:custGeom>
          <a:solidFill>
            <a:srgbClr val="FA70BD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7CB65-2066-663A-3E4C-5079015059A2}"/>
              </a:ext>
            </a:extLst>
          </p:cNvPr>
          <p:cNvSpPr txBox="1"/>
          <p:nvPr/>
        </p:nvSpPr>
        <p:spPr>
          <a:xfrm>
            <a:off x="3048000" y="3804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grpSp>
        <p:nvGrpSpPr>
          <p:cNvPr id="7" name="Google Shape;1626;p35">
            <a:extLst>
              <a:ext uri="{FF2B5EF4-FFF2-40B4-BE49-F238E27FC236}">
                <a16:creationId xmlns:a16="http://schemas.microsoft.com/office/drawing/2014/main" id="{510F7441-2D40-5622-ADC4-D8D0B52B428F}"/>
              </a:ext>
            </a:extLst>
          </p:cNvPr>
          <p:cNvGrpSpPr/>
          <p:nvPr/>
        </p:nvGrpSpPr>
        <p:grpSpPr>
          <a:xfrm>
            <a:off x="557697" y="400571"/>
            <a:ext cx="4814404" cy="809104"/>
            <a:chOff x="1659595" y="860159"/>
            <a:chExt cx="5984100" cy="3505200"/>
          </a:xfrm>
          <a:solidFill>
            <a:schemeClr val="accent6"/>
          </a:solidFill>
        </p:grpSpPr>
        <p:sp>
          <p:nvSpPr>
            <p:cNvPr id="8" name="Google Shape;1627;p35">
              <a:extLst>
                <a:ext uri="{FF2B5EF4-FFF2-40B4-BE49-F238E27FC236}">
                  <a16:creationId xmlns:a16="http://schemas.microsoft.com/office/drawing/2014/main" id="{103E0076-D07B-840D-5495-AA1937556394}"/>
                </a:ext>
              </a:extLst>
            </p:cNvPr>
            <p:cNvSpPr/>
            <p:nvPr/>
          </p:nvSpPr>
          <p:spPr>
            <a:xfrm>
              <a:off x="1659595" y="860159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28;p35">
              <a:extLst>
                <a:ext uri="{FF2B5EF4-FFF2-40B4-BE49-F238E27FC236}">
                  <a16:creationId xmlns:a16="http://schemas.microsoft.com/office/drawing/2014/main" id="{6949AC02-B0B7-6FF4-68C0-F839E651B132}"/>
                </a:ext>
              </a:extLst>
            </p:cNvPr>
            <p:cNvSpPr/>
            <p:nvPr/>
          </p:nvSpPr>
          <p:spPr>
            <a:xfrm>
              <a:off x="1881635" y="1248799"/>
              <a:ext cx="5562447" cy="2771416"/>
            </a:xfrm>
            <a:prstGeom prst="roundRect">
              <a:avLst>
                <a:gd name="adj" fmla="val 16667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9D84959-2ACE-0C2C-A492-947888CC15E5}"/>
              </a:ext>
            </a:extLst>
          </p:cNvPr>
          <p:cNvSpPr txBox="1"/>
          <p:nvPr/>
        </p:nvSpPr>
        <p:spPr>
          <a:xfrm>
            <a:off x="853102" y="547264"/>
            <a:ext cx="4223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漂鳥</a:t>
            </a:r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197-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縱谷大地藝術季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8B577D-8D3C-9931-1F82-E192D6EFB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8" y="1581150"/>
            <a:ext cx="5449528" cy="40862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88D6271-E1A5-A9F4-A034-D658B32BA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49" y="1581150"/>
            <a:ext cx="5449528" cy="40862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2BB6A72-720D-728E-F49A-BC5422925B59}"/>
              </a:ext>
            </a:extLst>
          </p:cNvPr>
          <p:cNvSpPr txBox="1"/>
          <p:nvPr/>
        </p:nvSpPr>
        <p:spPr>
          <a:xfrm>
            <a:off x="6056349" y="451038"/>
            <a:ext cx="5202919" cy="954107"/>
          </a:xfrm>
          <a:prstGeom prst="rect">
            <a:avLst/>
          </a:prstGeom>
          <a:solidFill>
            <a:srgbClr val="FA70BD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黃澄澄的稻浪和蔚藍的天空，是麥哲倫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最終站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不可言喻的感動！</a:t>
            </a:r>
          </a:p>
        </p:txBody>
      </p:sp>
      <p:sp>
        <p:nvSpPr>
          <p:cNvPr id="6" name="Google Shape;2119;p45">
            <a:extLst>
              <a:ext uri="{FF2B5EF4-FFF2-40B4-BE49-F238E27FC236}">
                <a16:creationId xmlns:a16="http://schemas.microsoft.com/office/drawing/2014/main" id="{23859EF4-5B4F-29EE-893A-216294B232AC}"/>
              </a:ext>
            </a:extLst>
          </p:cNvPr>
          <p:cNvSpPr/>
          <p:nvPr/>
        </p:nvSpPr>
        <p:spPr>
          <a:xfrm>
            <a:off x="736336" y="5857913"/>
            <a:ext cx="673134" cy="599516"/>
          </a:xfrm>
          <a:custGeom>
            <a:avLst/>
            <a:gdLst/>
            <a:ahLst/>
            <a:cxnLst/>
            <a:rect l="l" t="t" r="r" b="b"/>
            <a:pathLst>
              <a:path w="13118" h="13539" extrusionOk="0">
                <a:moveTo>
                  <a:pt x="5176" y="0"/>
                </a:moveTo>
                <a:cubicBezTo>
                  <a:pt x="4995" y="0"/>
                  <a:pt x="4822" y="116"/>
                  <a:pt x="4775" y="318"/>
                </a:cubicBezTo>
                <a:lnTo>
                  <a:pt x="3787" y="4283"/>
                </a:lnTo>
                <a:lnTo>
                  <a:pt x="275" y="6355"/>
                </a:lnTo>
                <a:cubicBezTo>
                  <a:pt x="1" y="6509"/>
                  <a:pt x="1" y="6902"/>
                  <a:pt x="263" y="7069"/>
                </a:cubicBezTo>
                <a:lnTo>
                  <a:pt x="3727" y="9224"/>
                </a:lnTo>
                <a:lnTo>
                  <a:pt x="4609" y="13213"/>
                </a:lnTo>
                <a:cubicBezTo>
                  <a:pt x="4656" y="13417"/>
                  <a:pt x="4833" y="13539"/>
                  <a:pt x="5017" y="13539"/>
                </a:cubicBezTo>
                <a:cubicBezTo>
                  <a:pt x="5111" y="13539"/>
                  <a:pt x="5207" y="13507"/>
                  <a:pt x="5287" y="13439"/>
                </a:cubicBezTo>
                <a:lnTo>
                  <a:pt x="8419" y="10819"/>
                </a:lnTo>
                <a:lnTo>
                  <a:pt x="12479" y="11200"/>
                </a:lnTo>
                <a:cubicBezTo>
                  <a:pt x="12495" y="11202"/>
                  <a:pt x="12511" y="11203"/>
                  <a:pt x="12527" y="11203"/>
                </a:cubicBezTo>
                <a:cubicBezTo>
                  <a:pt x="12812" y="11203"/>
                  <a:pt x="13020" y="10911"/>
                  <a:pt x="12907" y="10629"/>
                </a:cubicBezTo>
                <a:lnTo>
                  <a:pt x="11371" y="6855"/>
                </a:lnTo>
                <a:lnTo>
                  <a:pt x="13002" y="3104"/>
                </a:lnTo>
                <a:cubicBezTo>
                  <a:pt x="13117" y="2828"/>
                  <a:pt x="12911" y="2519"/>
                  <a:pt x="12618" y="2519"/>
                </a:cubicBezTo>
                <a:cubicBezTo>
                  <a:pt x="12607" y="2519"/>
                  <a:pt x="12597" y="2520"/>
                  <a:pt x="12586" y="2521"/>
                </a:cubicBezTo>
                <a:lnTo>
                  <a:pt x="8514" y="2806"/>
                </a:lnTo>
                <a:lnTo>
                  <a:pt x="5454" y="104"/>
                </a:lnTo>
                <a:cubicBezTo>
                  <a:pt x="5371" y="33"/>
                  <a:pt x="5272" y="0"/>
                  <a:pt x="5176" y="0"/>
                </a:cubicBezTo>
                <a:close/>
              </a:path>
            </a:pathLst>
          </a:custGeom>
          <a:solidFill>
            <a:srgbClr val="991596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/>
              <a:t>  </a:t>
            </a:r>
            <a:r>
              <a:rPr lang="en-US" altLang="zh-TW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dirty="0"/>
              <a:t> </a:t>
            </a:r>
            <a:endParaRPr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0A957C-E959-7E17-BD9B-82788D3559FA}"/>
              </a:ext>
            </a:extLst>
          </p:cNvPr>
          <p:cNvSpPr/>
          <p:nvPr/>
        </p:nvSpPr>
        <p:spPr>
          <a:xfrm>
            <a:off x="6231938" y="5843380"/>
            <a:ext cx="5402365" cy="86900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i="0" dirty="0">
                <a:solidFill>
                  <a:schemeClr val="bg1"/>
                </a:solidFill>
                <a:effectLst/>
                <a:latin typeface="Noto Sans TC"/>
              </a:rPr>
              <a:t>永恆的旅人啊！您將會在我的吟唱裡發現您的足跡 ！</a:t>
            </a:r>
            <a:endParaRPr lang="en-US" altLang="zh-TW" b="1" i="0" dirty="0">
              <a:solidFill>
                <a:schemeClr val="bg1"/>
              </a:solidFill>
              <a:effectLst/>
              <a:latin typeface="Noto Sans TC"/>
            </a:endParaRPr>
          </a:p>
          <a:p>
            <a:pPr algn="r"/>
            <a:r>
              <a:rPr lang="zh-TW" altLang="en-US" b="1" u="sng" dirty="0">
                <a:solidFill>
                  <a:schemeClr val="bg1"/>
                </a:solidFill>
              </a:rPr>
              <a:t>泰戈爾</a:t>
            </a:r>
            <a:r>
              <a:rPr lang="en-US" altLang="zh-TW" b="1" dirty="0">
                <a:solidFill>
                  <a:schemeClr val="bg1"/>
                </a:solidFill>
              </a:rPr>
              <a:t>《</a:t>
            </a:r>
            <a:r>
              <a:rPr lang="zh-TW" altLang="en-US" b="1" dirty="0">
                <a:solidFill>
                  <a:schemeClr val="bg1"/>
                </a:solidFill>
              </a:rPr>
              <a:t>漂鳥集</a:t>
            </a:r>
            <a:r>
              <a:rPr lang="en-US" altLang="zh-TW" b="1" dirty="0">
                <a:solidFill>
                  <a:schemeClr val="bg1"/>
                </a:solidFill>
              </a:rPr>
              <a:t>》</a:t>
            </a:r>
            <a:r>
              <a:rPr lang="zh-TW" altLang="en-US" b="1" dirty="0">
                <a:solidFill>
                  <a:schemeClr val="bg1"/>
                </a:solidFill>
              </a:rPr>
              <a:t>第</a:t>
            </a:r>
            <a:r>
              <a:rPr lang="en-US" altLang="zh-TW" b="1" dirty="0">
                <a:solidFill>
                  <a:schemeClr val="bg1"/>
                </a:solidFill>
              </a:rPr>
              <a:t>306</a:t>
            </a:r>
            <a:r>
              <a:rPr lang="zh-TW" altLang="en-US" b="1" dirty="0">
                <a:solidFill>
                  <a:schemeClr val="bg1"/>
                </a:solidFill>
              </a:rPr>
              <a:t>首</a:t>
            </a:r>
          </a:p>
        </p:txBody>
      </p:sp>
    </p:spTree>
    <p:extLst>
      <p:ext uri="{BB962C8B-B14F-4D97-AF65-F5344CB8AC3E}">
        <p14:creationId xmlns:p14="http://schemas.microsoft.com/office/powerpoint/2010/main" val="13606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33B0FE-CD43-4016-ACC1-90AFEBBFC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77" y="-522486"/>
            <a:ext cx="3658797" cy="2914141"/>
          </a:xfrm>
          <a:prstGeom prst="rect">
            <a:avLst/>
          </a:prstGeom>
        </p:spPr>
      </p:pic>
      <p:grpSp>
        <p:nvGrpSpPr>
          <p:cNvPr id="4" name="群組 5">
            <a:extLst>
              <a:ext uri="{FF2B5EF4-FFF2-40B4-BE49-F238E27FC236}">
                <a16:creationId xmlns:a16="http://schemas.microsoft.com/office/drawing/2014/main" id="{A096FA97-27C1-582F-1942-E3B1AF1E795B}"/>
              </a:ext>
            </a:extLst>
          </p:cNvPr>
          <p:cNvGrpSpPr>
            <a:grpSpLocks/>
          </p:cNvGrpSpPr>
          <p:nvPr/>
        </p:nvGrpSpPr>
        <p:grpSpPr bwMode="auto">
          <a:xfrm>
            <a:off x="281283" y="1064317"/>
            <a:ext cx="11534518" cy="5621722"/>
            <a:chOff x="-215793" y="2078040"/>
            <a:chExt cx="10074818" cy="34442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A99DC7-30BD-4C95-DD77-1B62D31E24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5453" y="2078040"/>
              <a:ext cx="5819776" cy="468313"/>
              <a:chOff x="2000" y="1309"/>
              <a:chExt cx="3619" cy="295"/>
            </a:xfrm>
          </p:grpSpPr>
          <p:sp>
            <p:nvSpPr>
              <p:cNvPr id="19" name="Line 5">
                <a:extLst>
                  <a:ext uri="{FF2B5EF4-FFF2-40B4-BE49-F238E27FC236}">
                    <a16:creationId xmlns:a16="http://schemas.microsoft.com/office/drawing/2014/main" id="{92E818BB-2FCE-7CC1-1120-5E2798C1F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6" y="1309"/>
                <a:ext cx="2933" cy="17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eaLnBrk="1" hangingPunct="1">
                  <a:defRPr/>
                </a:pPr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94C60B3A-6725-6CBA-DC03-C55C4831D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330"/>
                <a:ext cx="686" cy="241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eaLnBrk="1" hangingPunct="1">
                  <a:defRPr/>
                </a:pPr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2" name="Line 8">
                <a:extLst>
                  <a:ext uri="{FF2B5EF4-FFF2-40B4-BE49-F238E27FC236}">
                    <a16:creationId xmlns:a16="http://schemas.microsoft.com/office/drawing/2014/main" id="{8127EC59-33B5-2AA6-F76F-F13109B07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54" y="1320"/>
                <a:ext cx="465" cy="284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eaLnBrk="1" hangingPunct="1">
                  <a:defRPr/>
                </a:pPr>
                <a:endParaRPr lang="zh-TW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18F2FFF9-9383-FFAB-B4E5-962984BA54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215793" y="2999322"/>
              <a:ext cx="6934134" cy="2523004"/>
            </a:xfrm>
            <a:prstGeom prst="roundRect">
              <a:avLst>
                <a:gd name="adj" fmla="val 4690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25400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F5556C56-60A3-31FE-07AC-CD69BA6FA7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1590" y="2477791"/>
              <a:ext cx="2079781" cy="44978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AFEB970-0757-F0CA-0F60-D47B69A4E5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78068" y="2976893"/>
              <a:ext cx="2880957" cy="2504313"/>
            </a:xfrm>
            <a:prstGeom prst="roundRect">
              <a:avLst>
                <a:gd name="adj" fmla="val 4690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69804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25400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defRPr/>
              </a:pP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2F1FF696-8F41-A176-7EC4-70A9932A67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10728" y="2538141"/>
              <a:ext cx="1415824" cy="32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TW" altLang="en-US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成功之鑰</a:t>
              </a:r>
            </a:p>
          </p:txBody>
        </p:sp>
        <p:sp>
          <p:nvSpPr>
            <p:cNvPr id="14" name="Text Box 18">
              <a:extLst>
                <a:ext uri="{FF2B5EF4-FFF2-40B4-BE49-F238E27FC236}">
                  <a16:creationId xmlns:a16="http://schemas.microsoft.com/office/drawing/2014/main" id="{3064655A-2176-B301-C4EF-3B16BF666F2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77408" y="3184908"/>
              <a:ext cx="2498750" cy="203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3587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98425" indent="0">
                <a:spcBef>
                  <a:spcPct val="0"/>
                </a:spcBef>
                <a:buClrTx/>
                <a:buNone/>
              </a:pP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在某些路段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鳳林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~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光復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)google 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竟然帶我們用舊的地圖資料，帶我們到已經廢棄不通的道路，只好繞一大圈，回去接另外一條路。</a:t>
              </a:r>
            </a:p>
            <a:p>
              <a:pPr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endParaRPr lang="zh-TW" altLang="en-US" sz="1800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id="{864B2D2E-9786-C4C3-276B-4EEF4AFDBB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83334" y="2466483"/>
              <a:ext cx="2079625" cy="449263"/>
            </a:xfrm>
            <a:prstGeom prst="roundRect">
              <a:avLst>
                <a:gd name="adj" fmla="val 50000"/>
              </a:avLst>
            </a:prstGeom>
            <a:solidFill>
              <a:srgbClr val="FFBC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B7C0E496-3ADC-BD49-A55D-7A396162998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54547" y="2536080"/>
              <a:ext cx="1744472" cy="31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zh-TW" altLang="en-US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有趣的發現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2B1E6A4B-2B7E-48FC-3678-23001BB5F04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-167055" y="3030542"/>
              <a:ext cx="6885397" cy="23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3587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98425" indent="0">
                <a:spcBef>
                  <a:spcPct val="0"/>
                </a:spcBef>
                <a:buClrTx/>
                <a:buNone/>
              </a:pP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暑假開始爸媽帶我騎車上路，出發前我最遠騎到鳳林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約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35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公里</a:t>
              </a:r>
              <a:r>
                <a:rPr lang="en-US" altLang="zh-TW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。這三天最累的是第二天，因為屁股已經有點痛，而且我的車沒有變速，每次騎上橋或陡坡都要更費力，加上天氣炎熱，騎乘速度變慢，實在是一大考驗。</a:t>
              </a:r>
              <a:r>
                <a:rPr lang="zh-TW" alt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我回想做麥哲倫的初衷，調整心情，耐著性子、重燃決心，再加上爸媽、弟弟的加油聲，總算撐過來。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第三天我們</a:t>
              </a:r>
              <a:r>
                <a:rPr lang="zh-TW" altLang="en-US" sz="2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沿著</a:t>
              </a:r>
              <a:r>
                <a:rPr lang="en-US" altLang="zh-TW" sz="2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197</a:t>
              </a:r>
              <a:r>
                <a:rPr lang="zh-TW" altLang="en-US" sz="2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縣道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騎到大坡池、關山親水公園到最終站振興梯田，一共欣賞了十個裝置藝術，藝術家們的創意與巧思，配合對應的</a:t>
              </a:r>
              <a:r>
                <a:rPr lang="zh-TW" altLang="en-US" sz="2400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泰戈爾</a:t>
              </a:r>
              <a:r>
                <a:rPr lang="zh-TW" altLang="en-US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en-US" altLang="zh-TW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漂鳥集</a:t>
              </a:r>
              <a:r>
                <a:rPr lang="en-US" altLang="zh-TW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r>
                <a:rPr lang="en-US" altLang="zh-TW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2400" dirty="0">
                  <a:solidFill>
                    <a:srgbClr val="080808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，覺得感動又佩服！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37349ACF-1F5D-4461-4D9C-F7402F79237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24238" y="3377274"/>
              <a:ext cx="3133518" cy="28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54038" indent="-4572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96838" indent="0">
                <a:spcBef>
                  <a:spcPct val="0"/>
                </a:spcBef>
                <a:buClrTx/>
                <a:buNone/>
              </a:pPr>
              <a:endParaRPr lang="zh-TW" altLang="en-US" sz="2400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23E3A22A-81C4-6FD7-45BE-9020E9CD64B2}"/>
              </a:ext>
            </a:extLst>
          </p:cNvPr>
          <p:cNvSpPr/>
          <p:nvPr/>
        </p:nvSpPr>
        <p:spPr bwMode="auto">
          <a:xfrm>
            <a:off x="6008301" y="585039"/>
            <a:ext cx="2830712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挑戰心得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sp>
        <p:nvSpPr>
          <p:cNvPr id="6" name="Google Shape;682;p47">
            <a:extLst>
              <a:ext uri="{FF2B5EF4-FFF2-40B4-BE49-F238E27FC236}">
                <a16:creationId xmlns:a16="http://schemas.microsoft.com/office/drawing/2014/main" id="{72546854-1983-B7D4-8B4F-ECAB8CE70FB8}"/>
              </a:ext>
            </a:extLst>
          </p:cNvPr>
          <p:cNvSpPr/>
          <p:nvPr/>
        </p:nvSpPr>
        <p:spPr>
          <a:xfrm>
            <a:off x="1055719" y="945878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680;p47">
            <a:extLst>
              <a:ext uri="{FF2B5EF4-FFF2-40B4-BE49-F238E27FC236}">
                <a16:creationId xmlns:a16="http://schemas.microsoft.com/office/drawing/2014/main" id="{2B739DA1-A79C-07F6-B475-29E48798F7F2}"/>
              </a:ext>
            </a:extLst>
          </p:cNvPr>
          <p:cNvSpPr/>
          <p:nvPr/>
        </p:nvSpPr>
        <p:spPr>
          <a:xfrm>
            <a:off x="337082" y="279720"/>
            <a:ext cx="1608575" cy="1309727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D53416D-903E-3354-702A-841EF3E6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-159250"/>
            <a:ext cx="3336128" cy="24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武器&#10;&#10;已生成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6" y="394726"/>
            <a:ext cx="3180469" cy="291534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716726" y="1055136"/>
            <a:ext cx="7275662" cy="1815882"/>
            <a:chOff x="4816443" y="889710"/>
            <a:chExt cx="6422830" cy="1815882"/>
          </a:xfrm>
        </p:grpSpPr>
        <p:sp>
          <p:nvSpPr>
            <p:cNvPr id="10" name="矩形 9"/>
            <p:cNvSpPr/>
            <p:nvPr/>
          </p:nvSpPr>
          <p:spPr>
            <a:xfrm>
              <a:off x="4816443" y="1302252"/>
              <a:ext cx="661137" cy="769441"/>
            </a:xfrm>
            <a:prstGeom prst="rect">
              <a:avLst/>
            </a:prstGeom>
            <a:solidFill>
              <a:srgbClr val="FA70BD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→</a:t>
              </a:r>
              <a:endPara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712013" y="889710"/>
              <a:ext cx="552726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TW" altLang="en-US" sz="28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外公在他</a:t>
              </a:r>
              <a:r>
                <a:rPr lang="en-US" altLang="zh-TW" sz="28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58</a:t>
              </a:r>
              <a:r>
                <a:rPr lang="zh-TW" altLang="en-US" sz="28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歲時，用三天兩夜的時間從花蓮騎單車到台東市，我也想跟外公一樣厲害，因此興起花東縱谷騎的想法，完成自我體能挑戰。</a:t>
              </a:r>
              <a:endPara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4793964" y="4075245"/>
            <a:ext cx="5597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從北昌自家出發，騎台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線、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193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縣道、卓富公路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花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75)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197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縣道到關山，欣賞</a:t>
            </a:r>
            <a:r>
              <a:rPr lang="zh-TW" altLang="en-US" sz="2800" b="1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泰戈爾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的漂鳥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197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裝置藝術。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TW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一共十個</a:t>
            </a:r>
            <a:r>
              <a:rPr lang="en-US" altLang="zh-TW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id-ID" altLang="zh-CN" sz="2800" b="1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23" descr="图片包含 武器&#10;&#10;已生成高可信度的说明">
            <a:extLst>
              <a:ext uri="{FF2B5EF4-FFF2-40B4-BE49-F238E27FC236}">
                <a16:creationId xmlns:a16="http://schemas.microsoft.com/office/drawing/2014/main" id="{DE81B3B1-9C12-6F93-1D28-2A7DF54F6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3310071"/>
            <a:ext cx="3180469" cy="291534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659DEAF-7634-4657-CEFA-7ED7967364BD}"/>
              </a:ext>
            </a:extLst>
          </p:cNvPr>
          <p:cNvSpPr/>
          <p:nvPr/>
        </p:nvSpPr>
        <p:spPr bwMode="auto">
          <a:xfrm>
            <a:off x="402649" y="4289556"/>
            <a:ext cx="3180469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築夢目標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6D7CFC-B4A0-D9EC-CC37-274173F61E79}"/>
              </a:ext>
            </a:extLst>
          </p:cNvPr>
          <p:cNvSpPr/>
          <p:nvPr/>
        </p:nvSpPr>
        <p:spPr>
          <a:xfrm>
            <a:off x="3716726" y="4315204"/>
            <a:ext cx="748924" cy="769441"/>
          </a:xfrm>
          <a:prstGeom prst="rect">
            <a:avLst/>
          </a:prstGeom>
          <a:solidFill>
            <a:srgbClr val="FA70BD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endParaRPr kumimoji="0" lang="en-US" altLang="zh-CN" sz="4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196EBD-D633-961D-2D50-9DFCD2E20F7B}"/>
              </a:ext>
            </a:extLst>
          </p:cNvPr>
          <p:cNvSpPr/>
          <p:nvPr/>
        </p:nvSpPr>
        <p:spPr bwMode="auto">
          <a:xfrm>
            <a:off x="402649" y="1467681"/>
            <a:ext cx="3180469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築夢動機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C3976D8-C61D-D761-B239-F8F7CC425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28" y="2590799"/>
            <a:ext cx="2837707" cy="378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1">
            <a:extLst>
              <a:ext uri="{FF2B5EF4-FFF2-40B4-BE49-F238E27FC236}">
                <a16:creationId xmlns:a16="http://schemas.microsoft.com/office/drawing/2014/main" id="{46436E04-4204-5A66-4A52-AADED9D059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3001" y="2392227"/>
            <a:ext cx="5047547" cy="4087509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rgbClr val="CC66FF"/>
              </a:gs>
              <a:gs pos="50000">
                <a:schemeClr val="accent2">
                  <a:gamma/>
                  <a:tint val="69804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254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333B0FE-CD43-4016-ACC1-90AFEBBF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853" y="-344583"/>
            <a:ext cx="3658797" cy="2914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57B0A3-88AE-F833-B880-ACABA43A26CC}"/>
              </a:ext>
            </a:extLst>
          </p:cNvPr>
          <p:cNvSpPr/>
          <p:nvPr/>
        </p:nvSpPr>
        <p:spPr bwMode="auto">
          <a:xfrm>
            <a:off x="1934015" y="342553"/>
            <a:ext cx="3180469" cy="15901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困難點與</a:t>
            </a:r>
            <a:endParaRPr lang="en-US" altLang="zh-TW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如何突破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BF138B8-7E33-48AC-F620-A60B79718B8C}"/>
              </a:ext>
            </a:extLst>
          </p:cNvPr>
          <p:cNvSpPr/>
          <p:nvPr/>
        </p:nvSpPr>
        <p:spPr>
          <a:xfrm>
            <a:off x="308685" y="4795140"/>
            <a:ext cx="1440602" cy="980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突破</a:t>
            </a:r>
          </a:p>
        </p:txBody>
      </p:sp>
      <p:sp>
        <p:nvSpPr>
          <p:cNvPr id="19" name="圆角矩形 138">
            <a:extLst>
              <a:ext uri="{FF2B5EF4-FFF2-40B4-BE49-F238E27FC236}">
                <a16:creationId xmlns:a16="http://schemas.microsoft.com/office/drawing/2014/main" id="{9E3EB9C6-E58B-1488-80F7-D1AB14E25DEE}"/>
              </a:ext>
            </a:extLst>
          </p:cNvPr>
          <p:cNvSpPr/>
          <p:nvPr/>
        </p:nvSpPr>
        <p:spPr>
          <a:xfrm>
            <a:off x="316870" y="2584454"/>
            <a:ext cx="1340983" cy="627208"/>
          </a:xfrm>
          <a:prstGeom prst="roundRect">
            <a:avLst/>
          </a:prstGeom>
          <a:gradFill flip="none" rotWithShape="1">
            <a:gsLst>
              <a:gs pos="0">
                <a:srgbClr val="2AA4A1"/>
              </a:gs>
              <a:gs pos="100000">
                <a:srgbClr val="2AA4A1"/>
              </a:gs>
            </a:gsLst>
            <a:lin ang="27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困 難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F8507BB-E65A-4AB2-A024-86633AA60455}"/>
              </a:ext>
            </a:extLst>
          </p:cNvPr>
          <p:cNvSpPr txBox="1"/>
          <p:nvPr/>
        </p:nvSpPr>
        <p:spPr>
          <a:xfrm>
            <a:off x="1648756" y="2422019"/>
            <a:ext cx="45160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0">
              <a:spcBef>
                <a:spcPct val="0"/>
              </a:spcBef>
              <a:buClrTx/>
              <a:buNone/>
            </a:pP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騎到某些路段，特別是鄉間小路</a:t>
            </a:r>
            <a:r>
              <a:rPr lang="en-US" altLang="zh-TW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lang="en-US" altLang="zh-TW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48)</a:t>
            </a: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，如果經過民宅會有狗突然衝出來追我、吠我，我嚇得雙腳猛騎踏板，還差點跌倒。</a:t>
            </a:r>
            <a:endParaRPr lang="en-US" altLang="zh-TW" sz="2600" b="1" dirty="0">
              <a:solidFill>
                <a:srgbClr val="08080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8425" indent="0">
              <a:spcBef>
                <a:spcPct val="0"/>
              </a:spcBef>
              <a:buClrTx/>
              <a:buNone/>
            </a:pPr>
            <a:endParaRPr lang="en-US" altLang="zh-TW" sz="2600" b="1" dirty="0">
              <a:solidFill>
                <a:srgbClr val="08080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8425" indent="0">
              <a:spcBef>
                <a:spcPct val="0"/>
              </a:spcBef>
              <a:buClrTx/>
              <a:buNone/>
            </a:pP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我發現離爸爸太遠就會被狗追，於是我們調整彼此距離，不是爸爸騎慢一點，就是我要跟緊一點。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273864D-09CB-968D-1F54-EB7606E67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31" y="182325"/>
            <a:ext cx="4877899" cy="36576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C805C85-2297-3E81-BE82-F3C910307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23" y="3429000"/>
            <a:ext cx="3286919" cy="3246675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46604368-117E-CBA6-833B-7D73748AC1FA}"/>
              </a:ext>
            </a:extLst>
          </p:cNvPr>
          <p:cNvSpPr txBox="1"/>
          <p:nvPr/>
        </p:nvSpPr>
        <p:spPr>
          <a:xfrm>
            <a:off x="7374440" y="3167390"/>
            <a:ext cx="27220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我得跟緊爸爸！</a:t>
            </a:r>
          </a:p>
        </p:txBody>
      </p:sp>
    </p:spTree>
    <p:extLst>
      <p:ext uri="{BB962C8B-B14F-4D97-AF65-F5344CB8AC3E}">
        <p14:creationId xmlns:p14="http://schemas.microsoft.com/office/powerpoint/2010/main" val="8556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18B81E6-D9E9-C25E-6F27-452A2E0BE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22" y="154075"/>
            <a:ext cx="3138634" cy="418578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333B0FE-CD43-4016-ACC1-90AFEBBFC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0" y="-373830"/>
            <a:ext cx="3658797" cy="2914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57B0A3-88AE-F833-B880-ACABA43A26CC}"/>
              </a:ext>
            </a:extLst>
          </p:cNvPr>
          <p:cNvSpPr/>
          <p:nvPr/>
        </p:nvSpPr>
        <p:spPr bwMode="auto">
          <a:xfrm>
            <a:off x="1110549" y="228650"/>
            <a:ext cx="3180469" cy="15901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困難點與</a:t>
            </a:r>
            <a:endParaRPr lang="en-US" altLang="zh-TW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如何突破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138214C3-AB1B-5395-6CB8-1E7F0F5869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2533" y="2246970"/>
            <a:ext cx="4013501" cy="4087509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rgbClr val="CC66FF"/>
              </a:gs>
              <a:gs pos="50000">
                <a:schemeClr val="accent2">
                  <a:gamma/>
                  <a:tint val="69804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254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圆角矩形 138">
            <a:extLst>
              <a:ext uri="{FF2B5EF4-FFF2-40B4-BE49-F238E27FC236}">
                <a16:creationId xmlns:a16="http://schemas.microsoft.com/office/drawing/2014/main" id="{3A03C7FD-D65A-FF75-0AF6-32B2D7BB446D}"/>
              </a:ext>
            </a:extLst>
          </p:cNvPr>
          <p:cNvSpPr/>
          <p:nvPr/>
        </p:nvSpPr>
        <p:spPr>
          <a:xfrm>
            <a:off x="323874" y="2341607"/>
            <a:ext cx="1340983" cy="627208"/>
          </a:xfrm>
          <a:prstGeom prst="roundRect">
            <a:avLst/>
          </a:prstGeom>
          <a:gradFill flip="none" rotWithShape="1">
            <a:gsLst>
              <a:gs pos="0">
                <a:srgbClr val="2AA4A1"/>
              </a:gs>
              <a:gs pos="100000">
                <a:srgbClr val="2AA4A1"/>
              </a:gs>
            </a:gsLst>
            <a:lin ang="27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困 難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24EA4944-94F1-6D7E-19F8-04DF5870BB49}"/>
              </a:ext>
            </a:extLst>
          </p:cNvPr>
          <p:cNvSpPr/>
          <p:nvPr/>
        </p:nvSpPr>
        <p:spPr>
          <a:xfrm>
            <a:off x="323874" y="4794098"/>
            <a:ext cx="1586433" cy="980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突破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B8CF8B9-7860-21E8-D2FE-E93528BBB10D}"/>
              </a:ext>
            </a:extLst>
          </p:cNvPr>
          <p:cNvSpPr txBox="1"/>
          <p:nvPr/>
        </p:nvSpPr>
        <p:spPr>
          <a:xfrm>
            <a:off x="1653322" y="2204109"/>
            <a:ext cx="40135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要去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位在振興梯田上的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最後一個裝置藝術時，沿路的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197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縣道非常陡峭，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相對落差達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100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公尺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，我幾乎騎不上去。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這段路我時而站起來騎，  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zh-TW" altLang="en-US" sz="2600" b="1" dirty="0">
                <a:solidFill>
                  <a:srgbClr val="08080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時而用牽的，總算抵達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《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永恆的旅者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》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FB37F1-FD39-0CE6-CDBB-D38684106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42460"/>
            <a:ext cx="2935993" cy="391554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965A453-033F-2E80-0EF8-DE055B54CE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07" y="2968815"/>
            <a:ext cx="2935993" cy="391554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6F42A0F-8052-D75F-4953-4A9CC930C745}"/>
              </a:ext>
            </a:extLst>
          </p:cNvPr>
          <p:cNvSpPr txBox="1"/>
          <p:nvPr/>
        </p:nvSpPr>
        <p:spPr>
          <a:xfrm>
            <a:off x="8445222" y="2655211"/>
            <a:ext cx="153143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用力踩！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20E1C9B-2440-FEAB-5331-8C99D8F3A37F}"/>
              </a:ext>
            </a:extLst>
          </p:cNvPr>
          <p:cNvSpPr txBox="1"/>
          <p:nvPr/>
        </p:nvSpPr>
        <p:spPr>
          <a:xfrm>
            <a:off x="5546034" y="6350958"/>
            <a:ext cx="35422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騎不動，只好用牽的！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4451219-3EE0-5F05-26F3-D8D608763EEE}"/>
              </a:ext>
            </a:extLst>
          </p:cNvPr>
          <p:cNvSpPr txBox="1"/>
          <p:nvPr/>
        </p:nvSpPr>
        <p:spPr>
          <a:xfrm>
            <a:off x="9752409" y="6361135"/>
            <a:ext cx="19431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太困難了！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14CC37A-DC8D-51B6-2529-015663C04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66" y="-923669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CC2E9DF8-EE81-2C42-ECFA-7611F68A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841" y="-222991"/>
            <a:ext cx="3229864" cy="245339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899" y="2507152"/>
            <a:ext cx="2385003" cy="349747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E47014"/>
            </a:solidFill>
          </a:ln>
        </p:spPr>
      </p:pic>
      <p:grpSp>
        <p:nvGrpSpPr>
          <p:cNvPr id="74" name="组合 73"/>
          <p:cNvGrpSpPr/>
          <p:nvPr/>
        </p:nvGrpSpPr>
        <p:grpSpPr>
          <a:xfrm>
            <a:off x="2402281" y="1609725"/>
            <a:ext cx="5110927" cy="5048985"/>
            <a:chOff x="4685911" y="851122"/>
            <a:chExt cx="3833195" cy="3783181"/>
          </a:xfrm>
        </p:grpSpPr>
        <p:grpSp>
          <p:nvGrpSpPr>
            <p:cNvPr id="75" name="组合 74"/>
            <p:cNvGrpSpPr/>
            <p:nvPr/>
          </p:nvGrpSpPr>
          <p:grpSpPr>
            <a:xfrm>
              <a:off x="6770016" y="1617978"/>
              <a:ext cx="1749090" cy="3016325"/>
              <a:chOff x="6751988" y="1779890"/>
              <a:chExt cx="1749090" cy="3016325"/>
            </a:xfrm>
          </p:grpSpPr>
          <p:pic>
            <p:nvPicPr>
              <p:cNvPr id="84" name="图片 8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55" r="23355"/>
              <a:stretch/>
            </p:blipFill>
            <p:spPr>
              <a:xfrm>
                <a:off x="6751988" y="1779890"/>
                <a:ext cx="1749090" cy="252982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2" name="文本框 81"/>
              <p:cNvSpPr txBox="1"/>
              <p:nvPr/>
            </p:nvSpPr>
            <p:spPr>
              <a:xfrm>
                <a:off x="6861060" y="4357634"/>
                <a:ext cx="1542393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 defTabSz="913765">
                  <a:defRPr sz="2000" b="1" spc="133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defRPr>
                </a:lvl1pPr>
              </a:lstStyle>
              <a:p>
                <a:r>
                  <a:rPr lang="zh-TW" altLang="en-US" sz="3200" dirty="0"/>
                  <a:t>媽 媽</a:t>
                </a:r>
                <a:endParaRPr lang="zh-CN" altLang="en-US" sz="3200" dirty="0"/>
              </a:p>
            </p:txBody>
          </p:sp>
        </p:grpSp>
        <p:sp>
          <p:nvSpPr>
            <p:cNvPr id="77" name="椭圆 76"/>
            <p:cNvSpPr/>
            <p:nvPr/>
          </p:nvSpPr>
          <p:spPr>
            <a:xfrm>
              <a:off x="4685911" y="851122"/>
              <a:ext cx="621338" cy="621338"/>
            </a:xfrm>
            <a:prstGeom prst="ellipse">
              <a:avLst/>
            </a:prstGeom>
            <a:solidFill>
              <a:srgbClr val="00B0F0">
                <a:alpha val="91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r>
                <a:rPr lang="en-US" altLang="zh-CN" sz="2665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266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73">
            <a:extLst>
              <a:ext uri="{FF2B5EF4-FFF2-40B4-BE49-F238E27FC236}">
                <a16:creationId xmlns:a16="http://schemas.microsoft.com/office/drawing/2014/main" id="{018F6982-35A8-F4F3-F239-3B580DB65B6A}"/>
              </a:ext>
            </a:extLst>
          </p:cNvPr>
          <p:cNvGrpSpPr/>
          <p:nvPr/>
        </p:nvGrpSpPr>
        <p:grpSpPr>
          <a:xfrm>
            <a:off x="8062580" y="442086"/>
            <a:ext cx="3631095" cy="6135254"/>
            <a:chOff x="5847904" y="950456"/>
            <a:chExt cx="2723321" cy="4601442"/>
          </a:xfrm>
        </p:grpSpPr>
        <p:grpSp>
          <p:nvGrpSpPr>
            <p:cNvPr id="8" name="组合 79">
              <a:extLst>
                <a:ext uri="{FF2B5EF4-FFF2-40B4-BE49-F238E27FC236}">
                  <a16:creationId xmlns:a16="http://schemas.microsoft.com/office/drawing/2014/main" id="{8F214A33-A17B-F466-4178-BA68FCE45CBF}"/>
                </a:ext>
              </a:extLst>
            </p:cNvPr>
            <p:cNvGrpSpPr/>
            <p:nvPr/>
          </p:nvGrpSpPr>
          <p:grpSpPr>
            <a:xfrm>
              <a:off x="5847904" y="3721335"/>
              <a:ext cx="2723321" cy="1830563"/>
              <a:chOff x="459496" y="2521612"/>
              <a:chExt cx="2723321" cy="1830563"/>
            </a:xfrm>
          </p:grpSpPr>
          <p:sp>
            <p:nvSpPr>
              <p:cNvPr id="9" name="矩形 91">
                <a:extLst>
                  <a:ext uri="{FF2B5EF4-FFF2-40B4-BE49-F238E27FC236}">
                    <a16:creationId xmlns:a16="http://schemas.microsoft.com/office/drawing/2014/main" id="{5B580D81-4A26-2E96-AA89-3739B29AD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496" y="3539885"/>
                <a:ext cx="2723321" cy="812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TW" altLang="en-US" sz="2800" b="1" dirty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  <a:sym typeface="Arial" panose="020B0604020202020204" pitchFamily="34" charset="0"/>
                  </a:rPr>
                  <a:t>弟弟雖然手骨折，仍然一路陪我完成挑戰！</a:t>
                </a:r>
                <a:endParaRPr lang="zh-CN" altLang="en-US" sz="28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0" name="文本框 81">
                <a:extLst>
                  <a:ext uri="{FF2B5EF4-FFF2-40B4-BE49-F238E27FC236}">
                    <a16:creationId xmlns:a16="http://schemas.microsoft.com/office/drawing/2014/main" id="{B6312A0B-5184-FD74-25AC-B09A653AA960}"/>
                  </a:ext>
                </a:extLst>
              </p:cNvPr>
              <p:cNvSpPr txBox="1"/>
              <p:nvPr/>
            </p:nvSpPr>
            <p:spPr>
              <a:xfrm>
                <a:off x="1476108" y="2521612"/>
                <a:ext cx="102661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 defTabSz="913765">
                  <a:defRPr sz="2000" b="1" spc="133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defRPr>
                </a:lvl1pPr>
              </a:lstStyle>
              <a:p>
                <a:r>
                  <a:rPr lang="zh-TW" altLang="en-US" sz="3200" dirty="0"/>
                  <a:t>弟弟</a:t>
                </a:r>
                <a:endParaRPr lang="zh-CN" altLang="en-US" sz="3200" dirty="0"/>
              </a:p>
            </p:txBody>
          </p:sp>
        </p:grpSp>
        <p:sp>
          <p:nvSpPr>
            <p:cNvPr id="5" name="椭圆 76">
              <a:extLst>
                <a:ext uri="{FF2B5EF4-FFF2-40B4-BE49-F238E27FC236}">
                  <a16:creationId xmlns:a16="http://schemas.microsoft.com/office/drawing/2014/main" id="{28C2FA86-5178-4D68-8337-3C89FA203DE5}"/>
                </a:ext>
              </a:extLst>
            </p:cNvPr>
            <p:cNvSpPr/>
            <p:nvPr/>
          </p:nvSpPr>
          <p:spPr>
            <a:xfrm>
              <a:off x="6912993" y="950456"/>
              <a:ext cx="593146" cy="621338"/>
            </a:xfrm>
            <a:prstGeom prst="ellipse">
              <a:avLst/>
            </a:prstGeom>
            <a:solidFill>
              <a:schemeClr val="accent2">
                <a:alpha val="91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r>
                <a:rPr lang="en-US" altLang="zh-TW" sz="2665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266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871B73AD-E54F-75BE-447D-EF1C080C38AE}"/>
              </a:ext>
            </a:extLst>
          </p:cNvPr>
          <p:cNvSpPr/>
          <p:nvPr/>
        </p:nvSpPr>
        <p:spPr bwMode="auto">
          <a:xfrm>
            <a:off x="4605236" y="593338"/>
            <a:ext cx="3180469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築夢夥伴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sp>
        <p:nvSpPr>
          <p:cNvPr id="18" name="文本框 81">
            <a:extLst>
              <a:ext uri="{FF2B5EF4-FFF2-40B4-BE49-F238E27FC236}">
                <a16:creationId xmlns:a16="http://schemas.microsoft.com/office/drawing/2014/main" id="{7126F59B-67BF-DA6C-1284-5F1BA08DE6CA}"/>
              </a:ext>
            </a:extLst>
          </p:cNvPr>
          <p:cNvSpPr txBox="1"/>
          <p:nvPr/>
        </p:nvSpPr>
        <p:spPr>
          <a:xfrm>
            <a:off x="1827175" y="6072823"/>
            <a:ext cx="205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 defTabSz="913765">
              <a:defRPr sz="2000" b="1" spc="133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TW" altLang="en-US" sz="3200" dirty="0"/>
              <a:t>爸 爸</a:t>
            </a:r>
            <a:endParaRPr lang="zh-CN" altLang="en-US" sz="3200" dirty="0"/>
          </a:p>
        </p:txBody>
      </p:sp>
      <p:sp>
        <p:nvSpPr>
          <p:cNvPr id="19" name="椭圆 76">
            <a:extLst>
              <a:ext uri="{FF2B5EF4-FFF2-40B4-BE49-F238E27FC236}">
                <a16:creationId xmlns:a16="http://schemas.microsoft.com/office/drawing/2014/main" id="{7DF6997A-AFEE-3B2C-54AC-7CAF14F2874A}"/>
              </a:ext>
            </a:extLst>
          </p:cNvPr>
          <p:cNvSpPr/>
          <p:nvPr/>
        </p:nvSpPr>
        <p:spPr>
          <a:xfrm>
            <a:off x="5939796" y="1770373"/>
            <a:ext cx="828451" cy="828450"/>
          </a:xfrm>
          <a:prstGeom prst="ellipse">
            <a:avLst/>
          </a:prstGeom>
          <a:solidFill>
            <a:srgbClr val="FF00FF">
              <a:alpha val="91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en-US" altLang="zh-TW" sz="2665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665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C9C8D8E-3B13-E9E1-8611-DB0049D026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41" y="1265714"/>
            <a:ext cx="2702360" cy="3603960"/>
          </a:xfrm>
          <a:prstGeom prst="rect">
            <a:avLst/>
          </a:prstGeom>
        </p:spPr>
      </p:pic>
      <p:sp>
        <p:nvSpPr>
          <p:cNvPr id="22" name="文本框 81">
            <a:extLst>
              <a:ext uri="{FF2B5EF4-FFF2-40B4-BE49-F238E27FC236}">
                <a16:creationId xmlns:a16="http://schemas.microsoft.com/office/drawing/2014/main" id="{49687627-567C-C075-B3D9-577242A0786B}"/>
              </a:ext>
            </a:extLst>
          </p:cNvPr>
          <p:cNvSpPr txBox="1"/>
          <p:nvPr/>
        </p:nvSpPr>
        <p:spPr>
          <a:xfrm>
            <a:off x="9095055" y="4952760"/>
            <a:ext cx="205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 defTabSz="913765">
              <a:defRPr sz="2000" b="1" spc="133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TW" altLang="en-US" sz="3200" dirty="0"/>
              <a:t>弟 弟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125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/>
          <p:nvPr/>
        </p:nvSpPr>
        <p:spPr>
          <a:xfrm>
            <a:off x="2763418" y="0"/>
            <a:ext cx="6578800" cy="6858000"/>
          </a:xfrm>
          <a:prstGeom prst="rect">
            <a:avLst/>
          </a:prstGeom>
          <a:solidFill>
            <a:srgbClr val="FFFFFF">
              <a:alpha val="7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ubTitle" idx="1"/>
          </p:nvPr>
        </p:nvSpPr>
        <p:spPr>
          <a:xfrm>
            <a:off x="2646384" y="5936031"/>
            <a:ext cx="5444272" cy="9217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>
              <a:buSzPts val="1400"/>
              <a:buNone/>
            </a:pPr>
            <a:r>
              <a:rPr lang="zh-TW" alt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to Regular"/>
              </a:rPr>
              <a:t>夢想，不能只是</a:t>
            </a:r>
            <a:r>
              <a:rPr lang="zh-TW" alt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「夢」只是 「想」，</a:t>
            </a:r>
            <a:br>
              <a:rPr lang="en-US" altLang="zh-TW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要用心 「做」、動腳 「騎」！</a:t>
            </a:r>
          </a:p>
          <a:p>
            <a:pPr marL="609585" indent="-423323">
              <a:buSzPts val="1400"/>
            </a:pPr>
            <a:endParaRPr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6618969-0A3D-1FF4-58D8-FF0D18F55DF2}"/>
              </a:ext>
            </a:extLst>
          </p:cNvPr>
          <p:cNvSpPr/>
          <p:nvPr/>
        </p:nvSpPr>
        <p:spPr>
          <a:xfrm>
            <a:off x="4114501" y="3051318"/>
            <a:ext cx="3982578" cy="118077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87850D-CE55-58EE-0153-01E3EA2E4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13" y="-72664"/>
            <a:ext cx="4259735" cy="31966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BA7B5C6-F24C-8C7B-8FB3-813B00C6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12" y="-875485"/>
            <a:ext cx="5444271" cy="4085562"/>
          </a:xfrm>
          <a:prstGeom prst="rect">
            <a:avLst/>
          </a:prstGeom>
        </p:spPr>
      </p:pic>
      <p:sp>
        <p:nvSpPr>
          <p:cNvPr id="13" name="Google Shape;249;p39">
            <a:extLst>
              <a:ext uri="{FF2B5EF4-FFF2-40B4-BE49-F238E27FC236}">
                <a16:creationId xmlns:a16="http://schemas.microsoft.com/office/drawing/2014/main" id="{04C47DF5-7267-5504-F499-077FCCED7745}"/>
              </a:ext>
            </a:extLst>
          </p:cNvPr>
          <p:cNvSpPr txBox="1">
            <a:spLocks/>
          </p:cNvSpPr>
          <p:nvPr/>
        </p:nvSpPr>
        <p:spPr>
          <a:xfrm>
            <a:off x="4201851" y="3109693"/>
            <a:ext cx="4486491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A72C18-4492-913E-3C56-FDA7292EAF9F}"/>
              </a:ext>
            </a:extLst>
          </p:cNvPr>
          <p:cNvSpPr txBox="1"/>
          <p:nvPr/>
        </p:nvSpPr>
        <p:spPr>
          <a:xfrm>
            <a:off x="7527235" y="25260"/>
            <a:ext cx="466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麥哲倫探險築夢計畫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83AFDB-E0CC-EB6F-8FB9-7E894EFCE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62" y="-2305434"/>
            <a:ext cx="5913229" cy="58309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F49061F-4A0B-9122-FCA5-33D83B46F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79" y="2370429"/>
            <a:ext cx="5495925" cy="41243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AF0FFD-B9EB-7570-157E-570EFA31B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50" y="3329465"/>
            <a:ext cx="2633417" cy="3509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build="p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C35D06-0A2C-7A1E-CB15-DF9092598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87" y="1367811"/>
            <a:ext cx="1540847" cy="33385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E8D6D4-1721-1E27-8854-B44B4B49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70" y="-646800"/>
            <a:ext cx="3658797" cy="291414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 bwMode="auto">
          <a:xfrm>
            <a:off x="1255551" y="3859248"/>
            <a:ext cx="1368351" cy="876300"/>
          </a:xfrm>
          <a:prstGeom prst="rect">
            <a:avLst/>
          </a:prstGeom>
          <a:solidFill>
            <a:srgbClr val="FA70BD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465" dirty="0">
              <a:solidFill>
                <a:srgbClr val="F8F8F8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355523" y="3849576"/>
            <a:ext cx="1368351" cy="876300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465" dirty="0">
              <a:solidFill>
                <a:srgbClr val="F8F8F8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9620237" y="4096379"/>
            <a:ext cx="1368351" cy="876300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465" dirty="0">
              <a:solidFill>
                <a:srgbClr val="F8F8F8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1462707" y="4077112"/>
            <a:ext cx="960543" cy="33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體能訓練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770932" y="5110363"/>
            <a:ext cx="2337588" cy="173965"/>
          </a:xfrm>
          <a:prstGeom prst="rect">
            <a:avLst/>
          </a:prstGeom>
        </p:spPr>
        <p:txBody>
          <a:bodyPr vert="horz" lIns="91425" tIns="45713" rIns="91425" bIns="4571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1.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肌耐力訓練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2.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心肺負荷訓練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3.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騎車上路訓練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6880558" y="4189281"/>
            <a:ext cx="1368351" cy="876300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465" dirty="0">
              <a:solidFill>
                <a:srgbClr val="F8F8F8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3304384" y="4954166"/>
            <a:ext cx="2337588" cy="339193"/>
          </a:xfrm>
          <a:prstGeom prst="rect">
            <a:avLst/>
          </a:prstGeom>
        </p:spPr>
        <p:txBody>
          <a:bodyPr vert="horz" lIns="91425" tIns="45713" rIns="91425" bIns="4571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1.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行車路線規劃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2.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瞭解特殊路段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   的困難程度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3.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規劃休息點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Content Placeholder 2"/>
          <p:cNvSpPr txBox="1"/>
          <p:nvPr/>
        </p:nvSpPr>
        <p:spPr>
          <a:xfrm>
            <a:off x="6179436" y="5267731"/>
            <a:ext cx="2632865" cy="339193"/>
          </a:xfrm>
          <a:prstGeom prst="rect">
            <a:avLst/>
          </a:prstGeom>
        </p:spPr>
        <p:txBody>
          <a:bodyPr vert="horz" lIns="91425" tIns="45713" rIns="91425" bIns="4571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1.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自行車裝備檢查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2.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保母車資源供應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Content Placeholder 2"/>
          <p:cNvSpPr txBox="1"/>
          <p:nvPr/>
        </p:nvSpPr>
        <p:spPr>
          <a:xfrm>
            <a:off x="9415758" y="5114731"/>
            <a:ext cx="2067284" cy="339193"/>
          </a:xfrm>
          <a:prstGeom prst="rect">
            <a:avLst/>
          </a:prstGeom>
        </p:spPr>
        <p:txBody>
          <a:bodyPr vert="horz" lIns="91425" tIns="45713" rIns="91425" bIns="4571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認識道路上交通安全號誌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>
            <a:spLocks noChangeArrowheads="1"/>
          </p:cNvSpPr>
          <p:nvPr/>
        </p:nvSpPr>
        <p:spPr bwMode="auto">
          <a:xfrm>
            <a:off x="4559426" y="4048965"/>
            <a:ext cx="960543" cy="33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路線規劃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>
            <a:spLocks noChangeArrowheads="1"/>
          </p:cNvSpPr>
          <p:nvPr/>
        </p:nvSpPr>
        <p:spPr bwMode="auto">
          <a:xfrm>
            <a:off x="7077924" y="4413542"/>
            <a:ext cx="960543" cy="33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裝備檢查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9824140" y="4087286"/>
            <a:ext cx="960543" cy="33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交通安全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標誌認識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B8072EC-4BEC-065C-BBF6-42123699E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9" y="1660654"/>
            <a:ext cx="2875545" cy="2156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18F8F-2934-79B1-3F6E-69E660B83A3C}"/>
              </a:ext>
            </a:extLst>
          </p:cNvPr>
          <p:cNvSpPr/>
          <p:nvPr/>
        </p:nvSpPr>
        <p:spPr bwMode="auto">
          <a:xfrm>
            <a:off x="3993746" y="347593"/>
            <a:ext cx="3180469" cy="8207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  <a:sp3d extrusionH="57150" contourW="12700">
              <a:bevelT w="69850" h="38100" prst="cross"/>
              <a:extrusionClr>
                <a:srgbClr val="FF0000"/>
              </a:extrusionClr>
              <a:contourClr>
                <a:schemeClr val="bg1"/>
              </a:contourClr>
            </a:sp3d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Helvetica" panose="020B0604020202030204" pitchFamily="34" charset="0"/>
              </a:rPr>
              <a:t>行前準備</a:t>
            </a:r>
            <a:endParaRPr lang="zh-CN" alt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Helvetica" panose="020B060402020203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2A950C7-34DB-C446-C1F9-147BB6F11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71" y="1074957"/>
            <a:ext cx="2414471" cy="27039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1AC37F-A953-A819-282E-552AD1803D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06" y="1327049"/>
            <a:ext cx="2873813" cy="2873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045FFC4C-DC5C-6A49-8C32-20BD88AA4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3" y="4156567"/>
            <a:ext cx="3255450" cy="2441037"/>
          </a:xfrm>
          <a:prstGeom prst="rect">
            <a:avLst/>
          </a:prstGeom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53F82409-884D-F088-F536-7D8C952670B9}"/>
              </a:ext>
            </a:extLst>
          </p:cNvPr>
          <p:cNvSpPr/>
          <p:nvPr/>
        </p:nvSpPr>
        <p:spPr>
          <a:xfrm>
            <a:off x="708917" y="413739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46BBFC-C3A8-60F2-1258-E8ABE98AC159}"/>
              </a:ext>
            </a:extLst>
          </p:cNvPr>
          <p:cNvSpPr/>
          <p:nvPr/>
        </p:nvSpPr>
        <p:spPr bwMode="auto">
          <a:xfrm>
            <a:off x="885714" y="484182"/>
            <a:ext cx="2752008" cy="876300"/>
          </a:xfrm>
          <a:prstGeom prst="rect">
            <a:avLst/>
          </a:prstGeom>
          <a:solidFill>
            <a:srgbClr val="FA70BD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體能訓練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BBCE4-ADA3-4530-B698-4F30C2A05F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634" y="109671"/>
            <a:ext cx="1454159" cy="857355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3F6CC5B7-C0E0-F81E-1B83-70D0B11778C1}"/>
              </a:ext>
            </a:extLst>
          </p:cNvPr>
          <p:cNvSpPr txBox="1"/>
          <p:nvPr/>
        </p:nvSpPr>
        <p:spPr>
          <a:xfrm>
            <a:off x="540826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CN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9" name="直接连接符 136">
            <a:extLst>
              <a:ext uri="{FF2B5EF4-FFF2-40B4-BE49-F238E27FC236}">
                <a16:creationId xmlns:a16="http://schemas.microsoft.com/office/drawing/2014/main" id="{E455EE9D-4B80-70AD-10F5-389596549948}"/>
              </a:ext>
            </a:extLst>
          </p:cNvPr>
          <p:cNvCxnSpPr/>
          <p:nvPr/>
        </p:nvCxnSpPr>
        <p:spPr>
          <a:xfrm>
            <a:off x="8562504" y="2159558"/>
            <a:ext cx="2736304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37">
            <a:extLst>
              <a:ext uri="{FF2B5EF4-FFF2-40B4-BE49-F238E27FC236}">
                <a16:creationId xmlns:a16="http://schemas.microsoft.com/office/drawing/2014/main" id="{2CA85264-DBC3-9F54-5BF8-4D4F4F38C120}"/>
              </a:ext>
            </a:extLst>
          </p:cNvPr>
          <p:cNvSpPr txBox="1"/>
          <p:nvPr/>
        </p:nvSpPr>
        <p:spPr>
          <a:xfrm>
            <a:off x="8515396" y="2256333"/>
            <a:ext cx="313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我要</a:t>
            </a:r>
            <a:r>
              <a:rPr lang="zh-TW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挑戰成功</a:t>
            </a:r>
            <a:r>
              <a:rPr lang="zh-CN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5924019-F8AD-56E3-7DDA-53C3506D0272}"/>
              </a:ext>
            </a:extLst>
          </p:cNvPr>
          <p:cNvSpPr txBox="1"/>
          <p:nvPr/>
        </p:nvSpPr>
        <p:spPr>
          <a:xfrm>
            <a:off x="4038065" y="323453"/>
            <a:ext cx="77946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b="0" i="0" dirty="0">
                <a:solidFill>
                  <a:srgbClr val="11111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暑假開始，每天</a:t>
            </a:r>
            <a:r>
              <a:rPr lang="zh-TW" altLang="en-US" sz="2800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慢跑、跳繩、仰臥起坐、游泳、深蹲、開合跳</a:t>
            </a:r>
            <a:r>
              <a:rPr lang="zh-TW" altLang="en-US" sz="2800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等肌耐力訓練及心肺耐力訓練。</a:t>
            </a:r>
            <a:endParaRPr lang="zh-TW" altLang="en-US" sz="2800" b="0" i="0" dirty="0">
              <a:solidFill>
                <a:srgbClr val="11111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9524EC-83E8-DD12-C647-6F212F7CC5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7" y="1545597"/>
            <a:ext cx="3329148" cy="249629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7EABC9D-E14E-CCE3-A298-580AC12396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83" y="1407252"/>
            <a:ext cx="2751234" cy="366914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039A14F-206A-2534-5F2A-A4D39A3DB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11" y="4136560"/>
            <a:ext cx="3329147" cy="24962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70D24C-A4DB-1174-4A06-936D2D73B1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54" y="1446444"/>
            <a:ext cx="3395129" cy="254577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51A0C94-C005-EF57-8597-9B30EED003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03" y="4056137"/>
            <a:ext cx="3395129" cy="254577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F8FD143-D27B-2EE9-CD87-E37F1BAC90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93" y="4136560"/>
            <a:ext cx="3507343" cy="25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AF5DBC40-24D8-ED86-47B9-8C98019FC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69" y="4145875"/>
            <a:ext cx="2439662" cy="3253616"/>
          </a:xfrm>
          <a:prstGeom prst="rect">
            <a:avLst/>
          </a:prstGeom>
        </p:spPr>
      </p:pic>
      <p:sp>
        <p:nvSpPr>
          <p:cNvPr id="3" name="Google Shape;645;p41">
            <a:extLst>
              <a:ext uri="{FF2B5EF4-FFF2-40B4-BE49-F238E27FC236}">
                <a16:creationId xmlns:a16="http://schemas.microsoft.com/office/drawing/2014/main" id="{0308ABA7-FA77-4D13-FECD-2D590C75CF2D}"/>
              </a:ext>
            </a:extLst>
          </p:cNvPr>
          <p:cNvSpPr/>
          <p:nvPr/>
        </p:nvSpPr>
        <p:spPr>
          <a:xfrm rot="20342476">
            <a:off x="1375166" y="5693356"/>
            <a:ext cx="11901449" cy="797762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53F82409-884D-F088-F536-7D8C952670B9}"/>
              </a:ext>
            </a:extLst>
          </p:cNvPr>
          <p:cNvSpPr/>
          <p:nvPr/>
        </p:nvSpPr>
        <p:spPr>
          <a:xfrm>
            <a:off x="708917" y="413739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46BBFC-C3A8-60F2-1258-E8ABE98AC159}"/>
              </a:ext>
            </a:extLst>
          </p:cNvPr>
          <p:cNvSpPr/>
          <p:nvPr/>
        </p:nvSpPr>
        <p:spPr bwMode="auto">
          <a:xfrm>
            <a:off x="885714" y="484182"/>
            <a:ext cx="2752008" cy="876300"/>
          </a:xfrm>
          <a:prstGeom prst="rect">
            <a:avLst/>
          </a:prstGeom>
          <a:solidFill>
            <a:srgbClr val="FA70BD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體能訓練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BBCE4-ADA3-4530-B698-4F30C2A05F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634" y="109671"/>
            <a:ext cx="1454159" cy="857355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3F6CC5B7-C0E0-F81E-1B83-70D0B11778C1}"/>
              </a:ext>
            </a:extLst>
          </p:cNvPr>
          <p:cNvSpPr txBox="1"/>
          <p:nvPr/>
        </p:nvSpPr>
        <p:spPr>
          <a:xfrm>
            <a:off x="540826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CN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椭圆 132">
            <a:extLst>
              <a:ext uri="{FF2B5EF4-FFF2-40B4-BE49-F238E27FC236}">
                <a16:creationId xmlns:a16="http://schemas.microsoft.com/office/drawing/2014/main" id="{4CBD39B8-C930-5A16-2392-FAF2274B8C12}"/>
              </a:ext>
            </a:extLst>
          </p:cNvPr>
          <p:cNvSpPr/>
          <p:nvPr/>
        </p:nvSpPr>
        <p:spPr>
          <a:xfrm>
            <a:off x="8095799" y="1099204"/>
            <a:ext cx="3441036" cy="3441036"/>
          </a:xfrm>
          <a:prstGeom prst="ellipse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34">
            <a:extLst>
              <a:ext uri="{FF2B5EF4-FFF2-40B4-BE49-F238E27FC236}">
                <a16:creationId xmlns:a16="http://schemas.microsoft.com/office/drawing/2014/main" id="{0F90A372-2AD3-1B55-D56B-50475D9846FA}"/>
              </a:ext>
            </a:extLst>
          </p:cNvPr>
          <p:cNvSpPr txBox="1"/>
          <p:nvPr/>
        </p:nvSpPr>
        <p:spPr>
          <a:xfrm>
            <a:off x="8886469" y="1293475"/>
            <a:ext cx="18722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從長計議</a:t>
            </a:r>
            <a:endParaRPr lang="en-US" altLang="zh-TW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循序漸進量力而為</a:t>
            </a:r>
            <a:endParaRPr lang="en-US" altLang="zh-TW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9" name="直接连接符 136">
            <a:extLst>
              <a:ext uri="{FF2B5EF4-FFF2-40B4-BE49-F238E27FC236}">
                <a16:creationId xmlns:a16="http://schemas.microsoft.com/office/drawing/2014/main" id="{E455EE9D-4B80-70AD-10F5-389596549948}"/>
              </a:ext>
            </a:extLst>
          </p:cNvPr>
          <p:cNvCxnSpPr/>
          <p:nvPr/>
        </p:nvCxnSpPr>
        <p:spPr>
          <a:xfrm>
            <a:off x="8490044" y="2943943"/>
            <a:ext cx="2736304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37">
            <a:extLst>
              <a:ext uri="{FF2B5EF4-FFF2-40B4-BE49-F238E27FC236}">
                <a16:creationId xmlns:a16="http://schemas.microsoft.com/office/drawing/2014/main" id="{2CA85264-DBC3-9F54-5BF8-4D4F4F38C120}"/>
              </a:ext>
            </a:extLst>
          </p:cNvPr>
          <p:cNvSpPr txBox="1"/>
          <p:nvPr/>
        </p:nvSpPr>
        <p:spPr>
          <a:xfrm>
            <a:off x="8490044" y="3113519"/>
            <a:ext cx="313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我要</a:t>
            </a:r>
            <a:r>
              <a:rPr lang="zh-TW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挑戰成功</a:t>
            </a:r>
            <a:r>
              <a:rPr lang="zh-CN" altLang="en-US" sz="3200" dirty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！</a:t>
            </a:r>
          </a:p>
        </p:txBody>
      </p:sp>
      <p:sp>
        <p:nvSpPr>
          <p:cNvPr id="21" name="圆角矩形 138">
            <a:extLst>
              <a:ext uri="{FF2B5EF4-FFF2-40B4-BE49-F238E27FC236}">
                <a16:creationId xmlns:a16="http://schemas.microsoft.com/office/drawing/2014/main" id="{836F9C6F-3C2A-FA4A-4FAA-EDC2AFAD8BB4}"/>
              </a:ext>
            </a:extLst>
          </p:cNvPr>
          <p:cNvSpPr/>
          <p:nvPr/>
        </p:nvSpPr>
        <p:spPr>
          <a:xfrm>
            <a:off x="9388130" y="3743775"/>
            <a:ext cx="936104" cy="433789"/>
          </a:xfrm>
          <a:prstGeom prst="roundRect">
            <a:avLst/>
          </a:prstGeom>
          <a:gradFill flip="none" rotWithShape="1">
            <a:gsLst>
              <a:gs pos="0">
                <a:srgbClr val="2AA4A1"/>
              </a:gs>
              <a:gs pos="100000">
                <a:srgbClr val="2AA4A1"/>
              </a:gs>
            </a:gsLst>
            <a:lin ang="27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198">
            <a:extLst>
              <a:ext uri="{FF2B5EF4-FFF2-40B4-BE49-F238E27FC236}">
                <a16:creationId xmlns:a16="http://schemas.microsoft.com/office/drawing/2014/main" id="{3BC4D443-B1F5-39C2-FD2E-975CA850E8B7}"/>
              </a:ext>
            </a:extLst>
          </p:cNvPr>
          <p:cNvSpPr txBox="1"/>
          <p:nvPr/>
        </p:nvSpPr>
        <p:spPr>
          <a:xfrm>
            <a:off x="9541031" y="381816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GO!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Google Shape;646;p41">
            <a:extLst>
              <a:ext uri="{FF2B5EF4-FFF2-40B4-BE49-F238E27FC236}">
                <a16:creationId xmlns:a16="http://schemas.microsoft.com/office/drawing/2014/main" id="{E2318697-1890-6B78-9592-224128471FCE}"/>
              </a:ext>
            </a:extLst>
          </p:cNvPr>
          <p:cNvSpPr/>
          <p:nvPr/>
        </p:nvSpPr>
        <p:spPr>
          <a:xfrm rot="20359990">
            <a:off x="1316429" y="5689126"/>
            <a:ext cx="12018922" cy="746456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A5CED905-90E8-6EB6-2276-8EA37E1B3ED1}"/>
              </a:ext>
            </a:extLst>
          </p:cNvPr>
          <p:cNvGrpSpPr>
            <a:grpSpLocks/>
          </p:cNvGrpSpPr>
          <p:nvPr/>
        </p:nvGrpSpPr>
        <p:grpSpPr bwMode="auto">
          <a:xfrm>
            <a:off x="2026061" y="1622075"/>
            <a:ext cx="6107627" cy="4316664"/>
            <a:chOff x="1507" y="1446"/>
            <a:chExt cx="3677" cy="2106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1ED336BA-17B5-E8E8-2C51-88A4567BEE17}"/>
                </a:ext>
              </a:extLst>
            </p:cNvPr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3284F4C2-7EFA-7687-F98A-6C401766C627}"/>
                </a:ext>
              </a:extLst>
            </p:cNvPr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>
                <a:gd name="T0" fmla="*/ 6514 w 1786"/>
                <a:gd name="T1" fmla="*/ 1472 h 284"/>
                <a:gd name="T2" fmla="*/ 0 w 1786"/>
                <a:gd name="T3" fmla="*/ 1472 h 284"/>
                <a:gd name="T4" fmla="*/ 1964 w 1786"/>
                <a:gd name="T5" fmla="*/ 0 h 284"/>
                <a:gd name="T6" fmla="*/ 7872 w 1786"/>
                <a:gd name="T7" fmla="*/ 0 h 284"/>
                <a:gd name="T8" fmla="*/ 6514 w 1786"/>
                <a:gd name="T9" fmla="*/ 147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C3693A78-25E1-D7FF-EA1C-EBBB55909F64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/>
              <a:ahLst/>
              <a:cxnLst>
                <a:cxn ang="0">
                  <a:pos x="308" y="120"/>
                </a:cxn>
                <a:cxn ang="0">
                  <a:pos x="0" y="442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0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1A356C73-1E94-E6DF-B86C-DD335FD80436}"/>
                </a:ext>
              </a:extLst>
            </p:cNvPr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7109 w 1920"/>
                <a:gd name="T1" fmla="*/ 1434 h 284"/>
                <a:gd name="T2" fmla="*/ 0 w 1920"/>
                <a:gd name="T3" fmla="*/ 1434 h 284"/>
                <a:gd name="T4" fmla="*/ 1964 w 1920"/>
                <a:gd name="T5" fmla="*/ 0 h 284"/>
                <a:gd name="T6" fmla="*/ 8462 w 1920"/>
                <a:gd name="T7" fmla="*/ 0 h 284"/>
                <a:gd name="T8" fmla="*/ 7109 w 1920"/>
                <a:gd name="T9" fmla="*/ 143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7215FC78-C8A2-2C0A-2045-C8B422437F3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/>
              <a:ahLst/>
              <a:cxnLst>
                <a:cxn ang="0">
                  <a:pos x="306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6" y="0"/>
                </a:cxn>
                <a:cxn ang="0">
                  <a:pos x="306" y="122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D83C7816-90D2-552F-FAC0-7081BE98C758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/>
              <a:ahLst/>
              <a:cxnLst>
                <a:cxn ang="0">
                  <a:pos x="308" y="122"/>
                </a:cxn>
                <a:cxn ang="0">
                  <a:pos x="0" y="444"/>
                </a:cxn>
                <a:cxn ang="0">
                  <a:pos x="0" y="286"/>
                </a:cxn>
                <a:cxn ang="0">
                  <a:pos x="308" y="0"/>
                </a:cxn>
                <a:cxn ang="0">
                  <a:pos x="308" y="122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C589CF4-F6AD-D6D6-C40D-7BBF005E57A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8265 w 2180"/>
                <a:gd name="T1" fmla="*/ 1434 h 284"/>
                <a:gd name="T2" fmla="*/ 0 w 2180"/>
                <a:gd name="T3" fmla="*/ 1434 h 284"/>
                <a:gd name="T4" fmla="*/ 1967 w 2180"/>
                <a:gd name="T5" fmla="*/ 0 h 284"/>
                <a:gd name="T6" fmla="*/ 9621 w 2180"/>
                <a:gd name="T7" fmla="*/ 0 h 284"/>
                <a:gd name="T8" fmla="*/ 8265 w 2180"/>
                <a:gd name="T9" fmla="*/ 143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E67F1E5-31CA-5E9C-02D7-BB4B09829C6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8" y="1543"/>
              <a:ext cx="1158" cy="1715"/>
            </a:xfrm>
            <a:custGeom>
              <a:avLst/>
              <a:gdLst>
                <a:gd name="T0" fmla="*/ 1 w 1824"/>
                <a:gd name="T1" fmla="*/ 49 h 2648"/>
                <a:gd name="T2" fmla="*/ 1 w 1824"/>
                <a:gd name="T3" fmla="*/ 43 h 2648"/>
                <a:gd name="T4" fmla="*/ 2 w 1824"/>
                <a:gd name="T5" fmla="*/ 36 h 2648"/>
                <a:gd name="T6" fmla="*/ 4 w 1824"/>
                <a:gd name="T7" fmla="*/ 30 h 2648"/>
                <a:gd name="T8" fmla="*/ 5 w 1824"/>
                <a:gd name="T9" fmla="*/ 25 h 2648"/>
                <a:gd name="T10" fmla="*/ 7 w 1824"/>
                <a:gd name="T11" fmla="*/ 21 h 2648"/>
                <a:gd name="T12" fmla="*/ 10 w 1824"/>
                <a:gd name="T13" fmla="*/ 17 h 2648"/>
                <a:gd name="T14" fmla="*/ 11 w 1824"/>
                <a:gd name="T15" fmla="*/ 14 h 2648"/>
                <a:gd name="T16" fmla="*/ 13 w 1824"/>
                <a:gd name="T17" fmla="*/ 10 h 2648"/>
                <a:gd name="T18" fmla="*/ 15 w 1824"/>
                <a:gd name="T19" fmla="*/ 8 h 2648"/>
                <a:gd name="T20" fmla="*/ 17 w 1824"/>
                <a:gd name="T21" fmla="*/ 6 h 2648"/>
                <a:gd name="T22" fmla="*/ 18 w 1824"/>
                <a:gd name="T23" fmla="*/ 5 h 2648"/>
                <a:gd name="T24" fmla="*/ 19 w 1824"/>
                <a:gd name="T25" fmla="*/ 4 h 2648"/>
                <a:gd name="T26" fmla="*/ 20 w 1824"/>
                <a:gd name="T27" fmla="*/ 3 h 2648"/>
                <a:gd name="T28" fmla="*/ 20 w 1824"/>
                <a:gd name="T29" fmla="*/ 3 h 2648"/>
                <a:gd name="T30" fmla="*/ 29 w 1824"/>
                <a:gd name="T31" fmla="*/ 1 h 2648"/>
                <a:gd name="T32" fmla="*/ 26 w 1824"/>
                <a:gd name="T33" fmla="*/ 6 h 2648"/>
                <a:gd name="T34" fmla="*/ 26 w 1824"/>
                <a:gd name="T35" fmla="*/ 6 h 2648"/>
                <a:gd name="T36" fmla="*/ 25 w 1824"/>
                <a:gd name="T37" fmla="*/ 7 h 2648"/>
                <a:gd name="T38" fmla="*/ 24 w 1824"/>
                <a:gd name="T39" fmla="*/ 7 h 2648"/>
                <a:gd name="T40" fmla="*/ 23 w 1824"/>
                <a:gd name="T41" fmla="*/ 8 h 2648"/>
                <a:gd name="T42" fmla="*/ 22 w 1824"/>
                <a:gd name="T43" fmla="*/ 9 h 2648"/>
                <a:gd name="T44" fmla="*/ 19 w 1824"/>
                <a:gd name="T45" fmla="*/ 11 h 2648"/>
                <a:gd name="T46" fmla="*/ 17 w 1824"/>
                <a:gd name="T47" fmla="*/ 12 h 2648"/>
                <a:gd name="T48" fmla="*/ 15 w 1824"/>
                <a:gd name="T49" fmla="*/ 15 h 2648"/>
                <a:gd name="T50" fmla="*/ 13 w 1824"/>
                <a:gd name="T51" fmla="*/ 18 h 2648"/>
                <a:gd name="T52" fmla="*/ 11 w 1824"/>
                <a:gd name="T53" fmla="*/ 21 h 2648"/>
                <a:gd name="T54" fmla="*/ 8 w 1824"/>
                <a:gd name="T55" fmla="*/ 26 h 2648"/>
                <a:gd name="T56" fmla="*/ 6 w 1824"/>
                <a:gd name="T57" fmla="*/ 30 h 2648"/>
                <a:gd name="T58" fmla="*/ 4 w 1824"/>
                <a:gd name="T59" fmla="*/ 36 h 2648"/>
                <a:gd name="T60" fmla="*/ 3 w 1824"/>
                <a:gd name="T61" fmla="*/ 42 h 2648"/>
                <a:gd name="T62" fmla="*/ 1 w 1824"/>
                <a:gd name="T63" fmla="*/ 49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F58D0F2A-39C8-FA03-CDE7-79DFDE061A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0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騎乘一次</a:t>
              </a:r>
              <a:r>
                <a:rPr lang="en-US" altLang="zh-TW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35</a:t>
              </a: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公里挑戰</a:t>
              </a:r>
              <a:endParaRPr lang="en-US" altLang="zh-TW" sz="2200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>
                <a:defRPr/>
              </a:pP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(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自家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-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鳳林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)</a:t>
              </a: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6D0692D-4E6F-1093-AC28-84AF04AE77D1}"/>
                </a:ext>
              </a:extLst>
            </p:cNvPr>
            <p:cNvSpPr>
              <a:spLocks/>
            </p:cNvSpPr>
            <p:nvPr/>
          </p:nvSpPr>
          <p:spPr bwMode="gray">
            <a:xfrm>
              <a:off x="2031" y="2498"/>
              <a:ext cx="2415" cy="343"/>
            </a:xfrm>
            <a:custGeom>
              <a:avLst/>
              <a:gdLst>
                <a:gd name="T0" fmla="*/ 7680 w 2048"/>
                <a:gd name="T1" fmla="*/ 1466 h 286"/>
                <a:gd name="T2" fmla="*/ 0 w 2048"/>
                <a:gd name="T3" fmla="*/ 1466 h 286"/>
                <a:gd name="T4" fmla="*/ 1965 w 2048"/>
                <a:gd name="T5" fmla="*/ 0 h 286"/>
                <a:gd name="T6" fmla="*/ 9030 w 2048"/>
                <a:gd name="T7" fmla="*/ 0 h 286"/>
                <a:gd name="T8" fmla="*/ 7680 w 2048"/>
                <a:gd name="T9" fmla="*/ 1466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FD245267-E785-548F-6621-7B3F3386C1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每週</a:t>
              </a:r>
              <a:r>
                <a:rPr lang="en-US" altLang="zh-TW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2-3</a:t>
              </a: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次的</a:t>
              </a:r>
              <a:endParaRPr lang="en-US" altLang="zh-TW" sz="2200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>
                <a:defRPr/>
              </a:pP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平路</a:t>
              </a:r>
              <a:r>
                <a:rPr lang="en-US" altLang="zh-TW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+</a:t>
              </a: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山路</a:t>
              </a:r>
              <a:r>
                <a:rPr lang="en-US" altLang="zh-TW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15</a:t>
              </a: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公里訓練</a:t>
              </a:r>
              <a:endParaRPr lang="en-US" altLang="zh-TW" sz="2200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>
                <a:defRPr/>
              </a:pP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(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自家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-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東華大學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)</a:t>
              </a:r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033A7549-AB08-9DA9-EBE7-F53F89BF4F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07" y="3354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254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每週</a:t>
              </a:r>
              <a:r>
                <a:rPr lang="en-US" altLang="zh-TW" sz="20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1-3</a:t>
              </a:r>
              <a:r>
                <a:rPr lang="zh-TW" altLang="en-US" sz="20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次的平路</a:t>
              </a:r>
              <a:r>
                <a:rPr lang="en-US" altLang="zh-TW" sz="20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 8</a:t>
              </a:r>
              <a:r>
                <a:rPr lang="zh-TW" altLang="en-US" sz="20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公里訓練</a:t>
              </a:r>
              <a:endParaRPr lang="en-US" altLang="zh-TW" sz="2000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3E99ABFD-7EB1-AA5E-FB6D-221118AB87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騎乘一次</a:t>
              </a:r>
              <a:r>
                <a:rPr lang="en-US" altLang="zh-TW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25</a:t>
              </a:r>
              <a:r>
                <a:rPr lang="zh-TW" altLang="en-US" sz="2200" b="1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公里訓練</a:t>
              </a:r>
              <a:endParaRPr lang="en-US" altLang="zh-TW" sz="2200" b="1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>
                <a:defRPr/>
              </a:pP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(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自家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-</a:t>
              </a:r>
              <a:r>
                <a:rPr lang="zh-TW" alt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林榮</a:t>
              </a:r>
              <a:r>
                <a:rPr lang="en-US" altLang="zh-TW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Verdana" pitchFamily="34" charset="0"/>
                  <a:ea typeface="新細明體" pitchFamily="18" charset="-120"/>
                </a:rPr>
                <a:t>)</a:t>
              </a:r>
            </a:p>
          </p:txBody>
        </p:sp>
      </p:grpSp>
      <p:sp>
        <p:nvSpPr>
          <p:cNvPr id="30" name="Line 7">
            <a:extLst>
              <a:ext uri="{FF2B5EF4-FFF2-40B4-BE49-F238E27FC236}">
                <a16:creationId xmlns:a16="http://schemas.microsoft.com/office/drawing/2014/main" id="{8EB26493-A86F-15E9-0872-FA9FB7EBCDB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436847" y="1622075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" name="Line 6">
            <a:extLst>
              <a:ext uri="{FF2B5EF4-FFF2-40B4-BE49-F238E27FC236}">
                <a16:creationId xmlns:a16="http://schemas.microsoft.com/office/drawing/2014/main" id="{A793A61D-F877-D58E-3F19-D7D38B2C19A1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469948" y="2696117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" name="Line 5">
            <a:extLst>
              <a:ext uri="{FF2B5EF4-FFF2-40B4-BE49-F238E27FC236}">
                <a16:creationId xmlns:a16="http://schemas.microsoft.com/office/drawing/2014/main" id="{4EB20D6B-785D-0E51-8EC0-E75920C3B5D0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414026" y="3778357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" name="Line 4">
            <a:extLst>
              <a:ext uri="{FF2B5EF4-FFF2-40B4-BE49-F238E27FC236}">
                <a16:creationId xmlns:a16="http://schemas.microsoft.com/office/drawing/2014/main" id="{1447CA7B-5F49-5A13-0511-59F35DE96F4F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469948" y="484625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D21954D1-7D57-5188-8CED-9DC5BEC70A1E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355422" y="5912556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E1138BF5-1AA8-3093-3D34-245832DD020D}"/>
              </a:ext>
            </a:extLst>
          </p:cNvPr>
          <p:cNvSpPr>
            <a:spLocks noChangeShapeType="1"/>
          </p:cNvSpPr>
          <p:nvPr/>
        </p:nvSpPr>
        <p:spPr bwMode="gray">
          <a:xfrm>
            <a:off x="462806" y="1723789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9EBF85A8-6640-17BD-5368-E948ED1D6652}"/>
              </a:ext>
            </a:extLst>
          </p:cNvPr>
          <p:cNvSpPr>
            <a:spLocks noChangeShapeType="1"/>
          </p:cNvSpPr>
          <p:nvPr/>
        </p:nvSpPr>
        <p:spPr bwMode="gray">
          <a:xfrm>
            <a:off x="462806" y="2803518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" name="Line 8">
            <a:extLst>
              <a:ext uri="{FF2B5EF4-FFF2-40B4-BE49-F238E27FC236}">
                <a16:creationId xmlns:a16="http://schemas.microsoft.com/office/drawing/2014/main" id="{1352465F-04DF-BDAD-2D63-FD79F7BE72D2}"/>
              </a:ext>
            </a:extLst>
          </p:cNvPr>
          <p:cNvSpPr>
            <a:spLocks noChangeShapeType="1"/>
          </p:cNvSpPr>
          <p:nvPr/>
        </p:nvSpPr>
        <p:spPr bwMode="gray">
          <a:xfrm>
            <a:off x="462806" y="3879609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" name="Line 8">
            <a:extLst>
              <a:ext uri="{FF2B5EF4-FFF2-40B4-BE49-F238E27FC236}">
                <a16:creationId xmlns:a16="http://schemas.microsoft.com/office/drawing/2014/main" id="{6F30616D-A598-752F-C44C-9D05049B2A5D}"/>
              </a:ext>
            </a:extLst>
          </p:cNvPr>
          <p:cNvSpPr>
            <a:spLocks noChangeShapeType="1"/>
          </p:cNvSpPr>
          <p:nvPr/>
        </p:nvSpPr>
        <p:spPr bwMode="gray">
          <a:xfrm>
            <a:off x="469948" y="4997449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1018893A-DE0A-36E3-34FC-1ACEE027B4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271" y="4913041"/>
            <a:ext cx="16573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出發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Text Box 15">
            <a:extLst>
              <a:ext uri="{FF2B5EF4-FFF2-40B4-BE49-F238E27FC236}">
                <a16:creationId xmlns:a16="http://schemas.microsoft.com/office/drawing/2014/main" id="{F76B5B56-AF4A-BA1F-80A6-48852B9E12B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0077" y="4084545"/>
            <a:ext cx="23015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出發前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3-4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Text Box 15">
            <a:extLst>
              <a:ext uri="{FF2B5EF4-FFF2-40B4-BE49-F238E27FC236}">
                <a16:creationId xmlns:a16="http://schemas.microsoft.com/office/drawing/2014/main" id="{91EA44CC-3C2F-2FA5-27B2-01E50BFACF7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3352" y="2972080"/>
            <a:ext cx="1951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出發前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4CA29D59-18F7-F5A1-8547-2524DE54566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72434" y="1939912"/>
            <a:ext cx="2215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出發前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1F98AAD6-06A3-8594-C251-5045D388AB16}"/>
              </a:ext>
            </a:extLst>
          </p:cNvPr>
          <p:cNvSpPr txBox="1"/>
          <p:nvPr/>
        </p:nvSpPr>
        <p:spPr>
          <a:xfrm>
            <a:off x="4174610" y="451529"/>
            <a:ext cx="6416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b="1" i="0" dirty="0">
                <a:solidFill>
                  <a:srgbClr val="11111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暑假開始，每</a:t>
            </a:r>
            <a:r>
              <a:rPr lang="zh-TW" altLang="en-US" sz="28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  <a:r>
              <a:rPr lang="zh-TW" altLang="en-US" sz="2800" b="1" i="0" dirty="0">
                <a:solidFill>
                  <a:srgbClr val="11111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養成固定騎乘的習慣。</a:t>
            </a:r>
          </a:p>
        </p:txBody>
      </p:sp>
    </p:spTree>
    <p:extLst>
      <p:ext uri="{BB962C8B-B14F-4D97-AF65-F5344CB8AC3E}">
        <p14:creationId xmlns:p14="http://schemas.microsoft.com/office/powerpoint/2010/main" val="26420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3">
            <a:extLst>
              <a:ext uri="{FF2B5EF4-FFF2-40B4-BE49-F238E27FC236}">
                <a16:creationId xmlns:a16="http://schemas.microsoft.com/office/drawing/2014/main" id="{A397ED4B-B898-872E-754E-8A174B616535}"/>
              </a:ext>
            </a:extLst>
          </p:cNvPr>
          <p:cNvSpPr/>
          <p:nvPr/>
        </p:nvSpPr>
        <p:spPr>
          <a:xfrm>
            <a:off x="641876" y="396625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CF6BF9C-F405-1C45-24C5-85C6640CD8E9}"/>
              </a:ext>
            </a:extLst>
          </p:cNvPr>
          <p:cNvSpPr/>
          <p:nvPr/>
        </p:nvSpPr>
        <p:spPr bwMode="auto">
          <a:xfrm>
            <a:off x="885714" y="484182"/>
            <a:ext cx="2752008" cy="876300"/>
          </a:xfrm>
          <a:prstGeom prst="rect">
            <a:avLst/>
          </a:prstGeom>
          <a:solidFill>
            <a:srgbClr val="FA70BD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體能訓練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2C813E-8070-4D3D-7980-B6115CB815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633" y="109670"/>
            <a:ext cx="1454159" cy="857355"/>
          </a:xfrm>
          <a:prstGeom prst="rect">
            <a:avLst/>
          </a:prstGeom>
        </p:spPr>
      </p:pic>
      <p:sp>
        <p:nvSpPr>
          <p:cNvPr id="3" name="文本框 19">
            <a:extLst>
              <a:ext uri="{FF2B5EF4-FFF2-40B4-BE49-F238E27FC236}">
                <a16:creationId xmlns:a16="http://schemas.microsoft.com/office/drawing/2014/main" id="{B652DA9B-886A-E717-AD4E-1E0AF6A79C78}"/>
              </a:ext>
            </a:extLst>
          </p:cNvPr>
          <p:cNvSpPr txBox="1"/>
          <p:nvPr/>
        </p:nvSpPr>
        <p:spPr>
          <a:xfrm>
            <a:off x="540826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CN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56C907-B508-03D7-9276-094AB8FEE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71" y="2647950"/>
            <a:ext cx="3156826" cy="42100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4C011FB-417C-6730-BA74-3C7B9BD56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63" y="22538"/>
            <a:ext cx="2554271" cy="340646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D3D7060-088C-6769-6C66-F80926A4B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08" y="3187829"/>
            <a:ext cx="2752008" cy="367017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E47231-710C-F564-069D-0458BF18F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007" y="3353658"/>
            <a:ext cx="2752009" cy="367017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C03143E-672C-DE60-EB0A-0211B4A05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66" y="0"/>
            <a:ext cx="2628308" cy="35052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9359BD1-AADC-84B6-379B-3E2492DCA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" y="1467139"/>
            <a:ext cx="3422719" cy="2566461"/>
          </a:xfrm>
          <a:prstGeom prst="rect">
            <a:avLst/>
          </a:prstGeom>
        </p:spPr>
      </p:pic>
      <p:sp>
        <p:nvSpPr>
          <p:cNvPr id="26" name="想法泡泡: 雲朵 25">
            <a:extLst>
              <a:ext uri="{FF2B5EF4-FFF2-40B4-BE49-F238E27FC236}">
                <a16:creationId xmlns:a16="http://schemas.microsoft.com/office/drawing/2014/main" id="{4027A5F1-2C6A-D6A6-80E7-F0C880C2B2FD}"/>
              </a:ext>
            </a:extLst>
          </p:cNvPr>
          <p:cNvSpPr/>
          <p:nvPr/>
        </p:nvSpPr>
        <p:spPr>
          <a:xfrm>
            <a:off x="6874679" y="2878266"/>
            <a:ext cx="3005901" cy="950785"/>
          </a:xfrm>
          <a:prstGeom prst="cloudCallout">
            <a:avLst/>
          </a:prstGeom>
          <a:solidFill>
            <a:srgbClr val="FA7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爬坡練習</a:t>
            </a:r>
          </a:p>
        </p:txBody>
      </p:sp>
      <p:sp>
        <p:nvSpPr>
          <p:cNvPr id="27" name="想法泡泡: 雲朵 26">
            <a:extLst>
              <a:ext uri="{FF2B5EF4-FFF2-40B4-BE49-F238E27FC236}">
                <a16:creationId xmlns:a16="http://schemas.microsoft.com/office/drawing/2014/main" id="{741BEA12-7DF3-B5D9-2E7F-41C63573C662}"/>
              </a:ext>
            </a:extLst>
          </p:cNvPr>
          <p:cNvSpPr/>
          <p:nvPr/>
        </p:nvSpPr>
        <p:spPr>
          <a:xfrm>
            <a:off x="9390308" y="6113333"/>
            <a:ext cx="2260866" cy="744667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下坡練習</a:t>
            </a:r>
          </a:p>
        </p:txBody>
      </p:sp>
      <p:sp>
        <p:nvSpPr>
          <p:cNvPr id="29" name="想法泡泡: 雲朵 28">
            <a:extLst>
              <a:ext uri="{FF2B5EF4-FFF2-40B4-BE49-F238E27FC236}">
                <a16:creationId xmlns:a16="http://schemas.microsoft.com/office/drawing/2014/main" id="{27728ABB-C1ED-E60D-4717-B36AFC4D19C0}"/>
              </a:ext>
            </a:extLst>
          </p:cNvPr>
          <p:cNvSpPr/>
          <p:nvPr/>
        </p:nvSpPr>
        <p:spPr>
          <a:xfrm>
            <a:off x="2731730" y="6085949"/>
            <a:ext cx="2534908" cy="619125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跟車訓練</a:t>
            </a:r>
          </a:p>
        </p:txBody>
      </p:sp>
      <p:sp>
        <p:nvSpPr>
          <p:cNvPr id="31" name="想法泡泡: 雲朵 30">
            <a:extLst>
              <a:ext uri="{FF2B5EF4-FFF2-40B4-BE49-F238E27FC236}">
                <a16:creationId xmlns:a16="http://schemas.microsoft.com/office/drawing/2014/main" id="{C4AFA9FD-2676-7694-59BE-FF821D4CD8D8}"/>
              </a:ext>
            </a:extLst>
          </p:cNvPr>
          <p:cNvSpPr/>
          <p:nvPr/>
        </p:nvSpPr>
        <p:spPr>
          <a:xfrm>
            <a:off x="0" y="3829051"/>
            <a:ext cx="2765543" cy="67646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騎車上路</a:t>
            </a:r>
          </a:p>
        </p:txBody>
      </p:sp>
      <p:sp>
        <p:nvSpPr>
          <p:cNvPr id="33" name="想法泡泡: 雲朵 32">
            <a:extLst>
              <a:ext uri="{FF2B5EF4-FFF2-40B4-BE49-F238E27FC236}">
                <a16:creationId xmlns:a16="http://schemas.microsoft.com/office/drawing/2014/main" id="{18553FB7-1809-03E8-0DE6-19EF99E86364}"/>
              </a:ext>
            </a:extLst>
          </p:cNvPr>
          <p:cNvSpPr/>
          <p:nvPr/>
        </p:nvSpPr>
        <p:spPr>
          <a:xfrm>
            <a:off x="10680875" y="1126101"/>
            <a:ext cx="1461977" cy="723611"/>
          </a:xfrm>
          <a:prstGeom prst="cloud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好陡喔！</a:t>
            </a:r>
          </a:p>
        </p:txBody>
      </p:sp>
    </p:spTree>
    <p:extLst>
      <p:ext uri="{BB962C8B-B14F-4D97-AF65-F5344CB8AC3E}">
        <p14:creationId xmlns:p14="http://schemas.microsoft.com/office/powerpoint/2010/main" val="2491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3">
            <a:extLst>
              <a:ext uri="{FF2B5EF4-FFF2-40B4-BE49-F238E27FC236}">
                <a16:creationId xmlns:a16="http://schemas.microsoft.com/office/drawing/2014/main" id="{53F82409-884D-F088-F536-7D8C952670B9}"/>
              </a:ext>
            </a:extLst>
          </p:cNvPr>
          <p:cNvSpPr/>
          <p:nvPr/>
        </p:nvSpPr>
        <p:spPr>
          <a:xfrm>
            <a:off x="708917" y="413739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CB633A-8579-860E-5E9E-632A922058A6}"/>
              </a:ext>
            </a:extLst>
          </p:cNvPr>
          <p:cNvSpPr/>
          <p:nvPr/>
        </p:nvSpPr>
        <p:spPr bwMode="auto">
          <a:xfrm>
            <a:off x="937187" y="485923"/>
            <a:ext cx="2748862" cy="876300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路線規劃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BBCE4-ADA3-4530-B698-4F30C2A05F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634" y="109671"/>
            <a:ext cx="1454159" cy="857355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3F6CC5B7-C0E0-F81E-1B83-70D0B11778C1}"/>
              </a:ext>
            </a:extLst>
          </p:cNvPr>
          <p:cNvSpPr txBox="1"/>
          <p:nvPr/>
        </p:nvSpPr>
        <p:spPr>
          <a:xfrm>
            <a:off x="540826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TW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545434B-D4FC-F13A-2A6E-09324DC1B058}"/>
              </a:ext>
            </a:extLst>
          </p:cNvPr>
          <p:cNvSpPr txBox="1"/>
          <p:nvPr/>
        </p:nvSpPr>
        <p:spPr>
          <a:xfrm>
            <a:off x="4175102" y="169538"/>
            <a:ext cx="7079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我和爸爸利用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 map</a:t>
            </a:r>
            <a:r>
              <a:rPr lang="zh-TW" altLang="en-US" sz="2800" b="1" i="0" dirty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，設定花蓮自家到關山</a:t>
            </a:r>
            <a:r>
              <a:rPr lang="en-US" altLang="zh-TW" sz="2800" b="1" i="0" dirty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197</a:t>
            </a:r>
            <a:r>
              <a:rPr lang="zh-TW" altLang="en-US" sz="2800" b="1" i="0" dirty="0">
                <a:solidFill>
                  <a:srgbClr val="002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線道的騎乘路線。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43E6716-D3A4-100D-9D87-AAE0A0A693BC}"/>
              </a:ext>
            </a:extLst>
          </p:cNvPr>
          <p:cNvSpPr txBox="1"/>
          <p:nvPr/>
        </p:nvSpPr>
        <p:spPr>
          <a:xfrm>
            <a:off x="9032354" y="2931987"/>
            <a:ext cx="34134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1.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行車路線規劃</a:t>
            </a:r>
            <a:endParaRPr lang="en-US" altLang="zh-TW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2.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瞭解特殊路段</a:t>
            </a:r>
            <a:endParaRPr lang="en-US" altLang="zh-TW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   的困難程度</a:t>
            </a:r>
            <a:endParaRPr lang="en-US" altLang="zh-TW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3.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規劃休息點</a:t>
            </a:r>
            <a:endParaRPr lang="en-US" altLang="zh-TW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7">
            <a:extLst>
              <a:ext uri="{FF2B5EF4-FFF2-40B4-BE49-F238E27FC236}">
                <a16:creationId xmlns:a16="http://schemas.microsoft.com/office/drawing/2014/main" id="{5F609ED6-DA75-9DDE-CBE4-A837C98BFB3E}"/>
              </a:ext>
            </a:extLst>
          </p:cNvPr>
          <p:cNvGrpSpPr/>
          <p:nvPr/>
        </p:nvGrpSpPr>
        <p:grpSpPr>
          <a:xfrm>
            <a:off x="158634" y="1862014"/>
            <a:ext cx="4679576" cy="4019150"/>
            <a:chOff x="597138" y="1073744"/>
            <a:chExt cx="3771528" cy="3334209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BEAE1130-49FE-D18D-F9BE-AEEB5C6BD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8"/>
            <a:stretch>
              <a:fillRect/>
            </a:stretch>
          </p:blipFill>
          <p:spPr>
            <a:xfrm>
              <a:off x="597138" y="1073744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8C17B8-997C-1ED7-CA5A-EC2246613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6826" y="1561163"/>
              <a:ext cx="3580874" cy="167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透明">
              <a:extLst>
                <a:ext uri="{FF2B5EF4-FFF2-40B4-BE49-F238E27FC236}">
                  <a16:creationId xmlns:a16="http://schemas.microsoft.com/office/drawing/2014/main" id="{B6AF3321-EC59-9A8D-1BD4-6E6EEB3CDA22}"/>
                </a:ext>
              </a:extLst>
            </p:cNvPr>
            <p:cNvSpPr/>
            <p:nvPr/>
          </p:nvSpPr>
          <p:spPr bwMode="auto">
            <a:xfrm>
              <a:off x="2233574" y="1178321"/>
              <a:ext cx="1738915" cy="2176456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80EE30FE-F8B9-446A-A10B-446F5586F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6" y="1123645"/>
            <a:ext cx="4102333" cy="30760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EA9D532-429C-3765-E575-63B4CD82B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5" y="3871589"/>
            <a:ext cx="4102334" cy="30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3">
            <a:extLst>
              <a:ext uri="{FF2B5EF4-FFF2-40B4-BE49-F238E27FC236}">
                <a16:creationId xmlns:a16="http://schemas.microsoft.com/office/drawing/2014/main" id="{53F82409-884D-F088-F536-7D8C952670B9}"/>
              </a:ext>
            </a:extLst>
          </p:cNvPr>
          <p:cNvSpPr/>
          <p:nvPr/>
        </p:nvSpPr>
        <p:spPr>
          <a:xfrm>
            <a:off x="927921" y="195671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F3B2F7-81C3-64E0-D64A-C2447357E91F}"/>
              </a:ext>
            </a:extLst>
          </p:cNvPr>
          <p:cNvSpPr/>
          <p:nvPr/>
        </p:nvSpPr>
        <p:spPr bwMode="auto">
          <a:xfrm>
            <a:off x="1150812" y="268201"/>
            <a:ext cx="2744355" cy="876300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裝備檢查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BBCE4-ADA3-4530-B698-4F30C2A05F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10" y="49791"/>
            <a:ext cx="1454159" cy="857355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3F6CC5B7-C0E0-F81E-1B83-70D0B11778C1}"/>
              </a:ext>
            </a:extLst>
          </p:cNvPr>
          <p:cNvSpPr txBox="1"/>
          <p:nvPr/>
        </p:nvSpPr>
        <p:spPr>
          <a:xfrm>
            <a:off x="548479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TW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C8121D5-B34A-B6C9-FA38-6F8795FB1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9" y="1265325"/>
            <a:ext cx="5324474" cy="53244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611BE3-7B10-0F41-EED0-D81104766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53" y="369631"/>
            <a:ext cx="6118737" cy="6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96825D29-6AB6-8932-E311-F39BC0938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79" y="619125"/>
            <a:ext cx="5886450" cy="5886450"/>
          </a:xfrm>
          <a:prstGeom prst="rect">
            <a:avLst/>
          </a:prstGeom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53F82409-884D-F088-F536-7D8C952670B9}"/>
              </a:ext>
            </a:extLst>
          </p:cNvPr>
          <p:cNvSpPr/>
          <p:nvPr/>
        </p:nvSpPr>
        <p:spPr>
          <a:xfrm>
            <a:off x="927921" y="195671"/>
            <a:ext cx="3105601" cy="101718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635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F3B2F7-81C3-64E0-D64A-C2447357E91F}"/>
              </a:ext>
            </a:extLst>
          </p:cNvPr>
          <p:cNvSpPr/>
          <p:nvPr/>
        </p:nvSpPr>
        <p:spPr bwMode="auto">
          <a:xfrm>
            <a:off x="1150812" y="268201"/>
            <a:ext cx="2744355" cy="876300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noFill/>
          </a:ln>
          <a:effectLst/>
        </p:spPr>
        <p:txBody>
          <a:bodyPr lIns="91432" tIns="45715" rIns="91432" bIns="45715" anchor="ctr"/>
          <a:lstStyle/>
          <a:p>
            <a:pPr algn="ctr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裝備檢查</a:t>
            </a:r>
            <a:endParaRPr lang="en-US" altLang="zh-CN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BBCE4-ADA3-4530-B698-4F30C2A05F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910" y="49791"/>
            <a:ext cx="1454159" cy="857355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3F6CC5B7-C0E0-F81E-1B83-70D0B11778C1}"/>
              </a:ext>
            </a:extLst>
          </p:cNvPr>
          <p:cNvSpPr txBox="1"/>
          <p:nvPr/>
        </p:nvSpPr>
        <p:spPr>
          <a:xfrm>
            <a:off x="548479" y="122850"/>
            <a:ext cx="6897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9600" b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4C78"/>
                </a:solidFill>
                <a:latin typeface="汉仪晓波美妍体W" panose="00020600040101010101" pitchFamily="18" charset="-122"/>
                <a:ea typeface="汉仪晓波美妍体W" panose="00020600040101010101" pitchFamily="18" charset="-122"/>
              </a:defRPr>
            </a:lvl1pPr>
          </a:lstStyle>
          <a:p>
            <a:r>
              <a:rPr lang="en-US" altLang="zh-TW" sz="480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lang="zh-CN" altLang="en-US" sz="4800" dirty="0">
              <a:ln w="254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FC047D-9ACA-90D0-FB81-868CF5D4E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1" y="1394117"/>
            <a:ext cx="5955090" cy="44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4211</TotalTime>
  <Words>1271</Words>
  <Application>Microsoft Office PowerPoint</Application>
  <PresentationFormat>寬螢幕</PresentationFormat>
  <Paragraphs>177</Paragraphs>
  <Slides>23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41" baseType="lpstr">
      <vt:lpstr>Albert Sans Light</vt:lpstr>
      <vt:lpstr>Cormorant Garamond SemiBold</vt:lpstr>
      <vt:lpstr>等线</vt:lpstr>
      <vt:lpstr>等线 Light</vt:lpstr>
      <vt:lpstr>微软雅黑</vt:lpstr>
      <vt:lpstr>Noto Sans TC</vt:lpstr>
      <vt:lpstr>冬青黑体简体中文 W3</vt:lpstr>
      <vt:lpstr>华康俪金黑W8(P)</vt:lpstr>
      <vt:lpstr>字魂59号-创粗黑</vt:lpstr>
      <vt:lpstr>微軟正黑體</vt:lpstr>
      <vt:lpstr>標楷體</vt:lpstr>
      <vt:lpstr>Arial</vt:lpstr>
      <vt:lpstr>Calibri</vt:lpstr>
      <vt:lpstr>Impact</vt:lpstr>
      <vt:lpstr>Nunito Light</vt:lpstr>
      <vt:lpstr>Verdana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佳琪 張</cp:lastModifiedBy>
  <cp:revision>360</cp:revision>
  <dcterms:created xsi:type="dcterms:W3CDTF">2017-09-22T05:57:00Z</dcterms:created>
  <dcterms:modified xsi:type="dcterms:W3CDTF">2023-10-01T13:24:01Z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