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2" r:id="rId3"/>
    <p:sldId id="257" r:id="rId4"/>
    <p:sldId id="279" r:id="rId5"/>
    <p:sldId id="283" r:id="rId6"/>
    <p:sldId id="258" r:id="rId7"/>
    <p:sldId id="272" r:id="rId8"/>
    <p:sldId id="259" r:id="rId9"/>
    <p:sldId id="260" r:id="rId10"/>
    <p:sldId id="267" r:id="rId11"/>
    <p:sldId id="271" r:id="rId12"/>
    <p:sldId id="273" r:id="rId13"/>
    <p:sldId id="269" r:id="rId14"/>
    <p:sldId id="270" r:id="rId15"/>
    <p:sldId id="274" r:id="rId16"/>
    <p:sldId id="275" r:id="rId17"/>
    <p:sldId id="276" r:id="rId18"/>
    <p:sldId id="277" r:id="rId19"/>
    <p:sldId id="263" r:id="rId20"/>
    <p:sldId id="264" r:id="rId21"/>
    <p:sldId id="278" r:id="rId22"/>
    <p:sldId id="280" r:id="rId23"/>
    <p:sldId id="281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D13B9-DDFC-4D57-B400-7A0E245CA1D3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57685-092C-42F9-BF35-3DB02CC573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771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6099A-9FCB-4128-ACEC-3BC547684AAB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F2AFC-56F6-42F8-BDFA-5B1D955367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58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2AFC-56F6-42F8-BDFA-5B1D955367E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96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303250A7-F2AC-4A3A-BAC6-4433188AF404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484368" cy="3384376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5300" dirty="0" smtClean="0">
                <a:solidFill>
                  <a:schemeClr val="accent6">
                    <a:lumMod val="7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花蓮縣北昌國小</a:t>
            </a:r>
            <a:r>
              <a:rPr lang="en-US" altLang="zh-TW" sz="5300" dirty="0" smtClean="0">
                <a:solidFill>
                  <a:schemeClr val="accent6">
                    <a:lumMod val="7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/>
            </a:r>
            <a:br>
              <a:rPr lang="en-US" altLang="zh-TW" sz="5300" dirty="0" smtClean="0">
                <a:solidFill>
                  <a:schemeClr val="accent6">
                    <a:lumMod val="7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</a:br>
            <a:r>
              <a:rPr lang="en-US" altLang="zh-TW" sz="5300" dirty="0" smtClean="0">
                <a:solidFill>
                  <a:schemeClr val="accent6">
                    <a:lumMod val="7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2016</a:t>
            </a:r>
            <a:r>
              <a:rPr lang="zh-TW" altLang="en-US" sz="5300" dirty="0" smtClean="0">
                <a:solidFill>
                  <a:schemeClr val="accent6">
                    <a:lumMod val="7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第</a:t>
            </a:r>
            <a:r>
              <a:rPr lang="en-US" altLang="zh-TW" sz="5300" dirty="0" smtClean="0">
                <a:solidFill>
                  <a:schemeClr val="accent6">
                    <a:lumMod val="7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19</a:t>
            </a:r>
            <a:r>
              <a:rPr lang="zh-TW" altLang="en-US" sz="5300" dirty="0" smtClean="0">
                <a:solidFill>
                  <a:schemeClr val="accent6">
                    <a:lumMod val="7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屆</a:t>
            </a:r>
            <a:r>
              <a:rPr lang="en-US" altLang="zh-TW" sz="5300" dirty="0" smtClean="0">
                <a:solidFill>
                  <a:schemeClr val="accent6">
                    <a:lumMod val="7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/>
            </a:r>
            <a:br>
              <a:rPr lang="en-US" altLang="zh-TW" sz="5300" dirty="0" smtClean="0">
                <a:solidFill>
                  <a:schemeClr val="accent6">
                    <a:lumMod val="7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</a:br>
            <a:r>
              <a:rPr lang="zh-TW" altLang="en-US" sz="5300" dirty="0" smtClean="0">
                <a:solidFill>
                  <a:schemeClr val="accent6">
                    <a:lumMod val="7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麥哲倫築夢計畫</a:t>
            </a:r>
            <a:r>
              <a:rPr lang="en-US" altLang="zh-TW" sz="4900" dirty="0" smtClean="0">
                <a:solidFill>
                  <a:schemeClr val="accent6">
                    <a:lumMod val="7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/>
            </a:r>
            <a:br>
              <a:rPr lang="en-US" altLang="zh-TW" sz="4900" dirty="0" smtClean="0">
                <a:solidFill>
                  <a:schemeClr val="accent6">
                    <a:lumMod val="7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</a:br>
            <a:r>
              <a:rPr lang="zh-TW" altLang="en-US" dirty="0" smtClean="0"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/>
            </a:r>
            <a:br>
              <a:rPr lang="zh-TW" altLang="en-US" dirty="0" smtClean="0">
                <a:latin typeface="華康蚪風體W4(P)" panose="03000400000000000000" pitchFamily="66" charset="-120"/>
                <a:ea typeface="華康蚪風體W4(P)" panose="03000400000000000000" pitchFamily="66" charset="-120"/>
              </a:rPr>
            </a:b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☆</a:t>
            </a:r>
            <a:r>
              <a:rPr lang="zh-TW" altLang="en-US" dirty="0" smtClean="0">
                <a:solidFill>
                  <a:srgbClr val="00B050"/>
                </a:solidFill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翻轉</a:t>
            </a:r>
            <a:r>
              <a:rPr lang="zh-TW" altLang="en-US" dirty="0" smtClean="0">
                <a:solidFill>
                  <a:srgbClr val="7030A0"/>
                </a:solidFill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・</a:t>
            </a:r>
            <a:r>
              <a:rPr lang="zh-TW" altLang="en-US" dirty="0" smtClean="0">
                <a:solidFill>
                  <a:srgbClr val="0070C0"/>
                </a:solidFill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翻轉</a:t>
            </a:r>
            <a:r>
              <a:rPr lang="zh-TW" altLang="en-US" dirty="0" smtClean="0">
                <a:solidFill>
                  <a:srgbClr val="7030A0"/>
                </a:solidFill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・</a:t>
            </a:r>
            <a:r>
              <a:rPr lang="zh-TW" altLang="en-US" dirty="0" smtClean="0">
                <a:solidFill>
                  <a:srgbClr val="00B0F0"/>
                </a:solidFill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變</a:t>
            </a:r>
            <a:r>
              <a:rPr lang="en-US" altLang="zh-TW" dirty="0" smtClean="0">
                <a:solidFill>
                  <a:srgbClr val="7030A0"/>
                </a:solidFill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~</a:t>
            </a:r>
            <a:r>
              <a:rPr lang="zh-TW" altLang="en-US" dirty="0" smtClean="0">
                <a:solidFill>
                  <a:srgbClr val="0070C0"/>
                </a:solidFill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變</a:t>
            </a:r>
            <a:r>
              <a:rPr lang="en-US" altLang="zh-TW" dirty="0" smtClean="0">
                <a:solidFill>
                  <a:srgbClr val="7030A0"/>
                </a:solidFill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~</a:t>
            </a:r>
            <a:r>
              <a:rPr lang="zh-TW" altLang="en-US" dirty="0" smtClean="0">
                <a:solidFill>
                  <a:srgbClr val="00B0F0"/>
                </a:solidFill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變</a:t>
            </a:r>
            <a:r>
              <a:rPr lang="en-US" altLang="zh-TW" dirty="0" smtClean="0">
                <a:solidFill>
                  <a:srgbClr val="7030A0"/>
                </a:solidFill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~</a:t>
            </a:r>
            <a:r>
              <a:rPr lang="zh-TW" altLang="en-US" dirty="0" smtClean="0">
                <a:solidFill>
                  <a:srgbClr val="FFC000"/>
                </a:solidFill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☆</a:t>
            </a:r>
            <a:endParaRPr lang="zh-TW" altLang="en-US" dirty="0">
              <a:solidFill>
                <a:srgbClr val="FFC000"/>
              </a:solidFill>
              <a:latin typeface="華康蚪風體W4(P)" panose="03000400000000000000" pitchFamily="66" charset="-120"/>
              <a:ea typeface="華康蚪風體W4(P)" panose="03000400000000000000" pitchFamily="66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489720"/>
          </a:xfrm>
        </p:spPr>
        <p:txBody>
          <a:bodyPr>
            <a:normAutofit/>
          </a:bodyPr>
          <a:lstStyle/>
          <a:p>
            <a:pPr algn="r"/>
            <a:r>
              <a:rPr lang="zh-TW" altLang="en-US" sz="4000" dirty="0" smtClean="0">
                <a:solidFill>
                  <a:srgbClr val="7030A0"/>
                </a:solidFill>
                <a:latin typeface="華康流風體W3" panose="03000309000000000000" pitchFamily="65" charset="-120"/>
                <a:ea typeface="華康流風體W3" panose="03000309000000000000" pitchFamily="65" charset="-120"/>
              </a:rPr>
              <a:t>五年愛班</a:t>
            </a:r>
            <a:endParaRPr lang="en-US" altLang="zh-TW" sz="4000" dirty="0" smtClean="0">
              <a:solidFill>
                <a:srgbClr val="7030A0"/>
              </a:solidFill>
              <a:latin typeface="華康流風體W3" panose="03000309000000000000" pitchFamily="65" charset="-120"/>
              <a:ea typeface="華康流風體W3" panose="03000309000000000000" pitchFamily="65" charset="-120"/>
            </a:endParaRPr>
          </a:p>
          <a:p>
            <a:pPr algn="r"/>
            <a:r>
              <a:rPr lang="zh-TW" altLang="en-US" sz="4000" dirty="0">
                <a:solidFill>
                  <a:srgbClr val="7030A0"/>
                </a:solidFill>
                <a:latin typeface="華康流風體W3" panose="03000309000000000000" pitchFamily="65" charset="-120"/>
                <a:ea typeface="華康流風體W3" panose="03000309000000000000" pitchFamily="65" charset="-120"/>
              </a:rPr>
              <a:t>石家羽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38" y="4149080"/>
            <a:ext cx="373491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6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標題 4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000" dirty="0" smtClean="0">
                <a:solidFill>
                  <a:srgbClr val="0070C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再結合四個一組的立方體</a:t>
            </a:r>
            <a:r>
              <a:rPr lang="en-US" altLang="zh-TW" sz="4000" dirty="0" smtClean="0">
                <a:solidFill>
                  <a:srgbClr val="0070C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2</a:t>
            </a:r>
            <a:r>
              <a:rPr lang="zh-TW" altLang="en-US" sz="4000" dirty="0" smtClean="0">
                <a:solidFill>
                  <a:srgbClr val="0070C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個</a:t>
            </a:r>
            <a:r>
              <a:rPr lang="en-US" altLang="zh-TW" sz="4000" dirty="0" smtClean="0">
                <a:solidFill>
                  <a:srgbClr val="0070C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(</a:t>
            </a:r>
            <a:r>
              <a:rPr lang="zh-TW" altLang="en-US" sz="4000" dirty="0" smtClean="0">
                <a:solidFill>
                  <a:srgbClr val="0070C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如圖示</a:t>
            </a:r>
            <a:r>
              <a:rPr lang="en-US" altLang="zh-TW" sz="4000" dirty="0" smtClean="0">
                <a:solidFill>
                  <a:srgbClr val="0070C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)</a:t>
            </a:r>
            <a:br>
              <a:rPr lang="en-US" altLang="zh-TW" sz="4000" dirty="0" smtClean="0">
                <a:solidFill>
                  <a:srgbClr val="0070C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</a:br>
            <a:r>
              <a:rPr lang="zh-TW" altLang="en-US" sz="31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用膠帶固定</a:t>
            </a:r>
            <a:r>
              <a:rPr lang="en-US" altLang="zh-TW" sz="3100" dirty="0">
                <a:latin typeface="+mn-ea"/>
                <a:ea typeface="+mn-ea"/>
              </a:rPr>
              <a:t>①</a:t>
            </a:r>
            <a:r>
              <a:rPr lang="zh-TW" altLang="en-US" sz="31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面及</a:t>
            </a:r>
            <a:r>
              <a:rPr lang="en-US" altLang="zh-TW" sz="3100" dirty="0">
                <a:latin typeface="+mn-ea"/>
                <a:ea typeface="+mn-ea"/>
              </a:rPr>
              <a:t>①</a:t>
            </a:r>
            <a:r>
              <a:rPr lang="zh-TW" altLang="en-US" sz="31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面的背面｡</a:t>
            </a:r>
            <a:r>
              <a:rPr lang="en-US" altLang="zh-TW" sz="31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/>
            </a:r>
            <a:br>
              <a:rPr lang="en-US" altLang="zh-TW" sz="31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</a:br>
            <a:r>
              <a:rPr lang="zh-TW" altLang="en-US" sz="31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接著固定標示</a:t>
            </a:r>
            <a:r>
              <a:rPr lang="zh-TW" altLang="en-US" sz="3100" dirty="0" smtClean="0">
                <a:latin typeface="新細明體"/>
                <a:ea typeface="新細明體"/>
              </a:rPr>
              <a:t>②</a:t>
            </a:r>
            <a:r>
              <a:rPr lang="zh-TW" altLang="en-US" sz="31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面及其背面</a:t>
            </a:r>
            <a:r>
              <a:rPr lang="en-US" altLang="zh-TW" sz="3100" dirty="0" smtClean="0">
                <a:latin typeface="新細明體"/>
                <a:ea typeface="新細明體"/>
              </a:rPr>
              <a:t>｡</a:t>
            </a:r>
            <a:endParaRPr lang="zh-TW" altLang="en-US" sz="3100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</p:txBody>
      </p:sp>
      <p:sp>
        <p:nvSpPr>
          <p:cNvPr id="31" name="立方體 30"/>
          <p:cNvSpPr/>
          <p:nvPr/>
        </p:nvSpPr>
        <p:spPr>
          <a:xfrm>
            <a:off x="1065338" y="1977415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立方體 31"/>
          <p:cNvSpPr/>
          <p:nvPr/>
        </p:nvSpPr>
        <p:spPr>
          <a:xfrm>
            <a:off x="1971046" y="1977415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立方體 32"/>
          <p:cNvSpPr/>
          <p:nvPr/>
        </p:nvSpPr>
        <p:spPr>
          <a:xfrm rot="16200000">
            <a:off x="6192437" y="2417119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立方體 36"/>
          <p:cNvSpPr/>
          <p:nvPr/>
        </p:nvSpPr>
        <p:spPr>
          <a:xfrm rot="16200000">
            <a:off x="5292080" y="2420888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立方體 37"/>
          <p:cNvSpPr/>
          <p:nvPr/>
        </p:nvSpPr>
        <p:spPr>
          <a:xfrm rot="16200000">
            <a:off x="5292290" y="1526506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209147" y="2423082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91582" y="2420887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92290" y="1659406"/>
            <a:ext cx="258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92079" y="2836969"/>
            <a:ext cx="2959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立方體 20"/>
          <p:cNvSpPr/>
          <p:nvPr/>
        </p:nvSpPr>
        <p:spPr>
          <a:xfrm rot="16200000">
            <a:off x="907982" y="4467610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338911" y="4898038"/>
            <a:ext cx="4441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05723" y="4694876"/>
            <a:ext cx="4430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立方體 33"/>
          <p:cNvSpPr/>
          <p:nvPr/>
        </p:nvSpPr>
        <p:spPr>
          <a:xfrm rot="16200000">
            <a:off x="6490435" y="5071029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立方體 34"/>
          <p:cNvSpPr/>
          <p:nvPr/>
        </p:nvSpPr>
        <p:spPr>
          <a:xfrm rot="16200000">
            <a:off x="5573233" y="5071030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立方體 35"/>
          <p:cNvSpPr/>
          <p:nvPr/>
        </p:nvSpPr>
        <p:spPr>
          <a:xfrm rot="15217834">
            <a:off x="5394656" y="4086800"/>
            <a:ext cx="1216152" cy="1216152"/>
          </a:xfrm>
          <a:prstGeom prst="cube">
            <a:avLst>
              <a:gd name="adj" fmla="val 245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644428" y="2899592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55429" y="2880282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立方體 40"/>
          <p:cNvSpPr/>
          <p:nvPr/>
        </p:nvSpPr>
        <p:spPr>
          <a:xfrm>
            <a:off x="2148891" y="4462953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2460783" y="4920671"/>
            <a:ext cx="4441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向下箭號 27"/>
          <p:cNvSpPr/>
          <p:nvPr/>
        </p:nvSpPr>
        <p:spPr>
          <a:xfrm>
            <a:off x="2010291" y="3508821"/>
            <a:ext cx="277200" cy="66371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弧形向右箭號 43"/>
          <p:cNvSpPr/>
          <p:nvPr/>
        </p:nvSpPr>
        <p:spPr>
          <a:xfrm rot="4802244">
            <a:off x="5278035" y="3224810"/>
            <a:ext cx="590029" cy="175922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20592143">
            <a:off x="5378559" y="4465999"/>
            <a:ext cx="3240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532233" y="5585309"/>
            <a:ext cx="3679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zh-TW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9" name="矩形 48"/>
          <p:cNvSpPr/>
          <p:nvPr/>
        </p:nvSpPr>
        <p:spPr>
          <a:xfrm rot="4081201">
            <a:off x="6216289" y="5036136"/>
            <a:ext cx="4849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zh-TW" alt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減號 1"/>
          <p:cNvSpPr/>
          <p:nvPr/>
        </p:nvSpPr>
        <p:spPr>
          <a:xfrm>
            <a:off x="1516058" y="2289048"/>
            <a:ext cx="914400" cy="914400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減號 28"/>
          <p:cNvSpPr/>
          <p:nvPr/>
        </p:nvSpPr>
        <p:spPr>
          <a:xfrm>
            <a:off x="1664721" y="4797798"/>
            <a:ext cx="914400" cy="914400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減號 29"/>
          <p:cNvSpPr/>
          <p:nvPr/>
        </p:nvSpPr>
        <p:spPr>
          <a:xfrm rot="910471">
            <a:off x="1664720" y="3814240"/>
            <a:ext cx="914400" cy="914400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減號 38"/>
          <p:cNvSpPr/>
          <p:nvPr/>
        </p:nvSpPr>
        <p:spPr>
          <a:xfrm>
            <a:off x="6020042" y="2765558"/>
            <a:ext cx="914400" cy="914400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減號 39"/>
          <p:cNvSpPr/>
          <p:nvPr/>
        </p:nvSpPr>
        <p:spPr>
          <a:xfrm rot="16200000">
            <a:off x="4964178" y="2214956"/>
            <a:ext cx="914400" cy="914400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減號 49"/>
          <p:cNvSpPr/>
          <p:nvPr/>
        </p:nvSpPr>
        <p:spPr>
          <a:xfrm rot="19345021">
            <a:off x="6626016" y="4613830"/>
            <a:ext cx="914400" cy="914400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＞形箭號 2"/>
          <p:cNvSpPr/>
          <p:nvPr/>
        </p:nvSpPr>
        <p:spPr>
          <a:xfrm rot="21004253">
            <a:off x="5568648" y="5110507"/>
            <a:ext cx="286300" cy="678341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6153" y="1659406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  <a:endParaRPr lang="zh-TW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6152" y="4459006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endParaRPr lang="zh-TW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24892" y="1753291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  <a:endParaRPr lang="zh-TW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94057" y="4436373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endParaRPr lang="zh-TW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1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最後再用膠帶固定標示</a:t>
            </a:r>
            <a:r>
              <a:rPr lang="zh-TW" altLang="en-US" sz="3200" dirty="0" smtClean="0">
                <a:latin typeface="新細明體"/>
                <a:ea typeface="新細明體"/>
              </a:rPr>
              <a:t>③</a:t>
            </a:r>
            <a:r>
              <a:rPr lang="zh-TW" altLang="en-US" sz="32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面及其背面</a:t>
            </a:r>
            <a:r>
              <a:rPr lang="zh-TW" altLang="en-US" sz="3200" dirty="0" smtClean="0">
                <a:latin typeface="新細明體"/>
                <a:ea typeface="新細明體"/>
              </a:rPr>
              <a:t>，</a:t>
            </a:r>
            <a:r>
              <a:rPr lang="zh-TW" altLang="en-US" sz="3600" dirty="0" smtClean="0">
                <a:solidFill>
                  <a:srgbClr val="0070C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完成第一組立方體</a:t>
            </a:r>
            <a:r>
              <a:rPr lang="en-US" altLang="zh-TW" sz="3600" dirty="0" smtClean="0">
                <a:solidFill>
                  <a:srgbClr val="0070C0"/>
                </a:solidFill>
                <a:latin typeface="新細明體"/>
                <a:ea typeface="新細明體"/>
              </a:rPr>
              <a:t>｡</a:t>
            </a:r>
            <a:endParaRPr lang="zh-TW" altLang="en-US" sz="3600" dirty="0">
              <a:solidFill>
                <a:srgbClr val="0070C0"/>
              </a:solidFill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</p:txBody>
      </p:sp>
      <p:sp>
        <p:nvSpPr>
          <p:cNvPr id="3" name="立方體 2"/>
          <p:cNvSpPr/>
          <p:nvPr/>
        </p:nvSpPr>
        <p:spPr>
          <a:xfrm>
            <a:off x="1475656" y="2708920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立方體 3"/>
          <p:cNvSpPr/>
          <p:nvPr/>
        </p:nvSpPr>
        <p:spPr>
          <a:xfrm>
            <a:off x="2356505" y="2708920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1475656" y="1785459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立方體 5"/>
          <p:cNvSpPr/>
          <p:nvPr/>
        </p:nvSpPr>
        <p:spPr>
          <a:xfrm>
            <a:off x="2356505" y="1785459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199967" y="2041717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28158" y="3262567"/>
            <a:ext cx="455574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68054" y="3248704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88592" y="3116324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減號 11"/>
          <p:cNvSpPr/>
          <p:nvPr/>
        </p:nvSpPr>
        <p:spPr>
          <a:xfrm>
            <a:off x="1930049" y="3119878"/>
            <a:ext cx="914400" cy="9144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減號 12"/>
          <p:cNvSpPr/>
          <p:nvPr/>
        </p:nvSpPr>
        <p:spPr>
          <a:xfrm rot="16200000">
            <a:off x="2959179" y="2460822"/>
            <a:ext cx="914400" cy="914400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立方體 13"/>
          <p:cNvSpPr/>
          <p:nvPr/>
        </p:nvSpPr>
        <p:spPr>
          <a:xfrm>
            <a:off x="4355976" y="4509120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立方體 14"/>
          <p:cNvSpPr/>
          <p:nvPr/>
        </p:nvSpPr>
        <p:spPr>
          <a:xfrm>
            <a:off x="5266861" y="4509120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立方體 15"/>
          <p:cNvSpPr/>
          <p:nvPr/>
        </p:nvSpPr>
        <p:spPr>
          <a:xfrm>
            <a:off x="4346483" y="3600188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立方體 7"/>
          <p:cNvSpPr/>
          <p:nvPr/>
        </p:nvSpPr>
        <p:spPr>
          <a:xfrm rot="20165260">
            <a:off x="5874937" y="3433421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384441" y="5060459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24128" y="5078941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減號 19"/>
          <p:cNvSpPr/>
          <p:nvPr/>
        </p:nvSpPr>
        <p:spPr>
          <a:xfrm>
            <a:off x="4809661" y="4926424"/>
            <a:ext cx="914400" cy="9144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 rot="5400000">
            <a:off x="5720762" y="4384917"/>
            <a:ext cx="3946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zh-TW" alt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弧形箭號 (下彎) 21"/>
          <p:cNvSpPr/>
          <p:nvPr/>
        </p:nvSpPr>
        <p:spPr>
          <a:xfrm rot="10036843" flipH="1" flipV="1">
            <a:off x="5782296" y="2744418"/>
            <a:ext cx="2100756" cy="79674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＞形箭號 23"/>
          <p:cNvSpPr/>
          <p:nvPr/>
        </p:nvSpPr>
        <p:spPr>
          <a:xfrm rot="401289">
            <a:off x="5604174" y="4092239"/>
            <a:ext cx="360334" cy="642618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83827" y="2505670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  <a:endParaRPr lang="zh-TW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3728" y="4746672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  <a:endParaRPr lang="zh-TW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另外四個立方體的組合步驟</a:t>
            </a:r>
            <a:r>
              <a:rPr lang="zh-TW" altLang="en-US" sz="3200" dirty="0">
                <a:latin typeface="新細明體"/>
                <a:ea typeface="新細明體"/>
              </a:rPr>
              <a:t>，</a:t>
            </a:r>
            <a:r>
              <a:rPr lang="zh-TW" altLang="en-US" sz="32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同上</a:t>
            </a:r>
            <a:r>
              <a:rPr lang="en-US" altLang="zh-TW" sz="3200" dirty="0">
                <a:latin typeface="新細明體"/>
                <a:ea typeface="新細明體"/>
              </a:rPr>
              <a:t>~</a:t>
            </a:r>
            <a:br>
              <a:rPr lang="en-US" altLang="zh-TW" sz="3200" dirty="0">
                <a:latin typeface="新細明體"/>
                <a:ea typeface="新細明體"/>
              </a:rPr>
            </a:br>
            <a:r>
              <a:rPr lang="en-US" altLang="zh-TW" sz="3200" dirty="0" smtClean="0">
                <a:solidFill>
                  <a:srgbClr val="FF0000"/>
                </a:solidFill>
                <a:latin typeface="新細明體"/>
                <a:ea typeface="新細明體"/>
              </a:rPr>
              <a:t>☆</a:t>
            </a:r>
            <a:r>
              <a:rPr lang="zh-TW" altLang="en-US" sz="3600" dirty="0" smtClean="0">
                <a:solidFill>
                  <a:srgbClr val="0070C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注意</a:t>
            </a:r>
            <a:r>
              <a:rPr lang="zh-TW" altLang="en-US" sz="3600" dirty="0">
                <a:solidFill>
                  <a:srgbClr val="0070C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方塊之間輕輕靠著就好</a:t>
            </a:r>
            <a:r>
              <a:rPr lang="zh-TW" altLang="en-US" sz="3600" dirty="0">
                <a:solidFill>
                  <a:srgbClr val="0070C0"/>
                </a:solidFill>
                <a:latin typeface="新細明體"/>
                <a:ea typeface="新細明體"/>
              </a:rPr>
              <a:t>，</a:t>
            </a:r>
            <a:r>
              <a:rPr lang="zh-TW" altLang="en-US" sz="3600" dirty="0">
                <a:solidFill>
                  <a:srgbClr val="0070C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不用刻意黏很緊</a:t>
            </a:r>
            <a:r>
              <a:rPr lang="en-US" altLang="zh-TW" sz="3600" dirty="0">
                <a:solidFill>
                  <a:srgbClr val="0070C0"/>
                </a:solidFill>
                <a:latin typeface="新細明體"/>
                <a:ea typeface="新細明體"/>
              </a:rPr>
              <a:t>｡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立方體 2"/>
          <p:cNvSpPr/>
          <p:nvPr/>
        </p:nvSpPr>
        <p:spPr>
          <a:xfrm>
            <a:off x="1763688" y="3911938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立方體 3"/>
          <p:cNvSpPr/>
          <p:nvPr/>
        </p:nvSpPr>
        <p:spPr>
          <a:xfrm>
            <a:off x="2667780" y="3911938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1763688" y="3026229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立方體 5"/>
          <p:cNvSpPr/>
          <p:nvPr/>
        </p:nvSpPr>
        <p:spPr>
          <a:xfrm>
            <a:off x="2667780" y="3026229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立方體 6"/>
          <p:cNvSpPr/>
          <p:nvPr/>
        </p:nvSpPr>
        <p:spPr>
          <a:xfrm>
            <a:off x="4788024" y="3790842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立方體 7"/>
          <p:cNvSpPr/>
          <p:nvPr/>
        </p:nvSpPr>
        <p:spPr>
          <a:xfrm>
            <a:off x="5692116" y="3790842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立方體 8"/>
          <p:cNvSpPr/>
          <p:nvPr/>
        </p:nvSpPr>
        <p:spPr>
          <a:xfrm>
            <a:off x="4788024" y="2888839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立方體 9"/>
          <p:cNvSpPr/>
          <p:nvPr/>
        </p:nvSpPr>
        <p:spPr>
          <a:xfrm>
            <a:off x="5692116" y="2888839"/>
            <a:ext cx="1216152" cy="1216152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036719" y="464834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956538" y="4637271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564614" y="349691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588400" y="439891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076782" y="451413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980874" y="454574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591289" y="344963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591289" y="426754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41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7224" y="404664"/>
            <a:ext cx="8229600" cy="1354162"/>
          </a:xfrm>
        </p:spPr>
        <p:txBody>
          <a:bodyPr>
            <a:noAutofit/>
          </a:bodyPr>
          <a:lstStyle/>
          <a:p>
            <a:pPr algn="l"/>
            <a:r>
              <a:rPr lang="zh-TW" altLang="en-US" sz="3600" dirty="0" smtClean="0">
                <a:solidFill>
                  <a:srgbClr val="0070C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將兩組方塊組合在一起</a:t>
            </a:r>
            <a:r>
              <a:rPr lang="en-US" altLang="zh-TW" sz="32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:</a:t>
            </a:r>
            <a:r>
              <a:rPr lang="zh-TW" altLang="en-US" sz="32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標示</a:t>
            </a:r>
            <a:r>
              <a:rPr lang="zh-TW" altLang="en-US" sz="3200" dirty="0" smtClean="0">
                <a:latin typeface="+mn-ea"/>
                <a:ea typeface="+mn-ea"/>
              </a:rPr>
              <a:t>④</a:t>
            </a:r>
            <a:r>
              <a:rPr lang="zh-TW" altLang="en-US" sz="32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的方塊組</a:t>
            </a:r>
            <a:r>
              <a:rPr lang="zh-TW" altLang="en-US" sz="3200" b="1" dirty="0" smtClean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轉一圈</a:t>
            </a:r>
            <a:r>
              <a:rPr lang="zh-TW" altLang="en-US" sz="32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，和標示</a:t>
            </a:r>
            <a:r>
              <a:rPr lang="zh-TW" altLang="en-US" sz="3200" dirty="0" smtClean="0">
                <a:latin typeface="+mn-ea"/>
                <a:ea typeface="+mn-ea"/>
              </a:rPr>
              <a:t>①</a:t>
            </a:r>
            <a:r>
              <a:rPr lang="zh-TW" altLang="en-US" sz="32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的方塊組</a:t>
            </a:r>
            <a:r>
              <a:rPr lang="zh-TW" altLang="en-US" sz="3200" b="1" dirty="0" smtClean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背對背</a:t>
            </a:r>
            <a:r>
              <a:rPr lang="zh-TW" altLang="en-US" sz="32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；在標示</a:t>
            </a:r>
            <a:r>
              <a:rPr lang="zh-TW" altLang="en-US" sz="3200" dirty="0">
                <a:latin typeface="+mn-ea"/>
                <a:ea typeface="+mn-ea"/>
              </a:rPr>
              <a:t>⑦</a:t>
            </a:r>
            <a:r>
              <a:rPr lang="zh-TW" altLang="en-US" sz="32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和</a:t>
            </a:r>
            <a:r>
              <a:rPr lang="en-US" altLang="zh-TW" sz="3200" dirty="0">
                <a:latin typeface="+mn-ea"/>
                <a:ea typeface="+mn-ea"/>
              </a:rPr>
              <a:t>⑧</a:t>
            </a:r>
            <a:r>
              <a:rPr lang="zh-TW" altLang="en-US" sz="32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的面黏上膠帶</a:t>
            </a:r>
            <a:endParaRPr lang="zh-TW" altLang="en-US" sz="3200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</p:txBody>
      </p:sp>
      <p:sp>
        <p:nvSpPr>
          <p:cNvPr id="3" name="立方體 2"/>
          <p:cNvSpPr/>
          <p:nvPr/>
        </p:nvSpPr>
        <p:spPr>
          <a:xfrm>
            <a:off x="711909" y="4199763"/>
            <a:ext cx="1216152" cy="1216152"/>
          </a:xfrm>
          <a:prstGeom prst="cub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立方體 3"/>
          <p:cNvSpPr/>
          <p:nvPr/>
        </p:nvSpPr>
        <p:spPr>
          <a:xfrm>
            <a:off x="1619672" y="4196158"/>
            <a:ext cx="1216152" cy="1216152"/>
          </a:xfrm>
          <a:prstGeom prst="cub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710664" y="3284984"/>
            <a:ext cx="1216152" cy="1216152"/>
          </a:xfrm>
          <a:prstGeom prst="cub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立方體 5"/>
          <p:cNvSpPr/>
          <p:nvPr/>
        </p:nvSpPr>
        <p:spPr>
          <a:xfrm>
            <a:off x="1619672" y="3284984"/>
            <a:ext cx="1216152" cy="1216152"/>
          </a:xfrm>
          <a:prstGeom prst="cub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立方體 6"/>
          <p:cNvSpPr/>
          <p:nvPr/>
        </p:nvSpPr>
        <p:spPr>
          <a:xfrm>
            <a:off x="3305233" y="2852936"/>
            <a:ext cx="1216152" cy="121615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立方體 7"/>
          <p:cNvSpPr/>
          <p:nvPr/>
        </p:nvSpPr>
        <p:spPr>
          <a:xfrm>
            <a:off x="4211960" y="2852936"/>
            <a:ext cx="1216152" cy="121615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立方體 8"/>
          <p:cNvSpPr/>
          <p:nvPr/>
        </p:nvSpPr>
        <p:spPr>
          <a:xfrm>
            <a:off x="3305233" y="1941584"/>
            <a:ext cx="1216152" cy="121615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立方體 9"/>
          <p:cNvSpPr/>
          <p:nvPr/>
        </p:nvSpPr>
        <p:spPr>
          <a:xfrm>
            <a:off x="4211960" y="1941584"/>
            <a:ext cx="1216152" cy="121615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39932" y="4602919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68416" y="4586203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03557" y="3145758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87999" y="3148382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08901" y="3431395"/>
            <a:ext cx="3658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zh-TW" alt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96163" y="4767972"/>
            <a:ext cx="3658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zh-TW" alt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立方體 16"/>
          <p:cNvSpPr/>
          <p:nvPr/>
        </p:nvSpPr>
        <p:spPr>
          <a:xfrm>
            <a:off x="5530762" y="4621561"/>
            <a:ext cx="1216152" cy="121615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立方體 17"/>
          <p:cNvSpPr/>
          <p:nvPr/>
        </p:nvSpPr>
        <p:spPr>
          <a:xfrm>
            <a:off x="6722613" y="4344880"/>
            <a:ext cx="1216152" cy="121615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立方體 18"/>
          <p:cNvSpPr/>
          <p:nvPr/>
        </p:nvSpPr>
        <p:spPr>
          <a:xfrm>
            <a:off x="5796135" y="3442289"/>
            <a:ext cx="1216152" cy="121615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立方體 19"/>
          <p:cNvSpPr/>
          <p:nvPr/>
        </p:nvSpPr>
        <p:spPr>
          <a:xfrm>
            <a:off x="6723385" y="3442289"/>
            <a:ext cx="1216152" cy="121615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立方體 22"/>
          <p:cNvSpPr/>
          <p:nvPr/>
        </p:nvSpPr>
        <p:spPr>
          <a:xfrm>
            <a:off x="6445764" y="4621561"/>
            <a:ext cx="1216152" cy="121615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立方體 23"/>
          <p:cNvSpPr/>
          <p:nvPr/>
        </p:nvSpPr>
        <p:spPr>
          <a:xfrm>
            <a:off x="5530762" y="3712491"/>
            <a:ext cx="1216152" cy="121615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立方體 24"/>
          <p:cNvSpPr/>
          <p:nvPr/>
        </p:nvSpPr>
        <p:spPr>
          <a:xfrm>
            <a:off x="6444208" y="3712491"/>
            <a:ext cx="1216152" cy="1216152"/>
          </a:xfrm>
          <a:prstGeom prst="cub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 rot="2274811">
            <a:off x="5748872" y="3580673"/>
            <a:ext cx="2520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zh-TW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 rot="2164987">
            <a:off x="6006029" y="3257234"/>
            <a:ext cx="2959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zh-TW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 rot="2340148">
            <a:off x="7412404" y="3272557"/>
            <a:ext cx="3852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zh-TW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 rot="2340148">
            <a:off x="7084377" y="3560218"/>
            <a:ext cx="4541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zh-TW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減號 20"/>
          <p:cNvSpPr/>
          <p:nvPr/>
        </p:nvSpPr>
        <p:spPr>
          <a:xfrm>
            <a:off x="1148583" y="4471443"/>
            <a:ext cx="914400" cy="9144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對角線條紋 21"/>
          <p:cNvSpPr/>
          <p:nvPr/>
        </p:nvSpPr>
        <p:spPr>
          <a:xfrm rot="8062068">
            <a:off x="2211803" y="4057592"/>
            <a:ext cx="739468" cy="727261"/>
          </a:xfrm>
          <a:prstGeom prst="diagStri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減號 29"/>
          <p:cNvSpPr/>
          <p:nvPr/>
        </p:nvSpPr>
        <p:spPr>
          <a:xfrm>
            <a:off x="3715786" y="3227246"/>
            <a:ext cx="914400" cy="9144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平行四邊形 33"/>
          <p:cNvSpPr/>
          <p:nvPr/>
        </p:nvSpPr>
        <p:spPr>
          <a:xfrm rot="2223255">
            <a:off x="6259592" y="3397632"/>
            <a:ext cx="289238" cy="649941"/>
          </a:xfrm>
          <a:prstGeom prst="parallelogram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平行四邊形 34"/>
          <p:cNvSpPr/>
          <p:nvPr/>
        </p:nvSpPr>
        <p:spPr>
          <a:xfrm rot="2257104">
            <a:off x="6961864" y="3401048"/>
            <a:ext cx="289238" cy="649941"/>
          </a:xfrm>
          <a:prstGeom prst="parallelogram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減號 35"/>
          <p:cNvSpPr/>
          <p:nvPr/>
        </p:nvSpPr>
        <p:spPr>
          <a:xfrm>
            <a:off x="6000789" y="5032737"/>
            <a:ext cx="914400" cy="9144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5568349" y="5166771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35055" y="5166770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9" name="弧形接點 48"/>
          <p:cNvCxnSpPr/>
          <p:nvPr/>
        </p:nvCxnSpPr>
        <p:spPr>
          <a:xfrm flipV="1">
            <a:off x="4747872" y="2405654"/>
            <a:ext cx="787198" cy="457201"/>
          </a:xfrm>
          <a:prstGeom prst="curvedConnector3">
            <a:avLst>
              <a:gd name="adj1" fmla="val 16505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3709257" y="2249535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正面</a:t>
            </a:r>
            <a:endParaRPr lang="zh-TW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014942" y="1399958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背面</a:t>
            </a:r>
            <a:endParaRPr lang="zh-TW" alt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5467403" y="19847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轉</a:t>
            </a:r>
            <a:endParaRPr lang="zh-TW" altLang="en-US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433114" y="2780492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背面</a:t>
            </a:r>
            <a:endParaRPr lang="zh-TW" alt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9" name="直線單箭頭接點 38"/>
          <p:cNvCxnSpPr/>
          <p:nvPr/>
        </p:nvCxnSpPr>
        <p:spPr>
          <a:xfrm flipH="1">
            <a:off x="2508901" y="2634254"/>
            <a:ext cx="702584" cy="582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6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70C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加上裝飾就完成了</a:t>
            </a:r>
            <a:endParaRPr lang="zh-TW" altLang="en-US" sz="4000" dirty="0">
              <a:solidFill>
                <a:srgbClr val="0070C0"/>
              </a:solidFill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0000"/>
            <a:ext cx="2520000" cy="189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0" y="3933056"/>
            <a:ext cx="2520000" cy="1890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20000"/>
            <a:ext cx="2520000" cy="189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46214"/>
            <a:ext cx="2520000" cy="1890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30" y="3933056"/>
            <a:ext cx="2520000" cy="18900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30" y="1650223"/>
            <a:ext cx="252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隸風體W2(P)" panose="03000400000000000000" pitchFamily="66" charset="-120"/>
                <a:ea typeface="華康隸風體W2(P)" panose="03000400000000000000" pitchFamily="66" charset="-120"/>
              </a:rPr>
              <a:t>第二個登場的是</a:t>
            </a:r>
            <a:r>
              <a:rPr lang="en-US" altLang="zh-TW" dirty="0" smtClean="0">
                <a:latin typeface="華康隸風體W2(P)" panose="03000400000000000000" pitchFamily="66" charset="-120"/>
                <a:ea typeface="華康隸風體W2(P)" panose="03000400000000000000" pitchFamily="66" charset="-120"/>
              </a:rPr>
              <a:t/>
            </a:r>
            <a:br>
              <a:rPr lang="en-US" altLang="zh-TW" dirty="0" smtClean="0">
                <a:latin typeface="華康隸風體W2(P)" panose="03000400000000000000" pitchFamily="66" charset="-120"/>
                <a:ea typeface="華康隸風體W2(P)" panose="03000400000000000000" pitchFamily="66" charset="-120"/>
              </a:rPr>
            </a:br>
            <a:r>
              <a:rPr lang="zh-TW" altLang="en-US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翻轉卡片</a:t>
            </a:r>
            <a:endParaRPr lang="zh-TW" altLang="en-US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15131"/>
            <a:ext cx="3240000" cy="243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32" y="1615131"/>
            <a:ext cx="3240000" cy="243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5131"/>
            <a:ext cx="3240000" cy="243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32" y="4045131"/>
            <a:ext cx="324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標題 6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3600" dirty="0" smtClean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準備一張正方形的紙</a:t>
            </a:r>
            <a:r>
              <a:rPr lang="zh-TW" altLang="en-US" sz="3600" dirty="0" smtClean="0">
                <a:latin typeface="新細明體"/>
                <a:ea typeface="新細明體"/>
              </a:rPr>
              <a:t>，</a:t>
            </a:r>
            <a:r>
              <a:rPr lang="zh-TW" altLang="en-US" sz="3600" dirty="0" smtClean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正反面都再次折過加深摺痕</a:t>
            </a:r>
            <a:endParaRPr lang="zh-TW" altLang="en-US" sz="3600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8" y="1916832"/>
            <a:ext cx="4320000" cy="324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6896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裁掉中間四面方格</a:t>
            </a:r>
            <a:endParaRPr lang="zh-TW" altLang="en-US" sz="3600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  <p:pic>
        <p:nvPicPr>
          <p:cNvPr id="7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5076000" cy="45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標題 3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依序填寫數字</a:t>
            </a:r>
            <a:endParaRPr lang="zh-TW" altLang="en-US" sz="3600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  <p:sp>
        <p:nvSpPr>
          <p:cNvPr id="3" name="動作按鈕: 自訂 2">
            <a:hlinkClick r:id="" action="ppaction://noaction" highlightClick="1"/>
          </p:cNvPr>
          <p:cNvSpPr/>
          <p:nvPr/>
        </p:nvSpPr>
        <p:spPr>
          <a:xfrm>
            <a:off x="4860032" y="2216723"/>
            <a:ext cx="3600000" cy="3600000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動作按鈕: 自訂 3">
            <a:hlinkClick r:id="" action="ppaction://noaction" highlightClick="1"/>
          </p:cNvPr>
          <p:cNvSpPr/>
          <p:nvPr/>
        </p:nvSpPr>
        <p:spPr>
          <a:xfrm>
            <a:off x="683568" y="2216723"/>
            <a:ext cx="3600000" cy="3600000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dirty="0"/>
          </a:p>
        </p:txBody>
      </p:sp>
      <p:cxnSp>
        <p:nvCxnSpPr>
          <p:cNvPr id="12" name="直線接點 11"/>
          <p:cNvCxnSpPr>
            <a:stCxn id="4" idx="3"/>
            <a:endCxn id="4" idx="1"/>
          </p:cNvCxnSpPr>
          <p:nvPr/>
        </p:nvCxnSpPr>
        <p:spPr>
          <a:xfrm>
            <a:off x="2483568" y="2216723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565466" y="2216723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401670" y="2216723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683568" y="4016723"/>
            <a:ext cx="36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683568" y="4957438"/>
            <a:ext cx="36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683568" y="3081211"/>
            <a:ext cx="36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動作按鈕: 自訂 18">
            <a:hlinkClick r:id="" action="ppaction://noaction" highlightClick="1"/>
          </p:cNvPr>
          <p:cNvSpPr/>
          <p:nvPr/>
        </p:nvSpPr>
        <p:spPr>
          <a:xfrm>
            <a:off x="1565466" y="3081211"/>
            <a:ext cx="1836204" cy="1883867"/>
          </a:xfrm>
          <a:prstGeom prst="actionButtonBlank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/>
        </p:nvCxnSpPr>
        <p:spPr>
          <a:xfrm>
            <a:off x="6644819" y="2216723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5709307" y="2223144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7560332" y="2223144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4860032" y="4016723"/>
            <a:ext cx="36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4860032" y="3085049"/>
            <a:ext cx="36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4844819" y="4968916"/>
            <a:ext cx="36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動作按鈕: 自訂 27">
            <a:hlinkClick r:id="" action="ppaction://noaction" highlightClick="1"/>
          </p:cNvPr>
          <p:cNvSpPr/>
          <p:nvPr/>
        </p:nvSpPr>
        <p:spPr>
          <a:xfrm>
            <a:off x="5724128" y="3085049"/>
            <a:ext cx="1836204" cy="1883867"/>
          </a:xfrm>
          <a:prstGeom prst="actionButtonBlank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2061016" y="1562288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A</a:t>
            </a:r>
            <a:r>
              <a:rPr lang="zh-TW" altLang="en-US" sz="3200" dirty="0" smtClean="0"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面</a:t>
            </a:r>
            <a:endParaRPr lang="zh-TW" altLang="en-US" sz="3200" dirty="0">
              <a:latin typeface="華康蚪風體W4(P)" panose="03000400000000000000" pitchFamily="66" charset="-120"/>
              <a:ea typeface="華康蚪風體W4(P)" panose="03000400000000000000" pitchFamily="66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239715" y="1562287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B</a:t>
            </a:r>
            <a:r>
              <a:rPr lang="zh-TW" altLang="en-US" sz="3200" dirty="0" smtClean="0"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面</a:t>
            </a:r>
            <a:endParaRPr lang="zh-TW" altLang="en-US" sz="3200" dirty="0">
              <a:latin typeface="華康蚪風體W4(P)" panose="03000400000000000000" pitchFamily="66" charset="-120"/>
              <a:ea typeface="華康蚪風體W4(P)" panose="03000400000000000000" pitchFamily="66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2746460" y="249289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971600" y="3429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3707904" y="429309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901357" y="52292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979214" y="249289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3707904" y="524626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2800626" y="524626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1901357" y="249289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3707904" y="249289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3692826" y="342900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979214" y="436510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960552" y="522920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5148064" y="249289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5124278" y="335699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5124278" y="431012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61" name="矩形 60"/>
          <p:cNvSpPr/>
          <p:nvPr/>
        </p:nvSpPr>
        <p:spPr>
          <a:xfrm>
            <a:off x="5124278" y="527713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6012160" y="249289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6948264" y="2501213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4" name="矩形 63"/>
          <p:cNvSpPr/>
          <p:nvPr/>
        </p:nvSpPr>
        <p:spPr>
          <a:xfrm>
            <a:off x="7884368" y="2501213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65" name="矩形 64"/>
          <p:cNvSpPr/>
          <p:nvPr/>
        </p:nvSpPr>
        <p:spPr>
          <a:xfrm>
            <a:off x="7884368" y="3382727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7884368" y="431012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7" name="矩形 66"/>
          <p:cNvSpPr/>
          <p:nvPr/>
        </p:nvSpPr>
        <p:spPr>
          <a:xfrm>
            <a:off x="7818376" y="522773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68" name="矩形 67"/>
          <p:cNvSpPr/>
          <p:nvPr/>
        </p:nvSpPr>
        <p:spPr>
          <a:xfrm>
            <a:off x="6924478" y="522920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69" name="矩形 68"/>
          <p:cNvSpPr/>
          <p:nvPr/>
        </p:nvSpPr>
        <p:spPr>
          <a:xfrm>
            <a:off x="6016538" y="5235007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97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往順時鐘方向摺</a:t>
            </a:r>
            <a:endParaRPr lang="zh-TW" altLang="en-US" sz="3600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060000" cy="2295000"/>
          </a:xfrm>
        </p:spPr>
      </p:pic>
      <p:pic>
        <p:nvPicPr>
          <p:cNvPr id="3" name="內容版面配置區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3060000" cy="229500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98938"/>
            <a:ext cx="3060000" cy="2295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98938"/>
            <a:ext cx="3060000" cy="2295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0937" y="2973756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60032" y="2973756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5470608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60031" y="5470608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58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目錄</a:t>
            </a:r>
            <a:endParaRPr lang="zh-TW" altLang="en-US" dirty="0">
              <a:latin typeface="華康蚪風體W4(P)" panose="03000400000000000000" pitchFamily="66" charset="-120"/>
              <a:ea typeface="華康蚪風體W4(P)" panose="030004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1.</a:t>
            </a:r>
            <a:r>
              <a:rPr lang="zh-TW" altLang="en-US" sz="36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動機</a:t>
            </a:r>
            <a:endParaRPr lang="en-US" altLang="zh-TW" sz="3600" dirty="0" smtClean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pPr marL="0" indent="0" algn="ctr">
              <a:buNone/>
            </a:pPr>
            <a:r>
              <a:rPr lang="en-US" altLang="zh-TW" sz="36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2.</a:t>
            </a:r>
            <a:r>
              <a:rPr lang="zh-TW" altLang="en-US" sz="36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目標</a:t>
            </a:r>
            <a:endParaRPr lang="en-US" altLang="zh-TW" sz="3600" dirty="0" smtClean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3.</a:t>
            </a:r>
            <a:r>
              <a:rPr lang="zh-TW" altLang="en-US" sz="36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作法</a:t>
            </a:r>
            <a:endParaRPr lang="en-US" altLang="zh-TW" sz="3600" dirty="0" smtClean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pPr marL="0" indent="0" algn="ctr">
              <a:buNone/>
            </a:pPr>
            <a:r>
              <a:rPr lang="en-US" altLang="zh-TW" sz="36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4.</a:t>
            </a:r>
            <a:r>
              <a:rPr lang="zh-TW" altLang="en-US" sz="36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心得  </a:t>
            </a:r>
            <a:r>
              <a:rPr lang="zh-TW" altLang="en-US" sz="3600" dirty="0" smtClean="0"/>
              <a:t>                       </a:t>
            </a:r>
            <a:endParaRPr lang="zh-TW" alt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78320"/>
            <a:ext cx="1404000" cy="157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56868"/>
            <a:ext cx="1692000" cy="11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7132"/>
            <a:ext cx="1332000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57191"/>
            <a:ext cx="1692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7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sz="3600" dirty="0" smtClean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在第④步驟時</a:t>
            </a:r>
            <a:r>
              <a:rPr lang="zh-TW" altLang="en-US" sz="3600" dirty="0" smtClean="0">
                <a:latin typeface="新細明體"/>
                <a:ea typeface="新細明體"/>
              </a:rPr>
              <a:t>，</a:t>
            </a:r>
            <a:r>
              <a:rPr lang="zh-TW" altLang="en-US" sz="3600" dirty="0" smtClean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要將左下角的上頁</a:t>
            </a:r>
            <a:r>
              <a:rPr lang="zh-TW" altLang="en-US" sz="3600" dirty="0" smtClean="0">
                <a:latin typeface="新細明體"/>
                <a:ea typeface="新細明體"/>
              </a:rPr>
              <a:t>，</a:t>
            </a:r>
            <a:r>
              <a:rPr lang="zh-TW" altLang="en-US" sz="3600" dirty="0" smtClean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往內頁反摺</a:t>
            </a:r>
            <a:r>
              <a:rPr lang="zh-TW" altLang="en-US" sz="3600" dirty="0" smtClean="0">
                <a:latin typeface="新細明體"/>
                <a:ea typeface="新細明體"/>
              </a:rPr>
              <a:t>，</a:t>
            </a:r>
            <a:r>
              <a:rPr lang="zh-TW" altLang="en-US" sz="3600" dirty="0" smtClean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會發現編號變成一致</a:t>
            </a:r>
            <a:endParaRPr lang="zh-TW" altLang="en-US" sz="3600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3060000" cy="2297529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00" y="4077072"/>
            <a:ext cx="3060000" cy="22975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48971"/>
            <a:ext cx="3060000" cy="2295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00" y="1642048"/>
            <a:ext cx="3060000" cy="22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最後加上裝飾</a:t>
            </a:r>
            <a:r>
              <a:rPr lang="en-US" altLang="zh-TW" sz="3600" dirty="0" smtClean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/>
            </a:r>
            <a:br>
              <a:rPr lang="en-US" altLang="zh-TW" sz="3600" dirty="0" smtClean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</a:br>
            <a:r>
              <a:rPr lang="en-US" altLang="zh-TW" sz="3600" dirty="0" smtClean="0">
                <a:latin typeface="新細明體"/>
                <a:ea typeface="新細明體"/>
              </a:rPr>
              <a:t>﹡</a:t>
            </a:r>
            <a:r>
              <a:rPr lang="zh-TW" altLang="en-US" sz="3600" dirty="0" smtClean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猜猜看</a:t>
            </a:r>
            <a:r>
              <a:rPr lang="zh-TW" altLang="en-US" sz="3600" dirty="0" smtClean="0">
                <a:latin typeface="新細明體"/>
                <a:ea typeface="新細明體"/>
              </a:rPr>
              <a:t>．．．</a:t>
            </a:r>
            <a:r>
              <a:rPr lang="zh-TW" altLang="en-US" sz="3600" dirty="0" smtClean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一共有幾面</a:t>
            </a:r>
            <a:r>
              <a:rPr lang="zh-TW" altLang="en-US" sz="3600" dirty="0" smtClean="0">
                <a:latin typeface="新細明體"/>
                <a:ea typeface="新細明體"/>
              </a:rPr>
              <a:t>？</a:t>
            </a:r>
            <a:endParaRPr lang="zh-TW" altLang="en-US" sz="3600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1" y="1916832"/>
            <a:ext cx="4320000" cy="324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52" y="2996952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960511"/>
          </a:xfrm>
        </p:spPr>
        <p:txBody>
          <a:bodyPr/>
          <a:lstStyle/>
          <a:p>
            <a:r>
              <a:rPr lang="zh-TW" altLang="en-US" dirty="0" smtClean="0"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心得感想</a:t>
            </a:r>
            <a:endParaRPr lang="zh-TW" altLang="en-US" dirty="0">
              <a:latin typeface="華康蚪風體W4(P)" panose="03000400000000000000" pitchFamily="66" charset="-120"/>
              <a:ea typeface="華康蚪風體W4(P)" panose="03000400000000000000" pitchFamily="66" charset="-120"/>
            </a:endParaRPr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04856" cy="4824536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看似簡單的美勞作品，在製作過程中，</a:t>
            </a:r>
            <a:r>
              <a:rPr lang="zh-TW" altLang="en-US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發生</a:t>
            </a:r>
            <a:r>
              <a:rPr lang="zh-TW" altLang="en-US" dirty="0" smtClean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多次失誤</a:t>
            </a:r>
            <a:r>
              <a:rPr lang="en-US" altLang="zh-TW" dirty="0" smtClean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｡</a:t>
            </a:r>
            <a:r>
              <a:rPr lang="zh-TW" altLang="en-US" dirty="0" smtClean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例如</a:t>
            </a: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</a:rPr>
              <a:t>~</a:t>
            </a:r>
            <a:r>
              <a:rPr lang="zh-TW" altLang="en-US" dirty="0" smtClean="0">
                <a:solidFill>
                  <a:srgbClr val="9900CC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版型切割後，才發現沒預留黏貼的面</a:t>
            </a:r>
            <a:r>
              <a:rPr lang="zh-TW" altLang="en-US" dirty="0" smtClean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；</a:t>
            </a:r>
            <a:r>
              <a:rPr lang="zh-TW" altLang="en-US" dirty="0" smtClean="0">
                <a:solidFill>
                  <a:srgbClr val="0000FF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組合時，雙面膠黏錯了</a:t>
            </a:r>
            <a:r>
              <a:rPr lang="zh-TW" altLang="en-US" dirty="0" smtClean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；</a:t>
            </a:r>
            <a:r>
              <a:rPr lang="zh-TW" altLang="en-US" dirty="0" smtClean="0">
                <a:solidFill>
                  <a:srgbClr val="FF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黏貼的距離差了一些些</a:t>
            </a:r>
            <a:r>
              <a:rPr lang="en-US" altLang="zh-TW" dirty="0">
                <a:solidFill>
                  <a:srgbClr val="FF0000"/>
                </a:solidFill>
                <a:latin typeface="新細明體"/>
                <a:ea typeface="新細明體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就變成了形狀不規則，造成翻轉不順暢</a:t>
            </a:r>
            <a:r>
              <a:rPr lang="en-US" altLang="zh-TW" dirty="0" smtClean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｡</a:t>
            </a:r>
            <a:r>
              <a:rPr lang="zh-TW" altLang="en-US" dirty="0" smtClean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完成作品需要耐心組合黏貼</a:t>
            </a:r>
            <a:r>
              <a:rPr lang="en-US" altLang="zh-TW" dirty="0" smtClean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｡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一次又一次的修飾後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dirty="0" smtClean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終於完成美麗有趣的翻轉</a:t>
            </a: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</a:rPr>
              <a:t>｡</a:t>
            </a:r>
            <a:endParaRPr lang="zh-TW" altLang="en-US" dirty="0">
              <a:solidFill>
                <a:schemeClr val="tx1"/>
              </a:solidFill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57192"/>
            <a:ext cx="1394099" cy="135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1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38286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報告完畢</a:t>
            </a:r>
            <a:endParaRPr lang="zh-TW" altLang="en-US" sz="4800" dirty="0">
              <a:latin typeface="華康蚪風體W4(P)" panose="03000400000000000000" pitchFamily="66" charset="-120"/>
              <a:ea typeface="華康蚪風體W4(P)" panose="03000400000000000000" pitchFamily="66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252028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謝謝大家</a:t>
            </a:r>
            <a:r>
              <a:rPr lang="en-US" altLang="zh-TW" sz="3600" dirty="0" smtClean="0">
                <a:solidFill>
                  <a:schemeClr val="tx1"/>
                </a:solidFill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﹗</a:t>
            </a:r>
          </a:p>
          <a:p>
            <a:endParaRPr lang="en-US" altLang="zh-TW" sz="3600" dirty="0">
              <a:latin typeface="華康蚪風體W4(P)" panose="03000400000000000000" pitchFamily="66" charset="-120"/>
              <a:ea typeface="華康蚪風體W4(P)" panose="03000400000000000000" pitchFamily="66" charset="-120"/>
            </a:endParaRPr>
          </a:p>
          <a:p>
            <a:r>
              <a:rPr lang="zh-TW" altLang="en-US" sz="3600" dirty="0" smtClean="0"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*</a:t>
            </a:r>
            <a:r>
              <a:rPr lang="zh-TW" altLang="en-US" sz="3600" dirty="0" smtClean="0">
                <a:solidFill>
                  <a:schemeClr val="bg1">
                    <a:lumMod val="65000"/>
                  </a:schemeClr>
                </a:solidFill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以上卡通插圖取自網路</a:t>
            </a:r>
            <a:endParaRPr lang="zh-TW" altLang="en-US" sz="3600" dirty="0">
              <a:solidFill>
                <a:schemeClr val="bg1">
                  <a:lumMod val="65000"/>
                </a:schemeClr>
              </a:solidFill>
              <a:latin typeface="華康蚪風體W4(P)" panose="03000400000000000000" pitchFamily="66" charset="-120"/>
              <a:ea typeface="華康蚪風體W4(P)" panose="030004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30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動機</a:t>
            </a:r>
            <a:endParaRPr lang="zh-TW" altLang="en-US" sz="4800" dirty="0">
              <a:latin typeface="華康蚪風體W4(P)" panose="03000400000000000000" pitchFamily="66" charset="-120"/>
              <a:ea typeface="華康蚪風體W4(P)" panose="030004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有一堂美勞課是旋轉六角形，只用一張紙加上彩繪，經過幾道翻摺黏貼後，就變成一個像萬花筒的百變手作，讓人覺得很神奇</a:t>
            </a:r>
            <a:r>
              <a:rPr lang="en-US" altLang="zh-TW" sz="36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｡</a:t>
            </a:r>
            <a:r>
              <a:rPr lang="zh-TW" altLang="en-US" sz="36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好玩的同時，還隱藏著數學邏輯</a:t>
            </a:r>
            <a:r>
              <a:rPr lang="en-US" altLang="zh-TW" sz="36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｡</a:t>
            </a:r>
            <a:r>
              <a:rPr lang="zh-TW" altLang="en-US" sz="36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所以我想蒐集製作其它類似的勞作，和大家一起分享</a:t>
            </a:r>
            <a:r>
              <a:rPr lang="en-US" altLang="zh-TW" sz="3600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｡</a:t>
            </a:r>
            <a:endParaRPr lang="zh-TW" altLang="en-US" sz="3600"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pic>
        <p:nvPicPr>
          <p:cNvPr id="1026" name="Picture 2" descr="http://3.bp.blogspot.com/-Gy8wdmO2a3w/UNU52s8oDqI/AAAAAAAAFwA/i9WksI8hwoQ/s1600/Pikach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22822"/>
            <a:ext cx="2393020" cy="21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2.qhimg.com/t01fb6d9577fad5b0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294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okemon.name/w/image/Sprites/PDW/5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71893"/>
            <a:ext cx="1771921" cy="17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這是啟發動機的作品</a:t>
            </a:r>
            <a:r>
              <a:rPr lang="en-US" altLang="zh-TW" sz="40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~</a:t>
            </a:r>
            <a:r>
              <a:rPr lang="zh-TW" altLang="en-US" sz="40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旋轉六角形</a:t>
            </a:r>
            <a:endParaRPr lang="zh-TW" altLang="en-US" sz="4000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0" y="1988840"/>
            <a:ext cx="4320000" cy="324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40" y="2924944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目標</a:t>
            </a:r>
            <a:endParaRPr lang="zh-TW" altLang="en-US" sz="4800" dirty="0">
              <a:latin typeface="華康蚪風體W4(P)" panose="03000400000000000000" pitchFamily="66" charset="-120"/>
              <a:ea typeface="華康蚪風體W4(P)" panose="03000400000000000000" pitchFamily="66" charset="-12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805157" cy="38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endParaRPr lang="en-US" altLang="zh-TW" sz="3600" dirty="0" smtClean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endParaRPr lang="en-US" altLang="zh-TW" sz="3600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r>
              <a:rPr lang="zh-TW" altLang="en-US" sz="4400" dirty="0" smtClean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我預計蒐集製作三個翻轉物</a:t>
            </a:r>
            <a:endParaRPr lang="zh-TW" altLang="en-US" sz="4400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5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首先準備工具</a:t>
            </a:r>
            <a:endParaRPr lang="zh-TW" altLang="en-US" sz="4800" dirty="0">
              <a:latin typeface="華康蚪風體W4(P)" panose="03000400000000000000" pitchFamily="66" charset="-120"/>
              <a:ea typeface="華康蚪風體W4(P)" panose="03000400000000000000" pitchFamily="66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29791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500" dirty="0" smtClean="0">
                <a:solidFill>
                  <a:srgbClr val="7030A0"/>
                </a:solidFill>
                <a:latin typeface="新細明體"/>
                <a:ea typeface="新細明體"/>
              </a:rPr>
              <a:t>◎</a:t>
            </a:r>
            <a:r>
              <a:rPr lang="zh-TW" altLang="en-US" sz="3500" b="0" dirty="0" smtClean="0">
                <a:effectLst/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雙面膠、膠帶</a:t>
            </a:r>
            <a:r>
              <a:rPr lang="zh-TW" altLang="en-US" sz="3500" b="0" dirty="0">
                <a:effectLst/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、</a:t>
            </a:r>
            <a:r>
              <a:rPr lang="zh-TW" altLang="en-US" sz="3500" b="0" dirty="0" smtClean="0">
                <a:effectLst/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筆</a:t>
            </a:r>
            <a:r>
              <a:rPr lang="zh-TW" altLang="en-US" sz="3500" b="0" dirty="0">
                <a:effectLst/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、尺</a:t>
            </a:r>
            <a:r>
              <a:rPr lang="zh-TW" altLang="en-US" sz="3500" b="0" dirty="0" smtClean="0">
                <a:effectLst/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、</a:t>
            </a:r>
            <a:r>
              <a:rPr lang="zh-TW" altLang="en-US" sz="3500" b="0" dirty="0">
                <a:effectLst/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剪刀</a:t>
            </a:r>
            <a:r>
              <a:rPr lang="zh-TW" altLang="en-US" sz="3500" b="0" dirty="0" smtClean="0">
                <a:effectLst/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、美工刀</a:t>
            </a:r>
            <a:endParaRPr lang="zh-TW" altLang="en-US" sz="3500" b="0" dirty="0">
              <a:effectLst/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56792"/>
            <a:ext cx="4041775" cy="1008112"/>
          </a:xfrm>
        </p:spPr>
        <p:txBody>
          <a:bodyPr anchor="t">
            <a:normAutofit/>
          </a:bodyPr>
          <a:lstStyle/>
          <a:p>
            <a:pPr algn="ctr"/>
            <a:r>
              <a:rPr lang="zh-TW" altLang="en-US" sz="3200" dirty="0" smtClean="0">
                <a:solidFill>
                  <a:srgbClr val="7030A0"/>
                </a:solidFill>
                <a:latin typeface="新細明體"/>
                <a:ea typeface="新細明體"/>
              </a:rPr>
              <a:t>◎</a:t>
            </a:r>
            <a:r>
              <a:rPr lang="zh-TW" altLang="en-US" sz="3600" b="0" dirty="0" smtClean="0">
                <a:effectLst/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各式紙張</a:t>
            </a:r>
            <a:endParaRPr lang="zh-TW" altLang="en-US" sz="3600" b="0" dirty="0">
              <a:effectLst/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3629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隸風體W2(P)" panose="03000400000000000000" pitchFamily="66" charset="-120"/>
                <a:ea typeface="華康隸風體W2(P)" panose="03000400000000000000" pitchFamily="66" charset="-120"/>
              </a:rPr>
              <a:t>第一個登場的是</a:t>
            </a:r>
            <a:r>
              <a:rPr lang="en-US" altLang="zh-TW" dirty="0" smtClean="0">
                <a:latin typeface="華康隸風體W2(P)" panose="03000400000000000000" pitchFamily="66" charset="-120"/>
                <a:ea typeface="華康隸風體W2(P)" panose="03000400000000000000" pitchFamily="66" charset="-120"/>
              </a:rPr>
              <a:t/>
            </a:r>
            <a:br>
              <a:rPr lang="en-US" altLang="zh-TW" dirty="0" smtClean="0">
                <a:latin typeface="華康隸風體W2(P)" panose="03000400000000000000" pitchFamily="66" charset="-120"/>
                <a:ea typeface="華康隸風體W2(P)" panose="03000400000000000000" pitchFamily="66" charset="-120"/>
              </a:rPr>
            </a:br>
            <a:r>
              <a:rPr lang="zh-TW" altLang="en-US" sz="4900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翻</a:t>
            </a:r>
            <a:r>
              <a:rPr lang="zh-TW" altLang="en-US" sz="4900" dirty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舊帳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92" y="4010003"/>
            <a:ext cx="2880000" cy="216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92" y="1850003"/>
            <a:ext cx="2880000" cy="2160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10003"/>
            <a:ext cx="2880000" cy="216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50003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華康蚪風體W4(P)" panose="03000400000000000000" pitchFamily="66" charset="-120"/>
                <a:ea typeface="華康蚪風體W4(P)" panose="03000400000000000000" pitchFamily="66" charset="-120"/>
              </a:rPr>
              <a:t>開始製作方塊囉</a:t>
            </a:r>
            <a:endParaRPr lang="zh-TW" altLang="en-US" sz="4800" dirty="0">
              <a:latin typeface="華康蚪風體W4(P)" panose="03000400000000000000" pitchFamily="66" charset="-120"/>
              <a:ea typeface="華康蚪風體W4(P)" panose="03000400000000000000" pitchFamily="66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2793076" cy="3956858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4038600" cy="3028950"/>
          </a:xfrm>
        </p:spPr>
      </p:pic>
      <p:sp>
        <p:nvSpPr>
          <p:cNvPr id="5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539552" y="1484784"/>
            <a:ext cx="4040188" cy="639762"/>
          </a:xfrm>
        </p:spPr>
        <p:txBody>
          <a:bodyPr>
            <a:noAutofit/>
          </a:bodyPr>
          <a:lstStyle/>
          <a:p>
            <a:r>
              <a:rPr lang="zh-TW" altLang="en-US" sz="3600" b="0" dirty="0" smtClean="0">
                <a:solidFill>
                  <a:srgbClr val="0070C0"/>
                </a:solidFill>
                <a:effectLst/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先印下版型</a:t>
            </a:r>
            <a:endParaRPr lang="zh-TW" altLang="en-US" sz="3600" b="0" dirty="0">
              <a:solidFill>
                <a:srgbClr val="0070C0"/>
              </a:solidFill>
              <a:effectLst/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64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70C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要組合</a:t>
            </a:r>
            <a:r>
              <a:rPr lang="zh-TW" altLang="en-US" sz="3600" dirty="0">
                <a:solidFill>
                  <a:srgbClr val="0070C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八個相同的小立方體</a:t>
            </a:r>
            <a:endParaRPr lang="zh-TW" altLang="en-US" sz="3600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1" y="1484784"/>
            <a:ext cx="3240000" cy="2428131"/>
          </a:xfrm>
        </p:spPr>
      </p:pic>
      <p:pic>
        <p:nvPicPr>
          <p:cNvPr id="11" name="內容版面配置區 10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55" y="1484784"/>
            <a:ext cx="3240000" cy="2428573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77072"/>
            <a:ext cx="3240000" cy="243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55" y="4077072"/>
            <a:ext cx="324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1288</TotalTime>
  <Words>470</Words>
  <Application>Microsoft Office PowerPoint</Application>
  <PresentationFormat>如螢幕大小 (4:3)</PresentationFormat>
  <Paragraphs>124</Paragraphs>
  <Slides>23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暗香撲面</vt:lpstr>
      <vt:lpstr>花蓮縣北昌國小 2016第19屆 麥哲倫築夢計畫  ☆翻轉・翻轉・變~變~變~☆</vt:lpstr>
      <vt:lpstr>目錄</vt:lpstr>
      <vt:lpstr>動機</vt:lpstr>
      <vt:lpstr>這是啟發動機的作品~旋轉六角形</vt:lpstr>
      <vt:lpstr>目標</vt:lpstr>
      <vt:lpstr>首先準備工具</vt:lpstr>
      <vt:lpstr>第一個登場的是 翻舊帳</vt:lpstr>
      <vt:lpstr>開始製作方塊囉</vt:lpstr>
      <vt:lpstr>要組合八個相同的小立方體</vt:lpstr>
      <vt:lpstr>再結合四個一組的立方體2個(如圖示) 用膠帶固定①面及①面的背面｡ 接著固定標示②面及其背面｡</vt:lpstr>
      <vt:lpstr>最後再用膠帶固定標示③面及其背面，完成第一組立方體｡</vt:lpstr>
      <vt:lpstr>另外四個立方體的組合步驟，同上~ ☆注意方塊之間輕輕靠著就好，不用刻意黏很緊｡</vt:lpstr>
      <vt:lpstr>將兩組方塊組合在一起:標示④的方塊組轉一圈，和標示①的方塊組背對背；在標示⑦和⑧的面黏上膠帶</vt:lpstr>
      <vt:lpstr>加上裝飾就完成了</vt:lpstr>
      <vt:lpstr>第二個登場的是 翻轉卡片</vt:lpstr>
      <vt:lpstr>準備一張正方形的紙，正反面都再次折過加深摺痕</vt:lpstr>
      <vt:lpstr>裁掉中間四面方格</vt:lpstr>
      <vt:lpstr>依序填寫數字</vt:lpstr>
      <vt:lpstr>往順時鐘方向摺</vt:lpstr>
      <vt:lpstr>在第④步驟時，要將左下角的上頁，往內頁反摺，會發現編號變成一致</vt:lpstr>
      <vt:lpstr>最後加上裝飾 ﹡猜猜看．．．一共有幾面？</vt:lpstr>
      <vt:lpstr>心得感想</vt:lpstr>
      <vt:lpstr>報告完畢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花蓮縣北昌國小 2016第19屆  麥哲倫築夢計畫 ☆翻轉・翻轉・變~變~變~☆</dc:title>
  <dc:creator>fisher</dc:creator>
  <cp:lastModifiedBy>fisher</cp:lastModifiedBy>
  <cp:revision>116</cp:revision>
  <cp:lastPrinted>2016-10-02T22:34:24Z</cp:lastPrinted>
  <dcterms:created xsi:type="dcterms:W3CDTF">2016-08-23T12:06:57Z</dcterms:created>
  <dcterms:modified xsi:type="dcterms:W3CDTF">2016-10-02T22:36:12Z</dcterms:modified>
</cp:coreProperties>
</file>