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1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51BE3-8003-48AF-A15B-9E827B935AE0}" type="datetimeFigureOut">
              <a:rPr lang="zh-TW" altLang="en-US" smtClean="0"/>
              <a:pPr/>
              <a:t>2018/9/11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F3650-B6DE-4BE7-8428-152F209B00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6336704" cy="1281385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華康POP1體 Std W7" pitchFamily="82" charset="-120"/>
                <a:ea typeface="華康POP1體 Std W7" pitchFamily="82" charset="-120"/>
              </a:rPr>
              <a:t>北昌國小 </a:t>
            </a:r>
            <a:r>
              <a:rPr lang="zh-TW" altLang="en-US" dirty="0" smtClean="0">
                <a:solidFill>
                  <a:schemeClr val="accent6">
                    <a:lumMod val="75000"/>
                  </a:schemeClr>
                </a:solidFill>
                <a:latin typeface="華康POP1體 Std W7" pitchFamily="82" charset="-120"/>
                <a:ea typeface="華康POP1體 Std W7" pitchFamily="82" charset="-120"/>
              </a:rPr>
              <a:t>麥</a:t>
            </a:r>
            <a:r>
              <a:rPr lang="zh-TW" altLang="en-US" dirty="0" smtClean="0">
                <a:solidFill>
                  <a:srgbClr val="7030A0"/>
                </a:solidFill>
                <a:latin typeface="華康POP1體 Std W7" pitchFamily="82" charset="-120"/>
                <a:ea typeface="華康POP1體 Std W7" pitchFamily="82" charset="-120"/>
              </a:rPr>
              <a:t>哲</a:t>
            </a:r>
            <a:r>
              <a:rPr lang="zh-TW" altLang="en-US" dirty="0" smtClean="0">
                <a:solidFill>
                  <a:schemeClr val="accent3">
                    <a:lumMod val="75000"/>
                  </a:schemeClr>
                </a:solidFill>
                <a:latin typeface="華康POP1體 Std W7" pitchFamily="82" charset="-120"/>
                <a:ea typeface="華康POP1體 Std W7" pitchFamily="82" charset="-120"/>
              </a:rPr>
              <a:t>倫</a:t>
            </a:r>
            <a:r>
              <a:rPr lang="zh-TW" altLang="en-US" dirty="0" smtClean="0">
                <a:solidFill>
                  <a:schemeClr val="accent4">
                    <a:lumMod val="50000"/>
                  </a:schemeClr>
                </a:solidFill>
                <a:latin typeface="華康POP1體 Std W7" pitchFamily="82" charset="-120"/>
                <a:ea typeface="華康POP1體 Std W7" pitchFamily="82" charset="-120"/>
              </a:rPr>
              <a:t>計劃</a:t>
            </a:r>
            <a:endParaRPr lang="zh-TW" altLang="en-US" dirty="0">
              <a:solidFill>
                <a:schemeClr val="accent4">
                  <a:lumMod val="50000"/>
                </a:schemeClr>
              </a:solidFill>
              <a:latin typeface="華康POP1體 Std W7" pitchFamily="82" charset="-120"/>
              <a:ea typeface="華康POP1體 Std W7" pitchFamily="82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9552" y="2132856"/>
            <a:ext cx="3736504" cy="1270992"/>
          </a:xfrm>
        </p:spPr>
        <p:txBody>
          <a:bodyPr/>
          <a:lstStyle/>
          <a:p>
            <a:pPr algn="r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楷書體 Std W5" pitchFamily="66" charset="-120"/>
                <a:ea typeface="華康楷書體 Std W5" pitchFamily="66" charset="-120"/>
              </a:rPr>
              <a:t>我是小小攝影師</a:t>
            </a: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  <a:latin typeface="華康楷書體 Std W5" pitchFamily="66" charset="-120"/>
              <a:ea typeface="華康楷書體 Std W5" pitchFamily="66" charset="-120"/>
            </a:endParaRPr>
          </a:p>
          <a:p>
            <a:pPr algn="r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楷書體 Std W5" pitchFamily="66" charset="-120"/>
                <a:ea typeface="華康楷書體 Std W5" pitchFamily="66" charset="-120"/>
              </a:rPr>
              <a:t>報告人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楷書體 Std W5" pitchFamily="66" charset="-120"/>
                <a:ea typeface="華康楷書體 Std W5" pitchFamily="66" charset="-120"/>
              </a:rPr>
              <a:t>: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楷書體 Std W5" pitchFamily="66" charset="-120"/>
                <a:ea typeface="華康楷書體 Std W5" pitchFamily="66" charset="-120"/>
              </a:rPr>
              <a:t>陳怡杉</a:t>
            </a:r>
            <a:endParaRPr lang="zh-TW" altLang="en-US" b="1" dirty="0">
              <a:solidFill>
                <a:schemeClr val="tx1">
                  <a:lumMod val="95000"/>
                  <a:lumOff val="5000"/>
                </a:schemeClr>
              </a:solidFill>
              <a:latin typeface="華康楷書體 Std W5" pitchFamily="66" charset="-120"/>
              <a:ea typeface="華康楷書體 Std W5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視覺引導構圖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7143" y="1484784"/>
            <a:ext cx="28670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9471" y="1484784"/>
            <a:ext cx="28670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815" y="1484784"/>
            <a:ext cx="28670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933056"/>
            <a:ext cx="28670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3573016"/>
            <a:ext cx="191452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3933056"/>
            <a:ext cx="28670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755576" y="6021288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華康正顏楷體 Std W5" pitchFamily="66" charset="-120"/>
                <a:ea typeface="華康正顏楷體 Std W5" pitchFamily="66" charset="-120"/>
              </a:rPr>
              <a:t>讓觀賞照片的人，視線被引導到某個地方</a:t>
            </a:r>
            <a:r>
              <a:rPr lang="en-US" altLang="zh-TW" sz="2400" b="1" dirty="0" smtClean="0">
                <a:latin typeface="華康正顏楷體 Std W5" pitchFamily="66" charset="-120"/>
                <a:ea typeface="華康正顏楷體 Std W5" pitchFamily="66" charset="-120"/>
              </a:rPr>
              <a:t>~</a:t>
            </a:r>
            <a:endParaRPr lang="zh-TW" altLang="en-US" sz="2400" b="1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視覺引導構圖練習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378576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412776"/>
            <a:ext cx="3104284" cy="466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933056"/>
            <a:ext cx="2304256" cy="252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練習的過程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600200"/>
            <a:ext cx="3528392" cy="4781128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拍照的時候，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總會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pPr>
              <a:buNone/>
            </a:pP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出現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看起來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很一般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pPr>
              <a:buNone/>
            </a:pP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的畫面，與爸爸討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pPr>
              <a:buNone/>
            </a:pP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論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後，原來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是自己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pPr>
              <a:buNone/>
            </a:pP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沒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去仔細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思考框框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pPr>
              <a:buNone/>
            </a:pP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裡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畫面的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樣貌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。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7255" y="1292429"/>
            <a:ext cx="3639121" cy="242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ååè£¡å¯è½æä¸æå¤äººãç¸æ©ãæ¶å¤åç¹å¯«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4158" y="3861048"/>
            <a:ext cx="3632218" cy="2420888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467544" y="5589240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  <a:latin typeface="華康正顏楷體 Std W5" pitchFamily="66" charset="-120"/>
                <a:ea typeface="華康正顏楷體 Std W5" pitchFamily="66" charset="-120"/>
              </a:rPr>
              <a:t>訣竅</a:t>
            </a:r>
            <a:r>
              <a:rPr lang="en-US" altLang="zh-TW" sz="2400" dirty="0" smtClean="0">
                <a:solidFill>
                  <a:srgbClr val="FF0000"/>
                </a:solidFill>
                <a:latin typeface="華康正顏楷體 Std W5" pitchFamily="66" charset="-120"/>
                <a:ea typeface="華康正顏楷體 Std W5" pitchFamily="66" charset="-120"/>
              </a:rPr>
              <a:t>:</a:t>
            </a:r>
            <a:r>
              <a:rPr lang="zh-TW" altLang="en-US" sz="2400" dirty="0" smtClean="0">
                <a:solidFill>
                  <a:srgbClr val="FF0000"/>
                </a:solidFill>
                <a:latin typeface="華康正顏楷體 Std W5" pitchFamily="66" charset="-120"/>
                <a:ea typeface="華康正顏楷體 Std W5" pitchFamily="66" charset="-120"/>
              </a:rPr>
              <a:t>進一步，退一步</a:t>
            </a:r>
            <a:endParaRPr lang="en-US" altLang="zh-TW" sz="2400" dirty="0" smtClean="0">
              <a:solidFill>
                <a:srgbClr val="FF0000"/>
              </a:solidFill>
              <a:latin typeface="華康正顏楷體 Std W5" pitchFamily="66" charset="-120"/>
              <a:ea typeface="華康正顏楷體 Std W5" pitchFamily="66" charset="-120"/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  <a:latin typeface="華康正顏楷體 Std W5" pitchFamily="66" charset="-120"/>
                <a:ea typeface="華康正顏楷體 Std W5" pitchFamily="66" charset="-120"/>
              </a:rPr>
              <a:t>        ，再換個角度。</a:t>
            </a:r>
            <a:endParaRPr lang="zh-TW" altLang="en-US" sz="2400" dirty="0">
              <a:solidFill>
                <a:srgbClr val="FF0000"/>
              </a:solidFill>
              <a:latin typeface="華康正顏楷體 Std W5" pitchFamily="66" charset="-120"/>
              <a:ea typeface="華康正顏楷體 Std W5" pitchFamily="66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練習的過程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25602" name="Picture 2" descr="ååè£¡å¯è½æä¸æå¤äººåæ¶å¤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347" y="1484784"/>
            <a:ext cx="3841637" cy="2560466"/>
          </a:xfrm>
          <a:prstGeom prst="rect">
            <a:avLst/>
          </a:prstGeom>
          <a:noFill/>
        </p:spPr>
      </p:pic>
      <p:pic>
        <p:nvPicPr>
          <p:cNvPr id="25604" name="Picture 4" descr="ååè£¡å¯è½æ1 äººãç¸æ©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84784"/>
            <a:ext cx="3781342" cy="2520279"/>
          </a:xfrm>
          <a:prstGeom prst="rect">
            <a:avLst/>
          </a:prstGeom>
          <a:noFill/>
        </p:spPr>
      </p:pic>
      <p:pic>
        <p:nvPicPr>
          <p:cNvPr id="25606" name="Picture 6" descr="ååè£¡å¯è½æä¸æå¤äººãå¤§å®¶åèãè¡¨æ ¼åå®¤å§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149080"/>
            <a:ext cx="3772635" cy="2514476"/>
          </a:xfrm>
          <a:prstGeom prst="rect">
            <a:avLst/>
          </a:prstGeom>
          <a:noFill/>
        </p:spPr>
      </p:pic>
      <p:pic>
        <p:nvPicPr>
          <p:cNvPr id="25608" name="Picture 8" descr="ååè£¡å¯è½æå¤§å®¶åèãè¡¨æ ¼åå®¤å§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149080"/>
            <a:ext cx="3744416" cy="24956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作品欣賞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(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數位相機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)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6776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 descr="C:\Users\User\Desktop\麥哲倫計畫\杉作品\P1490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0517" y="1196752"/>
            <a:ext cx="3677947" cy="2448272"/>
          </a:xfrm>
          <a:prstGeom prst="rect">
            <a:avLst/>
          </a:prstGeom>
          <a:noFill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61048"/>
            <a:ext cx="3662612" cy="243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856785"/>
            <a:ext cx="3672408" cy="245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作品欣賞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(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數位相機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)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67" y="1268760"/>
            <a:ext cx="3579177" cy="239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288054"/>
            <a:ext cx="3540453" cy="235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 descr="C:\Users\User\Desktop\麥哲倫計畫\杉作品\P1490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226" y="3933055"/>
            <a:ext cx="3528718" cy="2348935"/>
          </a:xfrm>
          <a:prstGeom prst="rect">
            <a:avLst/>
          </a:prstGeom>
          <a:noFill/>
        </p:spPr>
      </p:pic>
      <p:pic>
        <p:nvPicPr>
          <p:cNvPr id="27653" name="Picture 5" descr="C:\Users\User\Desktop\麥哲倫計畫\杉作品\P14905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933056"/>
            <a:ext cx="3527426" cy="2348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作品欣賞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(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數位相機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)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665" y="1484784"/>
            <a:ext cx="278915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39" y="1484784"/>
            <a:ext cx="2808313" cy="420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3364" y="1484784"/>
            <a:ext cx="2809116" cy="421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正顏楷體 Std W5" pitchFamily="66" charset="-120"/>
                <a:ea typeface="華康正顏楷體 Std W5" pitchFamily="66" charset="-120"/>
              </a:rPr>
              <a:t>暗房實作體驗</a:t>
            </a:r>
            <a:endParaRPr lang="zh-TW" altLang="en-US" sz="6000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0722" name="Picture 2" descr="ååè£¡å¯è½æå®¤å§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zh-TW" altLang="en-US" b="1" dirty="0" smtClean="0">
                <a:latin typeface="華康正顏楷體 Std W5" pitchFamily="66" charset="-120"/>
                <a:ea typeface="華康正顏楷體 Std W5" pitchFamily="66" charset="-120"/>
              </a:rPr>
              <a:t>黑白沖片</a:t>
            </a:r>
            <a:endParaRPr lang="zh-TW" altLang="en-US" b="1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1026" name="Picture 2" descr="ãæ²ç å¨æãçåçæå°çµæ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032448" cy="3173465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2915816" y="3717032"/>
            <a:ext cx="1368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 smtClean="0">
                <a:latin typeface="華康正顏楷體 Std W5" pitchFamily="66" charset="-120"/>
                <a:ea typeface="華康正顏楷體 Std W5" pitchFamily="66" charset="-120"/>
              </a:rPr>
              <a:t>沖片罐</a:t>
            </a:r>
            <a:endParaRPr lang="zh-TW" altLang="en-US" sz="2500" b="1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03848" y="609329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華康正顏楷體 Std W5" pitchFamily="66" charset="-120"/>
                <a:ea typeface="華康正顏楷體 Std W5" pitchFamily="66" charset="-120"/>
              </a:rPr>
              <a:t>暗袋</a:t>
            </a:r>
            <a:endParaRPr lang="zh-TW" altLang="en-US" sz="2400" b="1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76750"/>
            <a:ext cx="30384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ãpan 400ãçåçæå°çµæ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700808"/>
            <a:ext cx="3810000" cy="3810000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6372200" y="5733256"/>
            <a:ext cx="15121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 smtClean="0">
                <a:latin typeface="華康正顏楷體 Std W5" pitchFamily="66" charset="-120"/>
                <a:ea typeface="華康正顏楷體 Std W5" pitchFamily="66" charset="-120"/>
              </a:rPr>
              <a:t>黑白底片</a:t>
            </a:r>
            <a:endParaRPr lang="zh-TW" altLang="en-US" sz="2500" b="1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在暗袋將底片裝到沖片罐內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628800"/>
            <a:ext cx="3481858" cy="445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4"/>
          <p:cNvSpPr txBox="1"/>
          <p:nvPr/>
        </p:nvSpPr>
        <p:spPr>
          <a:xfrm>
            <a:off x="5580112" y="616530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華康正顏楷體 Std W5" pitchFamily="66" charset="-120"/>
                <a:ea typeface="華康正顏楷體 Std W5" pitchFamily="66" charset="-120"/>
              </a:rPr>
              <a:t>還是爸爸協助這個部分</a:t>
            </a:r>
            <a:endParaRPr lang="zh-TW" altLang="en-US" sz="2400" b="1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628800"/>
            <a:ext cx="2880320" cy="446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文字方塊 6"/>
          <p:cNvSpPr txBox="1"/>
          <p:nvPr/>
        </p:nvSpPr>
        <p:spPr>
          <a:xfrm>
            <a:off x="3059832" y="609329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華康正顏楷體 Std W5" pitchFamily="66" charset="-120"/>
                <a:ea typeface="華康正顏楷體 Std W5" pitchFamily="66" charset="-120"/>
              </a:rPr>
              <a:t>必須在黑暗中完成捲片動作</a:t>
            </a:r>
            <a:endParaRPr lang="zh-TW" altLang="en-US" b="1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708920"/>
            <a:ext cx="2057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1000" t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4">
                    <a:lumMod val="75000"/>
                  </a:schemeClr>
                </a:solidFill>
                <a:latin typeface="華康正顏楷體 Std W5" pitchFamily="66" charset="-120"/>
                <a:ea typeface="華康正顏楷體 Std W5" pitchFamily="66" charset="-120"/>
              </a:rPr>
              <a:t>學習攝影動機</a:t>
            </a:r>
            <a:endParaRPr lang="zh-TW" altLang="en-US" dirty="0">
              <a:solidFill>
                <a:schemeClr val="accent4">
                  <a:lumMod val="75000"/>
                </a:schemeClr>
              </a:solidFill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爸爸喜歡拍照，我喜歡看爸爸拍的照片，每次看到漂亮的照片，我都希望自己也可以拍得出來。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爸爸還有提到，以前沒有數位相機的年代，照片必須用底片拍攝，再經過暗房的沖洗放印才能有照片，我覺得很有趣，我也想試看看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!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沖片用藥水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1.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顯影劑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2.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急制液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3.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定影液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4.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海波清除液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5.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水斑消除液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pPr>
              <a:buNone/>
            </a:pP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這一次麥哲倫計劃以體驗為主，不詳細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描述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pPr>
              <a:buNone/>
            </a:pP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各藥水發揮的作用。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628800"/>
            <a:ext cx="22383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沖片步驟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5000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水洗→顯影→急制→定影→水洗→海波清除→再水洗→水斑消除→晾乾底片。</a:t>
            </a:r>
            <a:endParaRPr lang="en-US" altLang="zh-TW" sz="5000" dirty="0" smtClean="0">
              <a:solidFill>
                <a:srgbClr val="7030A0"/>
              </a:solidFill>
              <a:latin typeface="華康正顏楷體 Std W5" pitchFamily="66" charset="-120"/>
              <a:ea typeface="華康正顏楷體 Std W5" pitchFamily="66" charset="-120"/>
            </a:endParaRPr>
          </a:p>
          <a:p>
            <a:endParaRPr lang="en-US" altLang="zh-TW" dirty="0" smtClean="0"/>
          </a:p>
          <a:p>
            <a:r>
              <a:rPr lang="zh-TW" altLang="en-US" b="1" dirty="0" smtClean="0">
                <a:latin typeface="華康正顏楷體 Std W5" pitchFamily="66" charset="-120"/>
                <a:ea typeface="華康正顏楷體 Std W5" pitchFamily="66" charset="-120"/>
              </a:rPr>
              <a:t>沖片步驟沒有一定的程序，每個人的做法都不一樣，但都大同小異。</a:t>
            </a:r>
          </a:p>
          <a:p>
            <a:endParaRPr lang="zh-TW" altLang="en-US" dirty="0" smtClean="0"/>
          </a:p>
          <a:p>
            <a:pPr>
              <a:buNone/>
            </a:pPr>
            <a:endParaRPr lang="zh-TW" altLang="en-US" dirty="0" smtClean="0"/>
          </a:p>
          <a:p>
            <a:endParaRPr lang="zh-TW" altLang="en-US" dirty="0" smtClean="0"/>
          </a:p>
          <a:p>
            <a:endParaRPr lang="zh-TW" altLang="en-US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顯影時間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421088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    </a:t>
            </a:r>
            <a:r>
              <a:rPr lang="zh-TW" altLang="en-US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沖片最重要的步驟就是</a:t>
            </a:r>
            <a:r>
              <a:rPr lang="en-US" altLang="zh-TW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”</a:t>
            </a:r>
            <a:r>
              <a:rPr lang="zh-TW" altLang="en-US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顯影</a:t>
            </a:r>
            <a:r>
              <a:rPr lang="en-US" altLang="zh-TW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”</a:t>
            </a:r>
            <a:r>
              <a:rPr lang="zh-TW" altLang="en-US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了，每款底片都有各藥水所建議的時間。</a:t>
            </a:r>
            <a:endParaRPr lang="en-US" altLang="zh-TW" dirty="0" smtClean="0">
              <a:solidFill>
                <a:srgbClr val="7030A0"/>
              </a:solidFill>
              <a:latin typeface="華康正顏楷體 Std W5" pitchFamily="66" charset="-120"/>
              <a:ea typeface="華康正顏楷體 Std W5" pitchFamily="66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  我們這次用的底片為</a:t>
            </a:r>
            <a:r>
              <a:rPr lang="en-US" altLang="zh-TW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ILFORD Pan400</a:t>
            </a:r>
            <a:r>
              <a:rPr lang="zh-TW" altLang="en-US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，顯影液</a:t>
            </a:r>
            <a:r>
              <a:rPr lang="en-US" altLang="zh-TW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D76(1:1)</a:t>
            </a:r>
            <a:r>
              <a:rPr lang="zh-TW" altLang="en-US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配置，顯影建議時間</a:t>
            </a:r>
            <a:r>
              <a:rPr lang="en-US" altLang="zh-TW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13</a:t>
            </a:r>
            <a:r>
              <a:rPr lang="zh-TW" altLang="en-US" dirty="0" smtClean="0">
                <a:solidFill>
                  <a:srgbClr val="7030A0"/>
                </a:solidFill>
                <a:latin typeface="華康正顏楷體 Std W5" pitchFamily="66" charset="-120"/>
                <a:ea typeface="華康正顏楷體 Std W5" pitchFamily="66" charset="-120"/>
              </a:rPr>
              <a:t>分鐘。</a:t>
            </a:r>
            <a:endParaRPr lang="zh-TW" altLang="en-US" dirty="0">
              <a:solidFill>
                <a:srgbClr val="7030A0"/>
              </a:solidFill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84784"/>
            <a:ext cx="3683528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沖片過程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600400" cy="286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060848"/>
            <a:ext cx="2596243" cy="359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5307" y="1196752"/>
            <a:ext cx="213685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734" y="4149080"/>
            <a:ext cx="3185170" cy="252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4149080"/>
            <a:ext cx="1512168" cy="253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展示沖片成果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7193" y="1268760"/>
            <a:ext cx="3846855" cy="503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5" y="1268760"/>
            <a:ext cx="2379264" cy="4995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華康正顏楷體 Std W5" pitchFamily="66" charset="-120"/>
                <a:ea typeface="華康正顏楷體 Std W5" pitchFamily="66" charset="-120"/>
              </a:rPr>
              <a:t>黑白放大</a:t>
            </a:r>
            <a:endParaRPr lang="zh-TW" altLang="en-US" b="1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6866" name="Picture 2" descr="https://sites.google.com/site/weirenn2001/_/rsrc/1381527135137/she-ying-xiang-guan/wo-de-xian-you-qi-cai/p1011682_neo_img.jpg?height=400&amp;width=2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2838450" cy="379095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251520" y="4293096"/>
            <a:ext cx="1368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b="1" dirty="0" smtClean="0">
                <a:latin typeface="華康正顏楷體 Std W5" pitchFamily="66" charset="-120"/>
                <a:ea typeface="華康正顏楷體 Std W5" pitchFamily="66" charset="-120"/>
              </a:rPr>
              <a:t>放大機</a:t>
            </a:r>
            <a:endParaRPr lang="zh-TW" altLang="en-US" sz="2500" b="1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8640"/>
            <a:ext cx="2736304" cy="218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581128"/>
            <a:ext cx="398527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https://sites.google.com/site/weirenn2001/_/rsrc/1381469108167/she-ying-xiang-guan/wo-de-xian-you-qi-cai/4350.jpg?height=320&amp;width=3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97152"/>
            <a:ext cx="1656184" cy="1656184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251520" y="6237312"/>
            <a:ext cx="18722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 smtClean="0">
                <a:latin typeface="華康正顏楷體 Std W5" pitchFamily="66" charset="-120"/>
                <a:ea typeface="華康正顏楷體 Std W5" pitchFamily="66" charset="-120"/>
              </a:rPr>
              <a:t>放大機鏡頭</a:t>
            </a:r>
            <a:endParaRPr lang="zh-TW" altLang="en-US" sz="2500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156176" y="639633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正顏楷體 Std W5" pitchFamily="66" charset="-120"/>
                <a:ea typeface="華康正顏楷體 Std W5" pitchFamily="66" charset="-120"/>
              </a:rPr>
              <a:t>放大格放版</a:t>
            </a:r>
            <a:endParaRPr lang="zh-TW" altLang="en-US" sz="2400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452320" y="191683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正顏楷體 Std W5" pitchFamily="66" charset="-120"/>
                <a:ea typeface="華康正顏楷體 Std W5" pitchFamily="66" charset="-120"/>
              </a:rPr>
              <a:t>藥水盆</a:t>
            </a:r>
            <a:endParaRPr lang="zh-TW" altLang="en-US" sz="2400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1033" name="AutoShape 9" descr="ãææ¿ ç¸ç´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35" name="AutoShape 11" descr="ãææ¿ ç¸ç´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37" name="AutoShape 13" descr="ãææ¿ ç¸ç´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268760"/>
            <a:ext cx="18002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文字方塊 15"/>
          <p:cNvSpPr txBox="1"/>
          <p:nvPr/>
        </p:nvSpPr>
        <p:spPr>
          <a:xfrm>
            <a:off x="3707904" y="350100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正顏楷體 Std W5" pitchFamily="66" charset="-120"/>
                <a:ea typeface="華康正顏楷體 Std W5" pitchFamily="66" charset="-120"/>
              </a:rPr>
              <a:t>相紙</a:t>
            </a:r>
            <a:endParaRPr lang="zh-TW" altLang="en-US" sz="2400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1040" name="Picture 16" descr="ãææ¿ å°ç¦ãçåçæå°çµæ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4797152"/>
            <a:ext cx="1675453" cy="1512168"/>
          </a:xfrm>
          <a:prstGeom prst="rect">
            <a:avLst/>
          </a:prstGeom>
          <a:noFill/>
        </p:spPr>
      </p:pic>
      <p:sp>
        <p:nvSpPr>
          <p:cNvPr id="18" name="文字方塊 17"/>
          <p:cNvSpPr txBox="1"/>
          <p:nvPr/>
        </p:nvSpPr>
        <p:spPr>
          <a:xfrm>
            <a:off x="2411760" y="630932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正顏楷體 Std W5" pitchFamily="66" charset="-120"/>
                <a:ea typeface="華康正顏楷體 Std W5" pitchFamily="66" charset="-120"/>
              </a:rPr>
              <a:t>顆粒對焦器</a:t>
            </a:r>
            <a:endParaRPr lang="zh-TW" altLang="en-US" sz="2400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2636912"/>
            <a:ext cx="238209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文字方塊 18"/>
          <p:cNvSpPr txBox="1"/>
          <p:nvPr/>
        </p:nvSpPr>
        <p:spPr>
          <a:xfrm>
            <a:off x="7380312" y="413978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華康正顏楷體 Std W5" pitchFamily="66" charset="-120"/>
                <a:ea typeface="華康正顏楷體 Std W5" pitchFamily="66" charset="-120"/>
              </a:rPr>
              <a:t>安全燈</a:t>
            </a:r>
            <a:endParaRPr lang="zh-TW" altLang="en-US" sz="2000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1028" name="Picture 4" descr="ãdarkroom timerãçåçæå°çµæ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0072" y="2924944"/>
            <a:ext cx="1512168" cy="1288144"/>
          </a:xfrm>
          <a:prstGeom prst="rect">
            <a:avLst/>
          </a:prstGeom>
          <a:noFill/>
        </p:spPr>
      </p:pic>
      <p:sp>
        <p:nvSpPr>
          <p:cNvPr id="21" name="文字方塊 20"/>
          <p:cNvSpPr txBox="1"/>
          <p:nvPr/>
        </p:nvSpPr>
        <p:spPr>
          <a:xfrm>
            <a:off x="5508104" y="42210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計時器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放大機原理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553402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6084168" y="1268760"/>
            <a:ext cx="2520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latin typeface="華康正顏楷體 Std W5" pitchFamily="66" charset="-120"/>
                <a:ea typeface="華康正顏楷體 Std W5" pitchFamily="66" charset="-120"/>
              </a:rPr>
              <a:t>1.</a:t>
            </a:r>
            <a:r>
              <a:rPr lang="zh-TW" altLang="en-US" sz="2000" b="1" dirty="0" smtClean="0">
                <a:latin typeface="華康正顏楷體 Std W5" pitchFamily="66" charset="-120"/>
                <a:ea typeface="華康正顏楷體 Std W5" pitchFamily="66" charset="-120"/>
              </a:rPr>
              <a:t>將底片放置於底片架，透過光源將影像呈現在底相紙上</a:t>
            </a:r>
            <a:r>
              <a:rPr lang="zh-TW" altLang="en-US" sz="2000" b="1" dirty="0" smtClean="0">
                <a:latin typeface="華康正顏楷體 Std W5" pitchFamily="66" charset="-120"/>
                <a:ea typeface="華康正顏楷體 Std W5" pitchFamily="66" charset="-120"/>
              </a:rPr>
              <a:t>。</a:t>
            </a:r>
            <a:endParaRPr lang="en-US" altLang="zh-TW" sz="2000" b="1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endParaRPr lang="en-US" altLang="zh-TW" sz="2000" b="1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r>
              <a:rPr lang="en-US" altLang="zh-TW" sz="2000" b="1" dirty="0" smtClean="0">
                <a:latin typeface="華康正顏楷體 Std W5" pitchFamily="66" charset="-120"/>
                <a:ea typeface="華康正顏楷體 Std W5" pitchFamily="66" charset="-120"/>
              </a:rPr>
              <a:t>2.</a:t>
            </a:r>
            <a:r>
              <a:rPr lang="zh-TW" altLang="en-US" sz="2000" b="1" dirty="0" smtClean="0">
                <a:latin typeface="華康正顏楷體 Std W5" pitchFamily="66" charset="-120"/>
                <a:ea typeface="華康正顏楷體 Std W5" pitchFamily="66" charset="-120"/>
              </a:rPr>
              <a:t>再將相紙分別經過藥水</a:t>
            </a:r>
            <a:r>
              <a:rPr lang="en-US" altLang="zh-TW" sz="2000" b="1" dirty="0" smtClean="0">
                <a:latin typeface="華康正顏楷體 Std W5" pitchFamily="66" charset="-120"/>
                <a:ea typeface="華康正顏楷體 Std W5" pitchFamily="66" charset="-120"/>
              </a:rPr>
              <a:t>(</a:t>
            </a:r>
            <a:r>
              <a:rPr lang="zh-TW" altLang="en-US" sz="2000" b="1" dirty="0" smtClean="0">
                <a:latin typeface="華康正顏楷體 Std W5" pitchFamily="66" charset="-120"/>
                <a:ea typeface="華康正顏楷體 Std W5" pitchFamily="66" charset="-120"/>
              </a:rPr>
              <a:t>顯影、急制、定影</a:t>
            </a:r>
            <a:r>
              <a:rPr lang="en-US" altLang="zh-TW" sz="2000" b="1" dirty="0" smtClean="0">
                <a:latin typeface="華康正顏楷體 Std W5" pitchFamily="66" charset="-120"/>
                <a:ea typeface="華康正顏楷體 Std W5" pitchFamily="66" charset="-120"/>
              </a:rPr>
              <a:t>)</a:t>
            </a:r>
            <a:r>
              <a:rPr lang="zh-TW" altLang="en-US" sz="2000" b="1" dirty="0" smtClean="0">
                <a:latin typeface="華康正顏楷體 Std W5" pitchFamily="66" charset="-120"/>
                <a:ea typeface="華康正顏楷體 Std W5" pitchFamily="66" charset="-120"/>
              </a:rPr>
              <a:t>後，水洗晾乾，就可以得到相片了</a:t>
            </a:r>
            <a:r>
              <a:rPr lang="en-US" altLang="zh-TW" sz="2000" b="1" dirty="0" smtClean="0">
                <a:latin typeface="華康正顏楷體 Std W5" pitchFamily="66" charset="-120"/>
                <a:ea typeface="華康正顏楷體 Std W5" pitchFamily="66" charset="-120"/>
              </a:rPr>
              <a:t>!</a:t>
            </a:r>
          </a:p>
        </p:txBody>
      </p:sp>
      <p:pic>
        <p:nvPicPr>
          <p:cNvPr id="1026" name="Picture 2" descr="ãé¡¯å½± æ¥å¶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lum bright="30000" contrast="-12000"/>
          </a:blip>
          <a:srcRect/>
          <a:stretch>
            <a:fillRect/>
          </a:stretch>
        </p:blipFill>
        <p:spPr bwMode="auto">
          <a:xfrm>
            <a:off x="6012160" y="3861048"/>
            <a:ext cx="2910503" cy="1944216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6084168" y="580526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latin typeface="華康正顏楷體 Std W5" pitchFamily="66" charset="-120"/>
                <a:ea typeface="華康正顏楷體 Std W5" pitchFamily="66" charset="-120"/>
              </a:rPr>
              <a:t>安全燈防止相紙曝光</a:t>
            </a:r>
            <a:endParaRPr lang="zh-TW" altLang="en-US" sz="2000" b="1" dirty="0">
              <a:solidFill>
                <a:srgbClr val="FF0000"/>
              </a:solidFill>
              <a:latin typeface="華康正顏楷體 Std W5" pitchFamily="66" charset="-120"/>
              <a:ea typeface="華康正顏楷體 Std W5" pitchFamily="66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放大過程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92065"/>
            <a:ext cx="3816424" cy="242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3888432" cy="244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005064"/>
            <a:ext cx="3008759" cy="225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005064"/>
            <a:ext cx="27985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005064"/>
            <a:ext cx="25622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成果出來了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!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82010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底片印樣掃描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899883" y="916541"/>
            <a:ext cx="5221215" cy="606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11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攝影的畫面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照片的美，往往由攝影師獨特的觀察角度所感受的，而鎖定哪些風景進入相機觀景窗的方式就稱為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[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構圖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]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。</a:t>
            </a:r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endParaRPr lang="en-US" altLang="zh-TW" dirty="0">
              <a:latin typeface="華康正顏楷體 Std W5" pitchFamily="66" charset="-120"/>
              <a:ea typeface="華康正顏楷體 Std W5" pitchFamily="66" charset="-120"/>
            </a:endParaRPr>
          </a:p>
          <a:p>
            <a:endParaRPr lang="en-US" altLang="zh-TW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構圖以清爽、看起來舒服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為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原則</a:t>
            </a:r>
            <a:endParaRPr lang="zh-TW" altLang="en-US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注意畫面的平衡 </a:t>
            </a:r>
          </a:p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要有主題或主角</a:t>
            </a:r>
          </a:p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補捉最美的一面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(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觀察力的培養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)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黑白底片作品欣賞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43010" name="Picture 2" descr="C:\Users\User\Desktop\麥哲倫計畫\杉作品\杉001\杉放001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4061109" cy="2592288"/>
          </a:xfrm>
          <a:prstGeom prst="rect">
            <a:avLst/>
          </a:prstGeom>
          <a:noFill/>
        </p:spPr>
      </p:pic>
      <p:pic>
        <p:nvPicPr>
          <p:cNvPr id="43011" name="Picture 3" descr="C:\Users\User\Desktop\麥哲倫計畫\杉作品\杉001\杉放001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052736"/>
            <a:ext cx="3960440" cy="2579506"/>
          </a:xfrm>
          <a:prstGeom prst="rect">
            <a:avLst/>
          </a:prstGeom>
          <a:noFill/>
        </p:spPr>
      </p:pic>
      <p:pic>
        <p:nvPicPr>
          <p:cNvPr id="43012" name="Picture 4" descr="C:\Users\User\Desktop\麥哲倫計畫\杉作品\杉001\杉放001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05064"/>
            <a:ext cx="4100112" cy="2520280"/>
          </a:xfrm>
          <a:prstGeom prst="rect">
            <a:avLst/>
          </a:prstGeom>
          <a:noFill/>
        </p:spPr>
      </p:pic>
      <p:pic>
        <p:nvPicPr>
          <p:cNvPr id="43013" name="Picture 5" descr="C:\Users\User\Desktop\麥哲倫計畫\杉作品\杉001\杉放001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005064"/>
            <a:ext cx="3966292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黑白底片作品欣賞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44034" name="Picture 2" descr="C:\Users\User\Desktop\麥哲倫計畫\杉作品\杉001\杉放001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3"/>
            <a:ext cx="3888432" cy="2459883"/>
          </a:xfrm>
          <a:prstGeom prst="rect">
            <a:avLst/>
          </a:prstGeom>
          <a:noFill/>
        </p:spPr>
      </p:pic>
      <p:pic>
        <p:nvPicPr>
          <p:cNvPr id="44035" name="Picture 3" descr="C:\Users\User\Desktop\麥哲倫計畫\杉作品\杉001\杉放001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24744"/>
            <a:ext cx="3842661" cy="2448272"/>
          </a:xfrm>
          <a:prstGeom prst="rect">
            <a:avLst/>
          </a:prstGeom>
          <a:noFill/>
        </p:spPr>
      </p:pic>
      <p:pic>
        <p:nvPicPr>
          <p:cNvPr id="44036" name="Picture 4" descr="C:\Users\User\Desktop\麥哲倫計畫\杉作品\杉001\杉放001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3888432" cy="2482065"/>
          </a:xfrm>
          <a:prstGeom prst="rect">
            <a:avLst/>
          </a:prstGeom>
          <a:noFill/>
        </p:spPr>
      </p:pic>
      <p:pic>
        <p:nvPicPr>
          <p:cNvPr id="44037" name="Picture 5" descr="C:\Users\User\Desktop\麥哲倫計畫\杉作品\杉001\杉放001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933056"/>
            <a:ext cx="3888432" cy="2452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黑白底片作品欣賞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45058" name="Picture 2" descr="C:\Users\User\Desktop\麥哲倫計畫\杉作品\杉001\杉放001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92" y="1340767"/>
            <a:ext cx="2880332" cy="4608513"/>
          </a:xfrm>
          <a:prstGeom prst="rect">
            <a:avLst/>
          </a:prstGeom>
          <a:noFill/>
        </p:spPr>
      </p:pic>
      <p:pic>
        <p:nvPicPr>
          <p:cNvPr id="45059" name="Picture 3" descr="C:\Users\User\Desktop\麥哲倫計畫\杉作品\杉001\杉放001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5381" y="1340769"/>
            <a:ext cx="2906779" cy="4608512"/>
          </a:xfrm>
          <a:prstGeom prst="rect">
            <a:avLst/>
          </a:prstGeom>
          <a:noFill/>
        </p:spPr>
      </p:pic>
      <p:pic>
        <p:nvPicPr>
          <p:cNvPr id="45060" name="Picture 4" descr="C:\Users\User\Desktop\麥哲倫計畫\杉作品\杉001\杉放001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4192" y="1340768"/>
            <a:ext cx="2962304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結語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95536" y="1484784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正顏楷體 Std W5" pitchFamily="66" charset="-120"/>
                <a:ea typeface="華康正顏楷體 Std W5" pitchFamily="66" charset="-120"/>
              </a:rPr>
              <a:t>怡杉是攝影的初學者，還有許多地方要向爸爸或是師長學習，練習用自己的眼睛觀察世界的美好，期待自己有一天可以創造屬於自己的風格。</a:t>
            </a:r>
            <a:endParaRPr lang="en-US" altLang="zh-TW" sz="3600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endParaRPr lang="en-US" altLang="zh-TW" sz="3600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endParaRPr lang="en-US" altLang="zh-TW" sz="3600" dirty="0" smtClean="0">
              <a:latin typeface="華康正顏楷體 Std W5" pitchFamily="66" charset="-120"/>
              <a:ea typeface="華康正顏楷體 Std W5" pitchFamily="66" charset="-120"/>
            </a:endParaRPr>
          </a:p>
          <a:p>
            <a:r>
              <a:rPr lang="en-US" altLang="zh-TW" sz="3600" dirty="0" smtClean="0">
                <a:latin typeface="華康正顏楷體 Std W5" pitchFamily="66" charset="-120"/>
                <a:ea typeface="華康正顏楷體 Std W5" pitchFamily="66" charset="-120"/>
              </a:rPr>
              <a:t>END  </a:t>
            </a:r>
            <a:r>
              <a:rPr lang="zh-TW" altLang="en-US" sz="3600" dirty="0" smtClean="0">
                <a:latin typeface="華康正顏楷體 Std W5" pitchFamily="66" charset="-120"/>
                <a:ea typeface="華康正顏楷體 Std W5" pitchFamily="66" charset="-120"/>
              </a:rPr>
              <a:t>謝謝大家。</a:t>
            </a:r>
            <a:endParaRPr lang="zh-TW" altLang="en-US" sz="3600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933056"/>
            <a:ext cx="2816245" cy="185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文字方塊 4"/>
          <p:cNvSpPr txBox="1"/>
          <p:nvPr/>
        </p:nvSpPr>
        <p:spPr>
          <a:xfrm>
            <a:off x="5364088" y="57332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POP2體 Std W9" pitchFamily="82" charset="-120"/>
                <a:ea typeface="華康POP2體 Std W9" pitchFamily="82" charset="-120"/>
              </a:rPr>
              <a:t>底片殼還</a:t>
            </a:r>
            <a:r>
              <a:rPr lang="zh-TW" altLang="en-US" dirty="0" smtClean="0">
                <a:latin typeface="華康POP2體 Std W9" pitchFamily="82" charset="-120"/>
                <a:ea typeface="華康POP2體 Std W9" pitchFamily="82" charset="-120"/>
              </a:rPr>
              <a:t>可以做鑰匙圈喔</a:t>
            </a:r>
            <a:r>
              <a:rPr lang="en-US" altLang="zh-TW" dirty="0" smtClean="0">
                <a:latin typeface="華康POP2體 Std W9" pitchFamily="82" charset="-120"/>
                <a:ea typeface="華康POP2體 Std W9" pitchFamily="82" charset="-120"/>
              </a:rPr>
              <a:t>~</a:t>
            </a:r>
            <a:endParaRPr lang="zh-TW" altLang="en-US" dirty="0">
              <a:latin typeface="華康POP2體 Std W9" pitchFamily="82" charset="-120"/>
              <a:ea typeface="華康POP2體 Std W9" pitchFamily="82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選取畫面的方式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2050" name="Picture 2" descr="ååè£¡å¯è½æä¸æå¤äººãå¤§å®¶åèãç¹å¯«åæ¶å¤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40768"/>
            <a:ext cx="6521823" cy="43468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基本功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-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水平線訓練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158967" cy="277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140968"/>
            <a:ext cx="452994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基本構圖練習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-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井字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3"/>
            <a:ext cx="2808312" cy="187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068960"/>
            <a:ext cx="5274087" cy="351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3347864" y="170080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正顏楷體 Std W5" pitchFamily="66" charset="-120"/>
                <a:ea typeface="華康正顏楷體 Std W5" pitchFamily="66" charset="-120"/>
              </a:rPr>
              <a:t>主角擺在紅圈附近</a:t>
            </a:r>
            <a:endParaRPr lang="zh-TW" altLang="en-US" sz="2400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347864" y="61653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拍攝地點</a:t>
            </a:r>
            <a:r>
              <a:rPr lang="en-US" altLang="zh-TW" dirty="0" smtClean="0">
                <a:solidFill>
                  <a:srgbClr val="FF0000"/>
                </a:solidFill>
              </a:rPr>
              <a:t>:</a:t>
            </a:r>
            <a:r>
              <a:rPr lang="zh-TW" altLang="en-US" dirty="0" smtClean="0">
                <a:solidFill>
                  <a:srgbClr val="FF0000"/>
                </a:solidFill>
              </a:rPr>
              <a:t>屏東東港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基本構圖</a:t>
            </a:r>
            <a:r>
              <a:rPr lang="en-US" altLang="zh-TW" dirty="0" smtClean="0">
                <a:latin typeface="華康正顏楷體 Std W5" pitchFamily="66" charset="-120"/>
                <a:ea typeface="華康正顏楷體 Std W5" pitchFamily="66" charset="-120"/>
              </a:rPr>
              <a:t>-</a:t>
            </a:r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三分構圖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graphicFrame>
        <p:nvGraphicFramePr>
          <p:cNvPr id="5" name="Group 150"/>
          <p:cNvGraphicFramePr>
            <a:graphicFrameLocks noGrp="1"/>
          </p:cNvGraphicFramePr>
          <p:nvPr>
            <p:ph idx="1"/>
          </p:nvPr>
        </p:nvGraphicFramePr>
        <p:xfrm>
          <a:off x="457200" y="1295400"/>
          <a:ext cx="8291513" cy="5257800"/>
        </p:xfrm>
        <a:graphic>
          <a:graphicData uri="http://schemas.openxmlformats.org/drawingml/2006/table">
            <a:tbl>
              <a:tblPr/>
              <a:tblGrid>
                <a:gridCol w="2763838"/>
                <a:gridCol w="2763837"/>
                <a:gridCol w="2763838"/>
              </a:tblGrid>
              <a:tr h="1752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標楷體" pitchFamily="65" charset="-12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標楷體" pitchFamily="65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標楷體" pitchFamily="65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2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標楷體" pitchFamily="65" charset="-12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標楷體" pitchFamily="65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標楷體" pitchFamily="65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2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標楷體" pitchFamily="65" charset="-12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標楷體" pitchFamily="65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TW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標楷體" pitchFamily="65" charset="-120"/>
                      </a:endParaRPr>
                    </a:p>
                  </a:txBody>
                  <a:tcPr horzOverflow="overflow">
                    <a:lnL>
                      <a:noFill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三分構圖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7848872" cy="462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正顏楷體 Std W5" pitchFamily="66" charset="-120"/>
                <a:ea typeface="華康正顏楷體 Std W5" pitchFamily="66" charset="-120"/>
              </a:rPr>
              <a:t>三分構圖</a:t>
            </a:r>
            <a:endParaRPr lang="zh-TW" altLang="en-US" dirty="0">
              <a:latin typeface="華康正顏楷體 Std W5" pitchFamily="66" charset="-120"/>
              <a:ea typeface="華康正顏楷體 Std W5" pitchFamily="66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841410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596</Words>
  <Application>Microsoft Office PowerPoint</Application>
  <PresentationFormat>如螢幕大小 (4:3)</PresentationFormat>
  <Paragraphs>93</Paragraphs>
  <Slides>33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Office 佈景主題</vt:lpstr>
      <vt:lpstr>北昌國小 麥哲倫計劃</vt:lpstr>
      <vt:lpstr>學習攝影動機</vt:lpstr>
      <vt:lpstr>攝影的畫面</vt:lpstr>
      <vt:lpstr>選取畫面的方式</vt:lpstr>
      <vt:lpstr>基本功-水平線訓練</vt:lpstr>
      <vt:lpstr>基本構圖練習-井字</vt:lpstr>
      <vt:lpstr>基本構圖-三分構圖</vt:lpstr>
      <vt:lpstr>三分構圖</vt:lpstr>
      <vt:lpstr>三分構圖</vt:lpstr>
      <vt:lpstr>視覺引導構圖</vt:lpstr>
      <vt:lpstr>視覺引導構圖練習</vt:lpstr>
      <vt:lpstr>練習的過程</vt:lpstr>
      <vt:lpstr>練習的過程</vt:lpstr>
      <vt:lpstr>作品欣賞(數位相機)</vt:lpstr>
      <vt:lpstr>作品欣賞(數位相機)</vt:lpstr>
      <vt:lpstr>作品欣賞(數位相機)</vt:lpstr>
      <vt:lpstr>暗房實作體驗</vt:lpstr>
      <vt:lpstr>黑白沖片</vt:lpstr>
      <vt:lpstr>在暗袋將底片裝到沖片罐內</vt:lpstr>
      <vt:lpstr>沖片用藥水</vt:lpstr>
      <vt:lpstr>沖片步驟</vt:lpstr>
      <vt:lpstr>顯影時間</vt:lpstr>
      <vt:lpstr>沖片過程</vt:lpstr>
      <vt:lpstr>展示沖片成果</vt:lpstr>
      <vt:lpstr>黑白放大</vt:lpstr>
      <vt:lpstr>放大機原理</vt:lpstr>
      <vt:lpstr>放大過程</vt:lpstr>
      <vt:lpstr>成果出來了!</vt:lpstr>
      <vt:lpstr>底片印樣掃描</vt:lpstr>
      <vt:lpstr>黑白底片作品欣賞</vt:lpstr>
      <vt:lpstr>黑白底片作品欣賞</vt:lpstr>
      <vt:lpstr>黑白底片作品欣賞</vt:lpstr>
      <vt:lpstr>結語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北昌國小 麥哲倫計劃</dc:title>
  <dc:creator>User</dc:creator>
  <cp:lastModifiedBy>User</cp:lastModifiedBy>
  <cp:revision>107</cp:revision>
  <dcterms:created xsi:type="dcterms:W3CDTF">2018-07-18T00:23:45Z</dcterms:created>
  <dcterms:modified xsi:type="dcterms:W3CDTF">2018-09-11T05:18:49Z</dcterms:modified>
</cp:coreProperties>
</file>