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32"/>
  </p:notesMasterIdLst>
  <p:handoutMasterIdLst>
    <p:handoutMasterId r:id="rId33"/>
  </p:handoutMasterIdLst>
  <p:sldIdLst>
    <p:sldId id="267" r:id="rId2"/>
    <p:sldId id="268" r:id="rId3"/>
    <p:sldId id="269" r:id="rId4"/>
    <p:sldId id="256" r:id="rId5"/>
    <p:sldId id="257" r:id="rId6"/>
    <p:sldId id="258" r:id="rId7"/>
    <p:sldId id="259" r:id="rId8"/>
    <p:sldId id="260" r:id="rId9"/>
    <p:sldId id="261" r:id="rId10"/>
    <p:sldId id="262" r:id="rId11"/>
    <p:sldId id="263" r:id="rId12"/>
    <p:sldId id="264" r:id="rId13"/>
    <p:sldId id="265" r:id="rId14"/>
    <p:sldId id="266" r:id="rId15"/>
    <p:sldId id="297" r:id="rId16"/>
    <p:sldId id="291" r:id="rId17"/>
    <p:sldId id="293" r:id="rId18"/>
    <p:sldId id="292" r:id="rId19"/>
    <p:sldId id="270" r:id="rId20"/>
    <p:sldId id="274" r:id="rId21"/>
    <p:sldId id="275" r:id="rId22"/>
    <p:sldId id="278" r:id="rId23"/>
    <p:sldId id="280" r:id="rId24"/>
    <p:sldId id="284" r:id="rId25"/>
    <p:sldId id="296" r:id="rId26"/>
    <p:sldId id="285" r:id="rId27"/>
    <p:sldId id="271" r:id="rId28"/>
    <p:sldId id="289" r:id="rId29"/>
    <p:sldId id="295" r:id="rId30"/>
    <p:sldId id="29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CEA34178-F18B-45C0-AE0A-8CB7930173C8}">
          <p14:sldIdLst>
            <p14:sldId id="267"/>
            <p14:sldId id="268"/>
            <p14:sldId id="269"/>
            <p14:sldId id="256"/>
            <p14:sldId id="257"/>
            <p14:sldId id="258"/>
            <p14:sldId id="259"/>
            <p14:sldId id="260"/>
            <p14:sldId id="261"/>
            <p14:sldId id="262"/>
            <p14:sldId id="263"/>
            <p14:sldId id="264"/>
            <p14:sldId id="265"/>
            <p14:sldId id="266"/>
            <p14:sldId id="297"/>
            <p14:sldId id="291"/>
            <p14:sldId id="293"/>
            <p14:sldId id="292"/>
            <p14:sldId id="270"/>
            <p14:sldId id="274"/>
            <p14:sldId id="275"/>
            <p14:sldId id="278"/>
            <p14:sldId id="280"/>
            <p14:sldId id="284"/>
            <p14:sldId id="296"/>
            <p14:sldId id="285"/>
            <p14:sldId id="271"/>
            <p14:sldId id="289"/>
            <p14:sldId id="295"/>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2"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91" autoAdjust="0"/>
    <p:restoredTop sz="94612" autoAdjust="0"/>
  </p:normalViewPr>
  <p:slideViewPr>
    <p:cSldViewPr snapToGrid="0">
      <p:cViewPr varScale="1">
        <p:scale>
          <a:sx n="77" d="100"/>
          <a:sy n="77" d="100"/>
        </p:scale>
        <p:origin x="662" y="101"/>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title>
    <c:autoTitleDeleted val="0"/>
    <c:plotArea>
      <c:layout/>
      <c:barChart>
        <c:barDir val="col"/>
        <c:grouping val="clustered"/>
        <c:varyColors val="0"/>
        <c:ser>
          <c:idx val="0"/>
          <c:order val="0"/>
          <c:tx>
            <c:strRef>
              <c:f>工作表1!$B$1</c:f>
              <c:strCache>
                <c:ptCount val="1"/>
                <c:pt idx="0">
                  <c:v>請問您的年齡幾歲？</c:v>
                </c:pt>
              </c:strCache>
            </c:strRef>
          </c:tx>
          <c:spPr>
            <a:solidFill>
              <a:schemeClr val="accent1"/>
            </a:solidFill>
            <a:ln>
              <a:noFill/>
            </a:ln>
            <a:effectLst/>
          </c:spPr>
          <c:invertIfNegative val="0"/>
          <c:cat>
            <c:strRef>
              <c:f>工作表1!$A$2:$A$7</c:f>
              <c:strCache>
                <c:ptCount val="6"/>
                <c:pt idx="0">
                  <c:v>18歲以下</c:v>
                </c:pt>
                <c:pt idx="1">
                  <c:v>19-30歲</c:v>
                </c:pt>
                <c:pt idx="2">
                  <c:v>31-40歲</c:v>
                </c:pt>
                <c:pt idx="3">
                  <c:v>41-50歲</c:v>
                </c:pt>
                <c:pt idx="4">
                  <c:v>51-60歲</c:v>
                </c:pt>
                <c:pt idx="5">
                  <c:v>61歲以上</c:v>
                </c:pt>
              </c:strCache>
            </c:strRef>
          </c:cat>
          <c:val>
            <c:numRef>
              <c:f>工作表1!$B$2:$B$7</c:f>
              <c:numCache>
                <c:formatCode>General</c:formatCode>
                <c:ptCount val="6"/>
                <c:pt idx="0">
                  <c:v>10</c:v>
                </c:pt>
                <c:pt idx="1">
                  <c:v>5</c:v>
                </c:pt>
                <c:pt idx="2">
                  <c:v>9</c:v>
                </c:pt>
                <c:pt idx="3">
                  <c:v>4</c:v>
                </c:pt>
                <c:pt idx="4">
                  <c:v>1</c:v>
                </c:pt>
                <c:pt idx="5">
                  <c:v>1</c:v>
                </c:pt>
              </c:numCache>
            </c:numRef>
          </c:val>
          <c:extLst>
            <c:ext xmlns:c16="http://schemas.microsoft.com/office/drawing/2014/chart" uri="{C3380CC4-5D6E-409C-BE32-E72D297353CC}">
              <c16:uniqueId val="{00000000-6DDF-4DE9-8051-9F4C8D1E99D5}"/>
            </c:ext>
          </c:extLst>
        </c:ser>
        <c:dLbls>
          <c:showLegendKey val="0"/>
          <c:showVal val="0"/>
          <c:showCatName val="0"/>
          <c:showSerName val="0"/>
          <c:showPercent val="0"/>
          <c:showBubbleSize val="0"/>
        </c:dLbls>
        <c:gapWidth val="219"/>
        <c:overlap val="-27"/>
        <c:axId val="362598968"/>
        <c:axId val="362602208"/>
      </c:barChart>
      <c:catAx>
        <c:axId val="362598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362602208"/>
        <c:crosses val="autoZero"/>
        <c:auto val="1"/>
        <c:lblAlgn val="ctr"/>
        <c:lblOffset val="100"/>
        <c:noMultiLvlLbl val="0"/>
      </c:catAx>
      <c:valAx>
        <c:axId val="362602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362598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title>
    <c:autoTitleDeleted val="0"/>
    <c:plotArea>
      <c:layout>
        <c:manualLayout>
          <c:layoutTarget val="inner"/>
          <c:xMode val="edge"/>
          <c:yMode val="edge"/>
          <c:x val="3.8325440298223594E-2"/>
          <c:y val="0.15265971064532338"/>
          <c:w val="0.94838953554718708"/>
          <c:h val="0.70324484101212092"/>
        </c:manualLayout>
      </c:layout>
      <c:barChart>
        <c:barDir val="col"/>
        <c:grouping val="clustered"/>
        <c:varyColors val="0"/>
        <c:ser>
          <c:idx val="0"/>
          <c:order val="0"/>
          <c:tx>
            <c:strRef>
              <c:f>工作表1!$B$1</c:f>
              <c:strCache>
                <c:ptCount val="1"/>
                <c:pt idx="0">
                  <c:v>請問您來廟宇時會參觀什麼？</c:v>
                </c:pt>
              </c:strCache>
            </c:strRef>
          </c:tx>
          <c:spPr>
            <a:solidFill>
              <a:schemeClr val="accent1"/>
            </a:solidFill>
            <a:ln>
              <a:noFill/>
            </a:ln>
            <a:effectLst/>
          </c:spPr>
          <c:invertIfNegative val="0"/>
          <c:cat>
            <c:strRef>
              <c:f>工作表1!$A$2:$A$4</c:f>
              <c:strCache>
                <c:ptCount val="3"/>
                <c:pt idx="0">
                  <c:v>單純參拜</c:v>
                </c:pt>
                <c:pt idx="1">
                  <c:v>參觀廟宇建築特色</c:v>
                </c:pt>
                <c:pt idx="2">
                  <c:v>其它</c:v>
                </c:pt>
              </c:strCache>
            </c:strRef>
          </c:cat>
          <c:val>
            <c:numRef>
              <c:f>工作表1!$B$2:$B$4</c:f>
              <c:numCache>
                <c:formatCode>General</c:formatCode>
                <c:ptCount val="3"/>
                <c:pt idx="0">
                  <c:v>20</c:v>
                </c:pt>
                <c:pt idx="1">
                  <c:v>10</c:v>
                </c:pt>
                <c:pt idx="2">
                  <c:v>0</c:v>
                </c:pt>
              </c:numCache>
            </c:numRef>
          </c:val>
          <c:extLst>
            <c:ext xmlns:c16="http://schemas.microsoft.com/office/drawing/2014/chart" uri="{C3380CC4-5D6E-409C-BE32-E72D297353CC}">
              <c16:uniqueId val="{00000000-6DDF-4DE9-8051-9F4C8D1E99D5}"/>
            </c:ext>
          </c:extLst>
        </c:ser>
        <c:dLbls>
          <c:showLegendKey val="0"/>
          <c:showVal val="0"/>
          <c:showCatName val="0"/>
          <c:showSerName val="0"/>
          <c:showPercent val="0"/>
          <c:showBubbleSize val="0"/>
        </c:dLbls>
        <c:gapWidth val="219"/>
        <c:axId val="362598968"/>
        <c:axId val="362602208"/>
      </c:barChart>
      <c:catAx>
        <c:axId val="362598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362602208"/>
        <c:crosses val="autoZero"/>
        <c:auto val="1"/>
        <c:lblAlgn val="ctr"/>
        <c:lblOffset val="100"/>
        <c:noMultiLvlLbl val="0"/>
      </c:catAx>
      <c:valAx>
        <c:axId val="362602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362598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2259296311053638"/>
          <c:y val="6.3439065108514187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title>
    <c:autoTitleDeleted val="0"/>
    <c:plotArea>
      <c:layout>
        <c:manualLayout>
          <c:layoutTarget val="inner"/>
          <c:xMode val="edge"/>
          <c:yMode val="edge"/>
          <c:x val="3.8325440298223594E-2"/>
          <c:y val="0.15265971064532338"/>
          <c:w val="0.94838953554718708"/>
          <c:h val="0.70324484101212092"/>
        </c:manualLayout>
      </c:layout>
      <c:barChart>
        <c:barDir val="col"/>
        <c:grouping val="clustered"/>
        <c:varyColors val="0"/>
        <c:ser>
          <c:idx val="0"/>
          <c:order val="0"/>
          <c:tx>
            <c:strRef>
              <c:f>工作表1!$B$1</c:f>
              <c:strCache>
                <c:ptCount val="1"/>
                <c:pt idx="0">
                  <c:v>請問您知道太子宮有導覽員可以協助了解此廟的文化並使用嗎？</c:v>
                </c:pt>
              </c:strCache>
            </c:strRef>
          </c:tx>
          <c:spPr>
            <a:solidFill>
              <a:schemeClr val="accent1"/>
            </a:solidFill>
            <a:ln>
              <a:noFill/>
            </a:ln>
            <a:effectLst/>
          </c:spPr>
          <c:invertIfNegative val="0"/>
          <c:cat>
            <c:strRef>
              <c:f>工作表1!$A$2:$A$4</c:f>
              <c:strCache>
                <c:ptCount val="3"/>
                <c:pt idx="0">
                  <c:v>知道,有使用過</c:v>
                </c:pt>
                <c:pt idx="1">
                  <c:v>知道,沒使用過</c:v>
                </c:pt>
                <c:pt idx="2">
                  <c:v>不知道,所以沒使用過</c:v>
                </c:pt>
              </c:strCache>
            </c:strRef>
          </c:cat>
          <c:val>
            <c:numRef>
              <c:f>工作表1!$B$2:$B$4</c:f>
              <c:numCache>
                <c:formatCode>General</c:formatCode>
                <c:ptCount val="3"/>
                <c:pt idx="0">
                  <c:v>2</c:v>
                </c:pt>
                <c:pt idx="1">
                  <c:v>11</c:v>
                </c:pt>
                <c:pt idx="2">
                  <c:v>17</c:v>
                </c:pt>
              </c:numCache>
            </c:numRef>
          </c:val>
          <c:extLst>
            <c:ext xmlns:c16="http://schemas.microsoft.com/office/drawing/2014/chart" uri="{C3380CC4-5D6E-409C-BE32-E72D297353CC}">
              <c16:uniqueId val="{00000000-6DDF-4DE9-8051-9F4C8D1E99D5}"/>
            </c:ext>
          </c:extLst>
        </c:ser>
        <c:dLbls>
          <c:showLegendKey val="0"/>
          <c:showVal val="0"/>
          <c:showCatName val="0"/>
          <c:showSerName val="0"/>
          <c:showPercent val="0"/>
          <c:showBubbleSize val="0"/>
        </c:dLbls>
        <c:gapWidth val="219"/>
        <c:axId val="362598968"/>
        <c:axId val="362602208"/>
      </c:barChart>
      <c:catAx>
        <c:axId val="362598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362602208"/>
        <c:crosses val="autoZero"/>
        <c:auto val="1"/>
        <c:lblAlgn val="ctr"/>
        <c:lblOffset val="100"/>
        <c:noMultiLvlLbl val="0"/>
      </c:catAx>
      <c:valAx>
        <c:axId val="362602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362598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title>
    <c:autoTitleDeleted val="0"/>
    <c:plotArea>
      <c:layout>
        <c:manualLayout>
          <c:layoutTarget val="inner"/>
          <c:xMode val="edge"/>
          <c:yMode val="edge"/>
          <c:x val="3.8325440298223594E-2"/>
          <c:y val="0.15265971064532338"/>
          <c:w val="0.94838953554718708"/>
          <c:h val="0.70324484101212092"/>
        </c:manualLayout>
      </c:layout>
      <c:barChart>
        <c:barDir val="col"/>
        <c:grouping val="clustered"/>
        <c:varyColors val="0"/>
        <c:ser>
          <c:idx val="0"/>
          <c:order val="0"/>
          <c:tx>
            <c:strRef>
              <c:f>工作表1!$B$1</c:f>
              <c:strCache>
                <c:ptCount val="1"/>
                <c:pt idx="0">
                  <c:v>請問您多久來參訪一次？</c:v>
                </c:pt>
              </c:strCache>
            </c:strRef>
          </c:tx>
          <c:spPr>
            <a:solidFill>
              <a:schemeClr val="accent1"/>
            </a:solidFill>
            <a:ln>
              <a:noFill/>
            </a:ln>
            <a:effectLst/>
          </c:spPr>
          <c:invertIfNegative val="0"/>
          <c:cat>
            <c:strRef>
              <c:f>工作表1!$A$2:$A$4</c:f>
              <c:strCache>
                <c:ptCount val="3"/>
                <c:pt idx="0">
                  <c:v>首次來</c:v>
                </c:pt>
                <c:pt idx="1">
                  <c:v>偶爾來</c:v>
                </c:pt>
                <c:pt idx="2">
                  <c:v>常常來</c:v>
                </c:pt>
              </c:strCache>
            </c:strRef>
          </c:cat>
          <c:val>
            <c:numRef>
              <c:f>工作表1!$B$2:$B$4</c:f>
              <c:numCache>
                <c:formatCode>General</c:formatCode>
                <c:ptCount val="3"/>
                <c:pt idx="0">
                  <c:v>8</c:v>
                </c:pt>
                <c:pt idx="1">
                  <c:v>19</c:v>
                </c:pt>
                <c:pt idx="2">
                  <c:v>3</c:v>
                </c:pt>
              </c:numCache>
            </c:numRef>
          </c:val>
          <c:extLst>
            <c:ext xmlns:c16="http://schemas.microsoft.com/office/drawing/2014/chart" uri="{C3380CC4-5D6E-409C-BE32-E72D297353CC}">
              <c16:uniqueId val="{00000000-6DDF-4DE9-8051-9F4C8D1E99D5}"/>
            </c:ext>
          </c:extLst>
        </c:ser>
        <c:dLbls>
          <c:showLegendKey val="0"/>
          <c:showVal val="0"/>
          <c:showCatName val="0"/>
          <c:showSerName val="0"/>
          <c:showPercent val="0"/>
          <c:showBubbleSize val="0"/>
        </c:dLbls>
        <c:gapWidth val="219"/>
        <c:axId val="362598968"/>
        <c:axId val="362602208"/>
      </c:barChart>
      <c:catAx>
        <c:axId val="362598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362602208"/>
        <c:crosses val="autoZero"/>
        <c:auto val="1"/>
        <c:lblAlgn val="ctr"/>
        <c:lblOffset val="100"/>
        <c:noMultiLvlLbl val="0"/>
      </c:catAx>
      <c:valAx>
        <c:axId val="362602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362598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r>
              <a:rPr lang="zh-TW" altLang="en-US" dirty="0"/>
              <a:t>請問您最近一次何時來？</a:t>
            </a:r>
          </a:p>
        </c:rich>
      </c:tx>
      <c:layout>
        <c:manualLayout>
          <c:xMode val="edge"/>
          <c:yMode val="edge"/>
          <c:x val="0.31869364674137313"/>
          <c:y val="1.8880313954384172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title>
    <c:autoTitleDeleted val="0"/>
    <c:plotArea>
      <c:layout>
        <c:manualLayout>
          <c:layoutTarget val="inner"/>
          <c:xMode val="edge"/>
          <c:yMode val="edge"/>
          <c:x val="3.8325440298223594E-2"/>
          <c:y val="0.15265971064532338"/>
          <c:w val="0.94838953554718708"/>
          <c:h val="0.70324484101212092"/>
        </c:manualLayout>
      </c:layout>
      <c:barChart>
        <c:barDir val="col"/>
        <c:grouping val="clustered"/>
        <c:varyColors val="0"/>
        <c:ser>
          <c:idx val="0"/>
          <c:order val="0"/>
          <c:tx>
            <c:strRef>
              <c:f>工作表1!$B$1</c:f>
              <c:strCache>
                <c:ptCount val="1"/>
                <c:pt idx="0">
                  <c:v>請問您最近一是何時來？</c:v>
                </c:pt>
              </c:strCache>
            </c:strRef>
          </c:tx>
          <c:spPr>
            <a:solidFill>
              <a:schemeClr val="accent1"/>
            </a:solidFill>
            <a:ln>
              <a:noFill/>
            </a:ln>
            <a:effectLst/>
          </c:spPr>
          <c:invertIfNegative val="0"/>
          <c:cat>
            <c:strRef>
              <c:f>工作表1!$A$2:$A$6</c:f>
              <c:strCache>
                <c:ptCount val="5"/>
                <c:pt idx="0">
                  <c:v>從沒來過</c:v>
                </c:pt>
                <c:pt idx="1">
                  <c:v>三個月內來過</c:v>
                </c:pt>
                <c:pt idx="2">
                  <c:v>三個月以上半年以內來過</c:v>
                </c:pt>
                <c:pt idx="3">
                  <c:v>半年以上一年以內來過</c:v>
                </c:pt>
                <c:pt idx="4">
                  <c:v>一年以上來過</c:v>
                </c:pt>
              </c:strCache>
            </c:strRef>
          </c:cat>
          <c:val>
            <c:numRef>
              <c:f>工作表1!$B$2:$B$6</c:f>
              <c:numCache>
                <c:formatCode>General</c:formatCode>
                <c:ptCount val="5"/>
                <c:pt idx="0">
                  <c:v>9</c:v>
                </c:pt>
                <c:pt idx="1">
                  <c:v>5</c:v>
                </c:pt>
                <c:pt idx="2">
                  <c:v>2</c:v>
                </c:pt>
                <c:pt idx="3">
                  <c:v>10</c:v>
                </c:pt>
                <c:pt idx="4">
                  <c:v>4</c:v>
                </c:pt>
              </c:numCache>
            </c:numRef>
          </c:val>
          <c:extLst>
            <c:ext xmlns:c16="http://schemas.microsoft.com/office/drawing/2014/chart" uri="{C3380CC4-5D6E-409C-BE32-E72D297353CC}">
              <c16:uniqueId val="{00000000-6DDF-4DE9-8051-9F4C8D1E99D5}"/>
            </c:ext>
          </c:extLst>
        </c:ser>
        <c:dLbls>
          <c:showLegendKey val="0"/>
          <c:showVal val="0"/>
          <c:showCatName val="0"/>
          <c:showSerName val="0"/>
          <c:showPercent val="0"/>
          <c:showBubbleSize val="0"/>
        </c:dLbls>
        <c:gapWidth val="219"/>
        <c:axId val="362598968"/>
        <c:axId val="362602208"/>
      </c:barChart>
      <c:catAx>
        <c:axId val="3625989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362602208"/>
        <c:crosses val="autoZero"/>
        <c:auto val="1"/>
        <c:lblAlgn val="ctr"/>
        <c:lblOffset val="100"/>
        <c:noMultiLvlLbl val="0"/>
      </c:catAx>
      <c:valAx>
        <c:axId val="362602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362598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title>
    <c:autoTitleDeleted val="0"/>
    <c:plotArea>
      <c:layout/>
      <c:barChart>
        <c:barDir val="col"/>
        <c:grouping val="clustered"/>
        <c:varyColors val="0"/>
        <c:ser>
          <c:idx val="0"/>
          <c:order val="0"/>
          <c:tx>
            <c:strRef>
              <c:f>工作表1!$B$1</c:f>
              <c:strCache>
                <c:ptCount val="1"/>
                <c:pt idx="0">
                  <c:v>請問您參拜太子廟會帶何種貢品來？</c:v>
                </c:pt>
              </c:strCache>
            </c:strRef>
          </c:tx>
          <c:spPr>
            <a:solidFill>
              <a:schemeClr val="accent1"/>
            </a:solidFill>
            <a:ln>
              <a:noFill/>
            </a:ln>
            <a:effectLst/>
          </c:spPr>
          <c:invertIfNegative val="0"/>
          <c:cat>
            <c:strRef>
              <c:f>工作表1!$A$2:$A$6</c:f>
              <c:strCache>
                <c:ptCount val="5"/>
                <c:pt idx="0">
                  <c:v>帶水果</c:v>
                </c:pt>
                <c:pt idx="1">
                  <c:v>帶玩具</c:v>
                </c:pt>
                <c:pt idx="2">
                  <c:v>帶餅乾,糖果,飲料</c:v>
                </c:pt>
                <c:pt idx="3">
                  <c:v>帶一顆真誠的心</c:v>
                </c:pt>
                <c:pt idx="4">
                  <c:v>來廟裡買廟方準備的貢品</c:v>
                </c:pt>
              </c:strCache>
            </c:strRef>
          </c:cat>
          <c:val>
            <c:numRef>
              <c:f>工作表1!$B$2:$B$6</c:f>
              <c:numCache>
                <c:formatCode>General</c:formatCode>
                <c:ptCount val="5"/>
                <c:pt idx="0">
                  <c:v>10</c:v>
                </c:pt>
                <c:pt idx="1">
                  <c:v>1</c:v>
                </c:pt>
                <c:pt idx="2">
                  <c:v>13</c:v>
                </c:pt>
                <c:pt idx="3">
                  <c:v>16</c:v>
                </c:pt>
                <c:pt idx="4">
                  <c:v>3</c:v>
                </c:pt>
              </c:numCache>
            </c:numRef>
          </c:val>
          <c:extLst>
            <c:ext xmlns:c16="http://schemas.microsoft.com/office/drawing/2014/chart" uri="{C3380CC4-5D6E-409C-BE32-E72D297353CC}">
              <c16:uniqueId val="{00000000-6DDF-4DE9-8051-9F4C8D1E99D5}"/>
            </c:ext>
          </c:extLst>
        </c:ser>
        <c:dLbls>
          <c:showLegendKey val="0"/>
          <c:showVal val="0"/>
          <c:showCatName val="0"/>
          <c:showSerName val="0"/>
          <c:showPercent val="0"/>
          <c:showBubbleSize val="0"/>
        </c:dLbls>
        <c:gapWidth val="219"/>
        <c:overlap val="-27"/>
        <c:axId val="362598968"/>
        <c:axId val="362602208"/>
      </c:barChart>
      <c:catAx>
        <c:axId val="362598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362602208"/>
        <c:crosses val="autoZero"/>
        <c:auto val="1"/>
        <c:lblAlgn val="ctr"/>
        <c:lblOffset val="100"/>
        <c:noMultiLvlLbl val="0"/>
      </c:catAx>
      <c:valAx>
        <c:axId val="362602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362598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title>
    <c:autoTitleDeleted val="0"/>
    <c:plotArea>
      <c:layout>
        <c:manualLayout>
          <c:layoutTarget val="inner"/>
          <c:xMode val="edge"/>
          <c:yMode val="edge"/>
          <c:x val="6.0536768409214528E-2"/>
          <c:y val="0.15173701879636523"/>
          <c:w val="0.92229426113268043"/>
          <c:h val="0.56718564545800854"/>
        </c:manualLayout>
      </c:layout>
      <c:barChart>
        <c:barDir val="col"/>
        <c:grouping val="clustered"/>
        <c:varyColors val="0"/>
        <c:ser>
          <c:idx val="0"/>
          <c:order val="0"/>
          <c:tx>
            <c:strRef>
              <c:f>工作表1!$B$1</c:f>
              <c:strCache>
                <c:ptCount val="1"/>
                <c:pt idx="0">
                  <c:v>請問您是來祈求何事？</c:v>
                </c:pt>
              </c:strCache>
            </c:strRef>
          </c:tx>
          <c:spPr>
            <a:solidFill>
              <a:schemeClr val="accent1"/>
            </a:solidFill>
            <a:ln>
              <a:noFill/>
            </a:ln>
            <a:effectLst/>
          </c:spPr>
          <c:invertIfNegative val="0"/>
          <c:cat>
            <c:strRef>
              <c:f>工作表1!$A$2:$A$8</c:f>
              <c:strCache>
                <c:ptCount val="7"/>
                <c:pt idx="0">
                  <c:v>求事業</c:v>
                </c:pt>
                <c:pt idx="1">
                  <c:v>求健康</c:v>
                </c:pt>
                <c:pt idx="2">
                  <c:v>求學業</c:v>
                </c:pt>
                <c:pt idx="3">
                  <c:v>求姻緣</c:v>
                </c:pt>
                <c:pt idx="4">
                  <c:v>還願</c:v>
                </c:pt>
                <c:pt idx="5">
                  <c:v>單純來走走看看</c:v>
                </c:pt>
                <c:pt idx="6">
                  <c:v>其它</c:v>
                </c:pt>
              </c:strCache>
            </c:strRef>
          </c:cat>
          <c:val>
            <c:numRef>
              <c:f>工作表1!$B$2:$B$8</c:f>
              <c:numCache>
                <c:formatCode>General</c:formatCode>
                <c:ptCount val="7"/>
                <c:pt idx="0">
                  <c:v>3</c:v>
                </c:pt>
                <c:pt idx="1">
                  <c:v>17</c:v>
                </c:pt>
                <c:pt idx="2">
                  <c:v>4</c:v>
                </c:pt>
                <c:pt idx="3">
                  <c:v>1</c:v>
                </c:pt>
                <c:pt idx="4">
                  <c:v>1</c:v>
                </c:pt>
                <c:pt idx="5">
                  <c:v>12</c:v>
                </c:pt>
                <c:pt idx="6">
                  <c:v>0</c:v>
                </c:pt>
              </c:numCache>
            </c:numRef>
          </c:val>
          <c:extLst>
            <c:ext xmlns:c16="http://schemas.microsoft.com/office/drawing/2014/chart" uri="{C3380CC4-5D6E-409C-BE32-E72D297353CC}">
              <c16:uniqueId val="{00000000-6DDF-4DE9-8051-9F4C8D1E99D5}"/>
            </c:ext>
          </c:extLst>
        </c:ser>
        <c:dLbls>
          <c:showLegendKey val="0"/>
          <c:showVal val="0"/>
          <c:showCatName val="0"/>
          <c:showSerName val="0"/>
          <c:showPercent val="0"/>
          <c:showBubbleSize val="0"/>
        </c:dLbls>
        <c:gapWidth val="219"/>
        <c:overlap val="-27"/>
        <c:axId val="362598968"/>
        <c:axId val="362602208"/>
      </c:barChart>
      <c:catAx>
        <c:axId val="362598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362602208"/>
        <c:crosses val="autoZero"/>
        <c:auto val="1"/>
        <c:lblAlgn val="ctr"/>
        <c:lblOffset val="100"/>
        <c:noMultiLvlLbl val="0"/>
      </c:catAx>
      <c:valAx>
        <c:axId val="362602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362598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title>
    <c:autoTitleDeleted val="0"/>
    <c:plotArea>
      <c:layout/>
      <c:barChart>
        <c:barDir val="col"/>
        <c:grouping val="clustered"/>
        <c:varyColors val="0"/>
        <c:ser>
          <c:idx val="0"/>
          <c:order val="0"/>
          <c:tx>
            <c:strRef>
              <c:f>工作表1!$B$1</c:f>
              <c:strCache>
                <c:ptCount val="1"/>
                <c:pt idx="0">
                  <c:v>請問您是住在哪裡？</c:v>
                </c:pt>
              </c:strCache>
            </c:strRef>
          </c:tx>
          <c:spPr>
            <a:solidFill>
              <a:schemeClr val="accent1"/>
            </a:solidFill>
            <a:ln>
              <a:noFill/>
            </a:ln>
            <a:effectLst/>
          </c:spPr>
          <c:invertIfNegative val="0"/>
          <c:cat>
            <c:strRef>
              <c:f>工作表1!$A$2:$A$7</c:f>
              <c:strCache>
                <c:ptCount val="6"/>
                <c:pt idx="0">
                  <c:v>北部</c:v>
                </c:pt>
                <c:pt idx="1">
                  <c:v>中部</c:v>
                </c:pt>
                <c:pt idx="2">
                  <c:v>南部</c:v>
                </c:pt>
                <c:pt idx="3">
                  <c:v>東部</c:v>
                </c:pt>
                <c:pt idx="4">
                  <c:v>離島</c:v>
                </c:pt>
                <c:pt idx="5">
                  <c:v>其它</c:v>
                </c:pt>
              </c:strCache>
            </c:strRef>
          </c:cat>
          <c:val>
            <c:numRef>
              <c:f>工作表1!$B$2:$B$7</c:f>
              <c:numCache>
                <c:formatCode>General</c:formatCode>
                <c:ptCount val="6"/>
                <c:pt idx="0">
                  <c:v>3</c:v>
                </c:pt>
                <c:pt idx="1">
                  <c:v>10</c:v>
                </c:pt>
                <c:pt idx="2">
                  <c:v>17</c:v>
                </c:pt>
                <c:pt idx="3">
                  <c:v>0</c:v>
                </c:pt>
                <c:pt idx="4">
                  <c:v>0</c:v>
                </c:pt>
                <c:pt idx="5">
                  <c:v>0</c:v>
                </c:pt>
              </c:numCache>
            </c:numRef>
          </c:val>
          <c:extLst>
            <c:ext xmlns:c16="http://schemas.microsoft.com/office/drawing/2014/chart" uri="{C3380CC4-5D6E-409C-BE32-E72D297353CC}">
              <c16:uniqueId val="{00000000-6DDF-4DE9-8051-9F4C8D1E99D5}"/>
            </c:ext>
          </c:extLst>
        </c:ser>
        <c:dLbls>
          <c:showLegendKey val="0"/>
          <c:showVal val="0"/>
          <c:showCatName val="0"/>
          <c:showSerName val="0"/>
          <c:showPercent val="0"/>
          <c:showBubbleSize val="0"/>
        </c:dLbls>
        <c:gapWidth val="219"/>
        <c:overlap val="-27"/>
        <c:axId val="362598968"/>
        <c:axId val="362602208"/>
      </c:barChart>
      <c:catAx>
        <c:axId val="362598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362602208"/>
        <c:crosses val="autoZero"/>
        <c:auto val="1"/>
        <c:lblAlgn val="ctr"/>
        <c:lblOffset val="100"/>
        <c:noMultiLvlLbl val="0"/>
      </c:catAx>
      <c:valAx>
        <c:axId val="362602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362598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title>
    <c:autoTitleDeleted val="0"/>
    <c:plotArea>
      <c:layout>
        <c:manualLayout>
          <c:layoutTarget val="inner"/>
          <c:xMode val="edge"/>
          <c:yMode val="edge"/>
          <c:x val="3.8325440298223594E-2"/>
          <c:y val="0.15265971064532338"/>
          <c:w val="0.94838953554718708"/>
          <c:h val="0.70324484101212092"/>
        </c:manualLayout>
      </c:layout>
      <c:barChart>
        <c:barDir val="col"/>
        <c:grouping val="clustered"/>
        <c:varyColors val="0"/>
        <c:ser>
          <c:idx val="0"/>
          <c:order val="0"/>
          <c:tx>
            <c:strRef>
              <c:f>工作表1!$B$1</c:f>
              <c:strCache>
                <c:ptCount val="1"/>
                <c:pt idx="0">
                  <c:v>請問您如何知道太子宮廟？</c:v>
                </c:pt>
              </c:strCache>
            </c:strRef>
          </c:tx>
          <c:spPr>
            <a:solidFill>
              <a:schemeClr val="accent1"/>
            </a:solidFill>
            <a:ln>
              <a:noFill/>
            </a:ln>
            <a:effectLst/>
          </c:spPr>
          <c:invertIfNegative val="0"/>
          <c:cat>
            <c:strRef>
              <c:f>工作表1!$A$2:$A$5</c:f>
              <c:strCache>
                <c:ptCount val="4"/>
                <c:pt idx="0">
                  <c:v>看網路</c:v>
                </c:pt>
                <c:pt idx="1">
                  <c:v>朋友介紹</c:v>
                </c:pt>
                <c:pt idx="2">
                  <c:v>當地人推薦</c:v>
                </c:pt>
                <c:pt idx="3">
                  <c:v>其它</c:v>
                </c:pt>
              </c:strCache>
            </c:strRef>
          </c:cat>
          <c:val>
            <c:numRef>
              <c:f>工作表1!$B$2:$B$5</c:f>
              <c:numCache>
                <c:formatCode>General</c:formatCode>
                <c:ptCount val="4"/>
                <c:pt idx="0">
                  <c:v>5</c:v>
                </c:pt>
                <c:pt idx="1">
                  <c:v>19</c:v>
                </c:pt>
                <c:pt idx="2">
                  <c:v>1</c:v>
                </c:pt>
                <c:pt idx="3">
                  <c:v>5</c:v>
                </c:pt>
              </c:numCache>
            </c:numRef>
          </c:val>
          <c:extLst>
            <c:ext xmlns:c16="http://schemas.microsoft.com/office/drawing/2014/chart" uri="{C3380CC4-5D6E-409C-BE32-E72D297353CC}">
              <c16:uniqueId val="{00000000-6DDF-4DE9-8051-9F4C8D1E99D5}"/>
            </c:ext>
          </c:extLst>
        </c:ser>
        <c:dLbls>
          <c:showLegendKey val="0"/>
          <c:showVal val="0"/>
          <c:showCatName val="0"/>
          <c:showSerName val="0"/>
          <c:showPercent val="0"/>
          <c:showBubbleSize val="0"/>
        </c:dLbls>
        <c:gapWidth val="219"/>
        <c:axId val="362598968"/>
        <c:axId val="362602208"/>
      </c:barChart>
      <c:catAx>
        <c:axId val="362598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362602208"/>
        <c:crosses val="autoZero"/>
        <c:auto val="1"/>
        <c:lblAlgn val="ctr"/>
        <c:lblOffset val="100"/>
        <c:noMultiLvlLbl val="0"/>
      </c:catAx>
      <c:valAx>
        <c:axId val="362602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362598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title>
    <c:autoTitleDeleted val="0"/>
    <c:plotArea>
      <c:layout>
        <c:manualLayout>
          <c:layoutTarget val="inner"/>
          <c:xMode val="edge"/>
          <c:yMode val="edge"/>
          <c:x val="3.8325440298223594E-2"/>
          <c:y val="0.15265971064532338"/>
          <c:w val="0.94838953554718708"/>
          <c:h val="0.70324484101212092"/>
        </c:manualLayout>
      </c:layout>
      <c:barChart>
        <c:barDir val="col"/>
        <c:grouping val="clustered"/>
        <c:varyColors val="0"/>
        <c:ser>
          <c:idx val="0"/>
          <c:order val="0"/>
          <c:tx>
            <c:strRef>
              <c:f>工作表1!$B$1</c:f>
              <c:strCache>
                <c:ptCount val="1"/>
                <c:pt idx="0">
                  <c:v>請問您還有去別間太子廟參拜嗎？</c:v>
                </c:pt>
              </c:strCache>
            </c:strRef>
          </c:tx>
          <c:spPr>
            <a:solidFill>
              <a:schemeClr val="accent1"/>
            </a:solidFill>
            <a:ln>
              <a:noFill/>
            </a:ln>
            <a:effectLst/>
          </c:spPr>
          <c:invertIfNegative val="0"/>
          <c:cat>
            <c:strRef>
              <c:f>工作表1!$A$2:$A$3</c:f>
              <c:strCache>
                <c:ptCount val="2"/>
                <c:pt idx="0">
                  <c:v>有</c:v>
                </c:pt>
                <c:pt idx="1">
                  <c:v>無</c:v>
                </c:pt>
              </c:strCache>
            </c:strRef>
          </c:cat>
          <c:val>
            <c:numRef>
              <c:f>工作表1!$B$2:$B$3</c:f>
              <c:numCache>
                <c:formatCode>General</c:formatCode>
                <c:ptCount val="2"/>
                <c:pt idx="0">
                  <c:v>18</c:v>
                </c:pt>
                <c:pt idx="1">
                  <c:v>12</c:v>
                </c:pt>
              </c:numCache>
            </c:numRef>
          </c:val>
          <c:extLst>
            <c:ext xmlns:c16="http://schemas.microsoft.com/office/drawing/2014/chart" uri="{C3380CC4-5D6E-409C-BE32-E72D297353CC}">
              <c16:uniqueId val="{00000000-6DDF-4DE9-8051-9F4C8D1E99D5}"/>
            </c:ext>
          </c:extLst>
        </c:ser>
        <c:dLbls>
          <c:showLegendKey val="0"/>
          <c:showVal val="0"/>
          <c:showCatName val="0"/>
          <c:showSerName val="0"/>
          <c:showPercent val="0"/>
          <c:showBubbleSize val="0"/>
        </c:dLbls>
        <c:gapWidth val="219"/>
        <c:axId val="362598968"/>
        <c:axId val="362602208"/>
      </c:barChart>
      <c:catAx>
        <c:axId val="362598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362602208"/>
        <c:crosses val="autoZero"/>
        <c:auto val="1"/>
        <c:lblAlgn val="ctr"/>
        <c:lblOffset val="100"/>
        <c:noMultiLvlLbl val="0"/>
      </c:catAx>
      <c:valAx>
        <c:axId val="362602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362598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title>
    <c:autoTitleDeleted val="0"/>
    <c:plotArea>
      <c:layout>
        <c:manualLayout>
          <c:layoutTarget val="inner"/>
          <c:xMode val="edge"/>
          <c:yMode val="edge"/>
          <c:x val="5.0725970489332584E-2"/>
          <c:y val="0.16601527480183509"/>
          <c:w val="0.94838953554718708"/>
          <c:h val="0.70324484101212092"/>
        </c:manualLayout>
      </c:layout>
      <c:barChart>
        <c:barDir val="col"/>
        <c:grouping val="clustered"/>
        <c:varyColors val="0"/>
        <c:ser>
          <c:idx val="0"/>
          <c:order val="0"/>
          <c:tx>
            <c:strRef>
              <c:f>工作表1!$B$1</c:f>
              <c:strCache>
                <c:ptCount val="1"/>
                <c:pt idx="0">
                  <c:v>請問您還會去參拜何種廟宇？</c:v>
                </c:pt>
              </c:strCache>
            </c:strRef>
          </c:tx>
          <c:spPr>
            <a:solidFill>
              <a:schemeClr val="accent1"/>
            </a:solidFill>
            <a:ln>
              <a:noFill/>
            </a:ln>
            <a:effectLst/>
          </c:spPr>
          <c:invertIfNegative val="0"/>
          <c:cat>
            <c:strRef>
              <c:f>工作表1!$A$2:$A$5</c:f>
              <c:strCache>
                <c:ptCount val="4"/>
                <c:pt idx="0">
                  <c:v>媽祖廟</c:v>
                </c:pt>
                <c:pt idx="1">
                  <c:v>土地公廟</c:v>
                </c:pt>
                <c:pt idx="2">
                  <c:v>天公廟</c:v>
                </c:pt>
                <c:pt idx="3">
                  <c:v>其它</c:v>
                </c:pt>
              </c:strCache>
            </c:strRef>
          </c:cat>
          <c:val>
            <c:numRef>
              <c:f>工作表1!$B$2:$B$5</c:f>
              <c:numCache>
                <c:formatCode>General</c:formatCode>
                <c:ptCount val="4"/>
                <c:pt idx="0">
                  <c:v>21</c:v>
                </c:pt>
                <c:pt idx="1">
                  <c:v>9</c:v>
                </c:pt>
                <c:pt idx="2">
                  <c:v>7</c:v>
                </c:pt>
                <c:pt idx="3">
                  <c:v>0</c:v>
                </c:pt>
              </c:numCache>
            </c:numRef>
          </c:val>
          <c:extLst>
            <c:ext xmlns:c16="http://schemas.microsoft.com/office/drawing/2014/chart" uri="{C3380CC4-5D6E-409C-BE32-E72D297353CC}">
              <c16:uniqueId val="{00000000-6DDF-4DE9-8051-9F4C8D1E99D5}"/>
            </c:ext>
          </c:extLst>
        </c:ser>
        <c:dLbls>
          <c:showLegendKey val="0"/>
          <c:showVal val="0"/>
          <c:showCatName val="0"/>
          <c:showSerName val="0"/>
          <c:showPercent val="0"/>
          <c:showBubbleSize val="0"/>
        </c:dLbls>
        <c:gapWidth val="219"/>
        <c:axId val="362598968"/>
        <c:axId val="362602208"/>
      </c:barChart>
      <c:catAx>
        <c:axId val="362598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362602208"/>
        <c:crosses val="autoZero"/>
        <c:auto val="1"/>
        <c:lblAlgn val="ctr"/>
        <c:lblOffset val="100"/>
        <c:noMultiLvlLbl val="0"/>
      </c:catAx>
      <c:valAx>
        <c:axId val="362602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362598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A4577900-BAFC-5826-2DA4-32CAB7D1D8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45D4950D-3C4C-C39A-C28A-FEA23A7404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373EDE-A76C-47BB-A7BA-221E7902EC86}" type="datetimeFigureOut">
              <a:rPr lang="zh-TW" altLang="en-US" smtClean="0"/>
              <a:t>2023/11/6</a:t>
            </a:fld>
            <a:endParaRPr lang="zh-TW" altLang="en-US"/>
          </a:p>
        </p:txBody>
      </p:sp>
      <p:sp>
        <p:nvSpPr>
          <p:cNvPr id="4" name="頁尾版面配置區 3">
            <a:extLst>
              <a:ext uri="{FF2B5EF4-FFF2-40B4-BE49-F238E27FC236}">
                <a16:creationId xmlns:a16="http://schemas.microsoft.com/office/drawing/2014/main" id="{8D4C3A68-9140-DE96-0DD4-06E93C9BEA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369D90A9-BB0C-8AC8-C43B-0D34A6517E3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D18926-07AF-4131-8F52-3F0C2F10B048}" type="slidenum">
              <a:rPr lang="zh-TW" altLang="en-US" smtClean="0"/>
              <a:t>‹#›</a:t>
            </a:fld>
            <a:endParaRPr lang="zh-TW" altLang="en-US"/>
          </a:p>
        </p:txBody>
      </p:sp>
    </p:spTree>
    <p:extLst>
      <p:ext uri="{BB962C8B-B14F-4D97-AF65-F5344CB8AC3E}">
        <p14:creationId xmlns:p14="http://schemas.microsoft.com/office/powerpoint/2010/main" val="2301503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77E6B-4A35-43D2-8554-56A62A1A3717}" type="datetimeFigureOut">
              <a:rPr lang="zh-TW" altLang="en-US" smtClean="0"/>
              <a:t>2023/11/6</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6BEB64-6AB4-4232-8861-B7586240C01C}" type="slidenum">
              <a:rPr lang="zh-TW" altLang="en-US" smtClean="0"/>
              <a:t>‹#›</a:t>
            </a:fld>
            <a:endParaRPr lang="zh-TW" altLang="en-US"/>
          </a:p>
        </p:txBody>
      </p:sp>
    </p:spTree>
    <p:extLst>
      <p:ext uri="{BB962C8B-B14F-4D97-AF65-F5344CB8AC3E}">
        <p14:creationId xmlns:p14="http://schemas.microsoft.com/office/powerpoint/2010/main" val="3762302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1A5D94C-35E1-4DB1-A7A4-84F109CBFA43}" type="slidenum">
              <a:rPr lang="zh-TW" altLang="en-US" smtClean="0"/>
              <a:t>4</a:t>
            </a:fld>
            <a:endParaRPr lang="zh-TW" altLang="en-US"/>
          </a:p>
        </p:txBody>
      </p:sp>
    </p:spTree>
    <p:extLst>
      <p:ext uri="{BB962C8B-B14F-4D97-AF65-F5344CB8AC3E}">
        <p14:creationId xmlns:p14="http://schemas.microsoft.com/office/powerpoint/2010/main" val="2689386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1A5D94C-35E1-4DB1-A7A4-84F109CBFA43}" type="slidenum">
              <a:rPr lang="zh-TW" altLang="en-US" smtClean="0"/>
              <a:t>13</a:t>
            </a:fld>
            <a:endParaRPr lang="zh-TW" altLang="en-US"/>
          </a:p>
        </p:txBody>
      </p:sp>
    </p:spTree>
    <p:extLst>
      <p:ext uri="{BB962C8B-B14F-4D97-AF65-F5344CB8AC3E}">
        <p14:creationId xmlns:p14="http://schemas.microsoft.com/office/powerpoint/2010/main" val="952988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1A5D94C-35E1-4DB1-A7A4-84F109CBFA43}" type="slidenum">
              <a:rPr lang="zh-TW" altLang="en-US" smtClean="0"/>
              <a:t>14</a:t>
            </a:fld>
            <a:endParaRPr lang="zh-TW" altLang="en-US"/>
          </a:p>
        </p:txBody>
      </p:sp>
    </p:spTree>
    <p:extLst>
      <p:ext uri="{BB962C8B-B14F-4D97-AF65-F5344CB8AC3E}">
        <p14:creationId xmlns:p14="http://schemas.microsoft.com/office/powerpoint/2010/main" val="3933513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1A5D94C-35E1-4DB1-A7A4-84F109CBFA43}" type="slidenum">
              <a:rPr lang="zh-TW" altLang="en-US" smtClean="0"/>
              <a:t>15</a:t>
            </a:fld>
            <a:endParaRPr lang="zh-TW" altLang="en-US"/>
          </a:p>
        </p:txBody>
      </p:sp>
    </p:spTree>
    <p:extLst>
      <p:ext uri="{BB962C8B-B14F-4D97-AF65-F5344CB8AC3E}">
        <p14:creationId xmlns:p14="http://schemas.microsoft.com/office/powerpoint/2010/main" val="3001510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1A5D94C-35E1-4DB1-A7A4-84F109CBFA43}" type="slidenum">
              <a:rPr lang="zh-TW" altLang="en-US" smtClean="0"/>
              <a:t>5</a:t>
            </a:fld>
            <a:endParaRPr lang="zh-TW" altLang="en-US"/>
          </a:p>
        </p:txBody>
      </p:sp>
    </p:spTree>
    <p:extLst>
      <p:ext uri="{BB962C8B-B14F-4D97-AF65-F5344CB8AC3E}">
        <p14:creationId xmlns:p14="http://schemas.microsoft.com/office/powerpoint/2010/main" val="2282495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1A5D94C-35E1-4DB1-A7A4-84F109CBFA43}" type="slidenum">
              <a:rPr lang="zh-TW" altLang="en-US" smtClean="0"/>
              <a:t>6</a:t>
            </a:fld>
            <a:endParaRPr lang="zh-TW" altLang="en-US"/>
          </a:p>
        </p:txBody>
      </p:sp>
    </p:spTree>
    <p:extLst>
      <p:ext uri="{BB962C8B-B14F-4D97-AF65-F5344CB8AC3E}">
        <p14:creationId xmlns:p14="http://schemas.microsoft.com/office/powerpoint/2010/main" val="2569638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1A5D94C-35E1-4DB1-A7A4-84F109CBFA43}" type="slidenum">
              <a:rPr lang="zh-TW" altLang="en-US" smtClean="0"/>
              <a:t>7</a:t>
            </a:fld>
            <a:endParaRPr lang="zh-TW" altLang="en-US"/>
          </a:p>
        </p:txBody>
      </p:sp>
    </p:spTree>
    <p:extLst>
      <p:ext uri="{BB962C8B-B14F-4D97-AF65-F5344CB8AC3E}">
        <p14:creationId xmlns:p14="http://schemas.microsoft.com/office/powerpoint/2010/main" val="2156901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1A5D94C-35E1-4DB1-A7A4-84F109CBFA43}" type="slidenum">
              <a:rPr lang="zh-TW" altLang="en-US" smtClean="0"/>
              <a:t>8</a:t>
            </a:fld>
            <a:endParaRPr lang="zh-TW" altLang="en-US"/>
          </a:p>
        </p:txBody>
      </p:sp>
    </p:spTree>
    <p:extLst>
      <p:ext uri="{BB962C8B-B14F-4D97-AF65-F5344CB8AC3E}">
        <p14:creationId xmlns:p14="http://schemas.microsoft.com/office/powerpoint/2010/main" val="1319270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1A5D94C-35E1-4DB1-A7A4-84F109CBFA43}" type="slidenum">
              <a:rPr lang="zh-TW" altLang="en-US" smtClean="0"/>
              <a:t>9</a:t>
            </a:fld>
            <a:endParaRPr lang="zh-TW" altLang="en-US"/>
          </a:p>
        </p:txBody>
      </p:sp>
    </p:spTree>
    <p:extLst>
      <p:ext uri="{BB962C8B-B14F-4D97-AF65-F5344CB8AC3E}">
        <p14:creationId xmlns:p14="http://schemas.microsoft.com/office/powerpoint/2010/main" val="3341824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1A5D94C-35E1-4DB1-A7A4-84F109CBFA43}" type="slidenum">
              <a:rPr lang="zh-TW" altLang="en-US" smtClean="0"/>
              <a:t>10</a:t>
            </a:fld>
            <a:endParaRPr lang="zh-TW" altLang="en-US"/>
          </a:p>
        </p:txBody>
      </p:sp>
    </p:spTree>
    <p:extLst>
      <p:ext uri="{BB962C8B-B14F-4D97-AF65-F5344CB8AC3E}">
        <p14:creationId xmlns:p14="http://schemas.microsoft.com/office/powerpoint/2010/main" val="1725429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1A5D94C-35E1-4DB1-A7A4-84F109CBFA43}" type="slidenum">
              <a:rPr lang="zh-TW" altLang="en-US" smtClean="0"/>
              <a:t>11</a:t>
            </a:fld>
            <a:endParaRPr lang="zh-TW" altLang="en-US"/>
          </a:p>
        </p:txBody>
      </p:sp>
    </p:spTree>
    <p:extLst>
      <p:ext uri="{BB962C8B-B14F-4D97-AF65-F5344CB8AC3E}">
        <p14:creationId xmlns:p14="http://schemas.microsoft.com/office/powerpoint/2010/main" val="3878924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1A5D94C-35E1-4DB1-A7A4-84F109CBFA43}" type="slidenum">
              <a:rPr lang="zh-TW" altLang="en-US" smtClean="0"/>
              <a:t>12</a:t>
            </a:fld>
            <a:endParaRPr lang="zh-TW" altLang="en-US"/>
          </a:p>
        </p:txBody>
      </p:sp>
    </p:spTree>
    <p:extLst>
      <p:ext uri="{BB962C8B-B14F-4D97-AF65-F5344CB8AC3E}">
        <p14:creationId xmlns:p14="http://schemas.microsoft.com/office/powerpoint/2010/main" val="27684350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C75F972F-9B5E-4BB7-BC89-A2EBA5F28813}" type="datetimeFigureOut">
              <a:rPr lang="zh-TW" altLang="en-US" smtClean="0"/>
              <a:t>2023/11/6</a:t>
            </a:fld>
            <a:endParaRPr lang="zh-TW" altLang="en-US"/>
          </a:p>
        </p:txBody>
      </p:sp>
      <p:sp>
        <p:nvSpPr>
          <p:cNvPr id="5" name="Footer Placeholder 4"/>
          <p:cNvSpPr>
            <a:spLocks noGrp="1"/>
          </p:cNvSpPr>
          <p:nvPr>
            <p:ph type="ftr" sz="quarter" idx="11"/>
          </p:nvPr>
        </p:nvSpPr>
        <p:spPr>
          <a:xfrm>
            <a:off x="3962399" y="5870575"/>
            <a:ext cx="4893958" cy="377825"/>
          </a:xfrm>
        </p:spPr>
        <p:txBody>
          <a:bodyPr/>
          <a:lstStyle/>
          <a:p>
            <a:endParaRPr lang="zh-TW" altLang="en-US"/>
          </a:p>
        </p:txBody>
      </p:sp>
      <p:sp>
        <p:nvSpPr>
          <p:cNvPr id="6" name="Slide Number Placeholder 5"/>
          <p:cNvSpPr>
            <a:spLocks noGrp="1"/>
          </p:cNvSpPr>
          <p:nvPr>
            <p:ph type="sldNum" sz="quarter" idx="12"/>
          </p:nvPr>
        </p:nvSpPr>
        <p:spPr>
          <a:xfrm>
            <a:off x="10608958" y="5870575"/>
            <a:ext cx="551167" cy="377825"/>
          </a:xfrm>
        </p:spPr>
        <p:txBody>
          <a:bodyPr/>
          <a:lstStyle/>
          <a:p>
            <a:fld id="{E1EB6A2F-00B5-44A6-9D79-7A8885E3BE4E}" type="slidenum">
              <a:rPr lang="zh-TW" altLang="en-US" smtClean="0"/>
              <a:t>‹#›</a:t>
            </a:fld>
            <a:endParaRPr lang="zh-TW" altLang="en-US"/>
          </a:p>
        </p:txBody>
      </p:sp>
    </p:spTree>
    <p:extLst>
      <p:ext uri="{BB962C8B-B14F-4D97-AF65-F5344CB8AC3E}">
        <p14:creationId xmlns:p14="http://schemas.microsoft.com/office/powerpoint/2010/main" val="375052147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C75F972F-9B5E-4BB7-BC89-A2EBA5F28813}" type="datetimeFigureOut">
              <a:rPr lang="zh-TW" altLang="en-US" smtClean="0"/>
              <a:t>2023/11/6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1EB6A2F-00B5-44A6-9D79-7A8885E3BE4E}" type="slidenum">
              <a:rPr lang="zh-TW" altLang="en-US" smtClean="0"/>
              <a:t>‹#›</a:t>
            </a:fld>
            <a:endParaRPr lang="zh-TW" altLang="en-US"/>
          </a:p>
        </p:txBody>
      </p:sp>
    </p:spTree>
    <p:extLst>
      <p:ext uri="{BB962C8B-B14F-4D97-AF65-F5344CB8AC3E}">
        <p14:creationId xmlns:p14="http://schemas.microsoft.com/office/powerpoint/2010/main" val="340892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C75F972F-9B5E-4BB7-BC89-A2EBA5F28813}" type="datetimeFigureOut">
              <a:rPr lang="zh-TW" altLang="en-US" smtClean="0"/>
              <a:t>2023/11/6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1EB6A2F-00B5-44A6-9D79-7A8885E3BE4E}" type="slidenum">
              <a:rPr lang="zh-TW" altLang="en-US" smtClean="0"/>
              <a:t>‹#›</a:t>
            </a:fld>
            <a:endParaRPr lang="zh-TW" altLang="en-US"/>
          </a:p>
        </p:txBody>
      </p:sp>
    </p:spTree>
    <p:extLst>
      <p:ext uri="{BB962C8B-B14F-4D97-AF65-F5344CB8AC3E}">
        <p14:creationId xmlns:p14="http://schemas.microsoft.com/office/powerpoint/2010/main" val="3871290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C75F972F-9B5E-4BB7-BC89-A2EBA5F28813}" type="datetimeFigureOut">
              <a:rPr lang="zh-TW" altLang="en-US" smtClean="0"/>
              <a:t>2023/11/6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1EB6A2F-00B5-44A6-9D79-7A8885E3BE4E}" type="slidenum">
              <a:rPr lang="zh-TW" altLang="en-US" smtClean="0"/>
              <a:t>‹#›</a:t>
            </a:fld>
            <a:endParaRPr lang="zh-TW" altLang="en-US"/>
          </a:p>
        </p:txBody>
      </p:sp>
    </p:spTree>
    <p:extLst>
      <p:ext uri="{BB962C8B-B14F-4D97-AF65-F5344CB8AC3E}">
        <p14:creationId xmlns:p14="http://schemas.microsoft.com/office/powerpoint/2010/main" val="1280290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C75F972F-9B5E-4BB7-BC89-A2EBA5F28813}" type="datetimeFigureOut">
              <a:rPr lang="zh-TW" altLang="en-US" smtClean="0"/>
              <a:t>2023/11/6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1EB6A2F-00B5-44A6-9D79-7A8885E3BE4E}" type="slidenum">
              <a:rPr lang="zh-TW" altLang="en-US" smtClean="0"/>
              <a:t>‹#›</a:t>
            </a:fld>
            <a:endParaRPr lang="zh-TW" altLang="en-US"/>
          </a:p>
        </p:txBody>
      </p:sp>
    </p:spTree>
    <p:extLst>
      <p:ext uri="{BB962C8B-B14F-4D97-AF65-F5344CB8AC3E}">
        <p14:creationId xmlns:p14="http://schemas.microsoft.com/office/powerpoint/2010/main" val="1350985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C75F972F-9B5E-4BB7-BC89-A2EBA5F28813}" type="datetimeFigureOut">
              <a:rPr lang="zh-TW" altLang="en-US" smtClean="0"/>
              <a:t>2023/11/6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1EB6A2F-00B5-44A6-9D79-7A8885E3BE4E}" type="slidenum">
              <a:rPr lang="zh-TW" altLang="en-US" smtClean="0"/>
              <a:t>‹#›</a:t>
            </a:fld>
            <a:endParaRPr lang="zh-TW" altLang="en-US"/>
          </a:p>
        </p:txBody>
      </p:sp>
    </p:spTree>
    <p:extLst>
      <p:ext uri="{BB962C8B-B14F-4D97-AF65-F5344CB8AC3E}">
        <p14:creationId xmlns:p14="http://schemas.microsoft.com/office/powerpoint/2010/main" val="3017098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C75F972F-9B5E-4BB7-BC89-A2EBA5F28813}" type="datetimeFigureOut">
              <a:rPr lang="zh-TW" altLang="en-US" smtClean="0"/>
              <a:t>2023/11/6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1EB6A2F-00B5-44A6-9D79-7A8885E3BE4E}" type="slidenum">
              <a:rPr lang="zh-TW" altLang="en-US" smtClean="0"/>
              <a:t>‹#›</a:t>
            </a:fld>
            <a:endParaRPr lang="zh-TW" altLang="en-US"/>
          </a:p>
        </p:txBody>
      </p:sp>
    </p:spTree>
    <p:extLst>
      <p:ext uri="{BB962C8B-B14F-4D97-AF65-F5344CB8AC3E}">
        <p14:creationId xmlns:p14="http://schemas.microsoft.com/office/powerpoint/2010/main" val="746316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75F972F-9B5E-4BB7-BC89-A2EBA5F28813}" type="datetimeFigureOut">
              <a:rPr lang="zh-TW" altLang="en-US" smtClean="0"/>
              <a:t>2023/11/6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1EB6A2F-00B5-44A6-9D79-7A8885E3BE4E}" type="slidenum">
              <a:rPr lang="zh-TW" altLang="en-US" smtClean="0"/>
              <a:t>‹#›</a:t>
            </a:fld>
            <a:endParaRPr lang="zh-TW" altLang="en-US"/>
          </a:p>
        </p:txBody>
      </p:sp>
      <p:sp>
        <p:nvSpPr>
          <p:cNvPr id="8" name="Title 1"/>
          <p:cNvSpPr>
            <a:spLocks noGrp="1"/>
          </p:cNvSpPr>
          <p:nvPr>
            <p:ph type="title"/>
          </p:nvPr>
        </p:nvSpPr>
        <p:spPr>
          <a:xfrm>
            <a:off x="685801" y="609600"/>
            <a:ext cx="10131425" cy="1456267"/>
          </a:xfrm>
        </p:spPr>
        <p:txBody>
          <a:bodyPr/>
          <a:lstStyle/>
          <a:p>
            <a:r>
              <a:rPr lang="zh-TW" altLang="en-US"/>
              <a:t>按一下以編輯母片標題樣式</a:t>
            </a:r>
            <a:endParaRPr lang="en-US" dirty="0"/>
          </a:p>
        </p:txBody>
      </p:sp>
    </p:spTree>
    <p:extLst>
      <p:ext uri="{BB962C8B-B14F-4D97-AF65-F5344CB8AC3E}">
        <p14:creationId xmlns:p14="http://schemas.microsoft.com/office/powerpoint/2010/main" val="570116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75F972F-9B5E-4BB7-BC89-A2EBA5F28813}" type="datetimeFigureOut">
              <a:rPr lang="zh-TW" altLang="en-US" smtClean="0"/>
              <a:t>2023/11/6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1EB6A2F-00B5-44A6-9D79-7A8885E3BE4E}" type="slidenum">
              <a:rPr lang="zh-TW" altLang="en-US" smtClean="0"/>
              <a:t>‹#›</a:t>
            </a:fld>
            <a:endParaRPr lang="zh-TW" altLang="en-US"/>
          </a:p>
        </p:txBody>
      </p:sp>
    </p:spTree>
    <p:extLst>
      <p:ext uri="{BB962C8B-B14F-4D97-AF65-F5344CB8AC3E}">
        <p14:creationId xmlns:p14="http://schemas.microsoft.com/office/powerpoint/2010/main" val="978408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75F972F-9B5E-4BB7-BC89-A2EBA5F28813}" type="datetimeFigureOut">
              <a:rPr lang="zh-TW" altLang="en-US" smtClean="0"/>
              <a:t>2023/11/6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1EB6A2F-00B5-44A6-9D79-7A8885E3BE4E}" type="slidenum">
              <a:rPr lang="zh-TW" altLang="en-US" smtClean="0"/>
              <a:t>‹#›</a:t>
            </a:fld>
            <a:endParaRPr lang="zh-TW" altLang="en-US"/>
          </a:p>
        </p:txBody>
      </p:sp>
    </p:spTree>
    <p:extLst>
      <p:ext uri="{BB962C8B-B14F-4D97-AF65-F5344CB8AC3E}">
        <p14:creationId xmlns:p14="http://schemas.microsoft.com/office/powerpoint/2010/main" val="662519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C75F972F-9B5E-4BB7-BC89-A2EBA5F28813}" type="datetimeFigureOut">
              <a:rPr lang="zh-TW" altLang="en-US" smtClean="0"/>
              <a:t>2023/11/6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1EB6A2F-00B5-44A6-9D79-7A8885E3BE4E}" type="slidenum">
              <a:rPr lang="zh-TW" altLang="en-US" smtClean="0"/>
              <a:t>‹#›</a:t>
            </a:fld>
            <a:endParaRPr lang="zh-TW" altLang="en-US"/>
          </a:p>
        </p:txBody>
      </p:sp>
    </p:spTree>
    <p:extLst>
      <p:ext uri="{BB962C8B-B14F-4D97-AF65-F5344CB8AC3E}">
        <p14:creationId xmlns:p14="http://schemas.microsoft.com/office/powerpoint/2010/main" val="1971569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C75F972F-9B5E-4BB7-BC89-A2EBA5F28813}" type="datetimeFigureOut">
              <a:rPr lang="zh-TW" altLang="en-US" smtClean="0"/>
              <a:t>2023/11/6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1EB6A2F-00B5-44A6-9D79-7A8885E3BE4E}" type="slidenum">
              <a:rPr lang="zh-TW" altLang="en-US" smtClean="0"/>
              <a:t>‹#›</a:t>
            </a:fld>
            <a:endParaRPr lang="zh-TW" altLang="en-US"/>
          </a:p>
        </p:txBody>
      </p:sp>
    </p:spTree>
    <p:extLst>
      <p:ext uri="{BB962C8B-B14F-4D97-AF65-F5344CB8AC3E}">
        <p14:creationId xmlns:p14="http://schemas.microsoft.com/office/powerpoint/2010/main" val="1131305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C75F972F-9B5E-4BB7-BC89-A2EBA5F28813}" type="datetimeFigureOut">
              <a:rPr lang="zh-TW" altLang="en-US" smtClean="0"/>
              <a:t>2023/11/6</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E1EB6A2F-00B5-44A6-9D79-7A8885E3BE4E}" type="slidenum">
              <a:rPr lang="zh-TW" altLang="en-US" smtClean="0"/>
              <a:t>‹#›</a:t>
            </a:fld>
            <a:endParaRPr lang="zh-TW" altLang="en-US"/>
          </a:p>
        </p:txBody>
      </p:sp>
    </p:spTree>
    <p:extLst>
      <p:ext uri="{BB962C8B-B14F-4D97-AF65-F5344CB8AC3E}">
        <p14:creationId xmlns:p14="http://schemas.microsoft.com/office/powerpoint/2010/main" val="236184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C75F972F-9B5E-4BB7-BC89-A2EBA5F28813}" type="datetimeFigureOut">
              <a:rPr lang="zh-TW" altLang="en-US" smtClean="0"/>
              <a:t>2023/11/6</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E1EB6A2F-00B5-44A6-9D79-7A8885E3BE4E}" type="slidenum">
              <a:rPr lang="zh-TW" altLang="en-US" smtClean="0"/>
              <a:t>‹#›</a:t>
            </a:fld>
            <a:endParaRPr lang="zh-TW" altLang="en-US"/>
          </a:p>
        </p:txBody>
      </p:sp>
    </p:spTree>
    <p:extLst>
      <p:ext uri="{BB962C8B-B14F-4D97-AF65-F5344CB8AC3E}">
        <p14:creationId xmlns:p14="http://schemas.microsoft.com/office/powerpoint/2010/main" val="1999610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C75F972F-9B5E-4BB7-BC89-A2EBA5F28813}" type="datetimeFigureOut">
              <a:rPr lang="zh-TW" altLang="en-US" smtClean="0"/>
              <a:t>2023/11/6</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E1EB6A2F-00B5-44A6-9D79-7A8885E3BE4E}" type="slidenum">
              <a:rPr lang="zh-TW" altLang="en-US" smtClean="0"/>
              <a:t>‹#›</a:t>
            </a:fld>
            <a:endParaRPr lang="zh-TW" altLang="en-US"/>
          </a:p>
        </p:txBody>
      </p:sp>
    </p:spTree>
    <p:extLst>
      <p:ext uri="{BB962C8B-B14F-4D97-AF65-F5344CB8AC3E}">
        <p14:creationId xmlns:p14="http://schemas.microsoft.com/office/powerpoint/2010/main" val="2746651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C75F972F-9B5E-4BB7-BC89-A2EBA5F28813}" type="datetimeFigureOut">
              <a:rPr lang="zh-TW" altLang="en-US" smtClean="0"/>
              <a:t>2023/11/6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1EB6A2F-00B5-44A6-9D79-7A8885E3BE4E}" type="slidenum">
              <a:rPr lang="zh-TW" altLang="en-US" smtClean="0"/>
              <a:t>‹#›</a:t>
            </a:fld>
            <a:endParaRPr lang="zh-TW" altLang="en-US"/>
          </a:p>
        </p:txBody>
      </p:sp>
    </p:spTree>
    <p:extLst>
      <p:ext uri="{BB962C8B-B14F-4D97-AF65-F5344CB8AC3E}">
        <p14:creationId xmlns:p14="http://schemas.microsoft.com/office/powerpoint/2010/main" val="1330219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C75F972F-9B5E-4BB7-BC89-A2EBA5F28813}" type="datetimeFigureOut">
              <a:rPr lang="zh-TW" altLang="en-US" smtClean="0"/>
              <a:t>2023/11/6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1EB6A2F-00B5-44A6-9D79-7A8885E3BE4E}" type="slidenum">
              <a:rPr lang="zh-TW" altLang="en-US" smtClean="0"/>
              <a:t>‹#›</a:t>
            </a:fld>
            <a:endParaRPr lang="zh-TW" altLang="en-US"/>
          </a:p>
        </p:txBody>
      </p:sp>
    </p:spTree>
    <p:extLst>
      <p:ext uri="{BB962C8B-B14F-4D97-AF65-F5344CB8AC3E}">
        <p14:creationId xmlns:p14="http://schemas.microsoft.com/office/powerpoint/2010/main" val="3709057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75F972F-9B5E-4BB7-BC89-A2EBA5F28813}" type="datetimeFigureOut">
              <a:rPr lang="zh-TW" altLang="en-US" smtClean="0"/>
              <a:t>2023/11/6</a:t>
            </a:fld>
            <a:endParaRPr lang="zh-TW" alt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TW" alt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1EB6A2F-00B5-44A6-9D79-7A8885E3BE4E}" type="slidenum">
              <a:rPr lang="zh-TW" altLang="en-US" smtClean="0"/>
              <a:t>‹#›</a:t>
            </a:fld>
            <a:endParaRPr lang="zh-TW" altLang="en-US"/>
          </a:p>
        </p:txBody>
      </p:sp>
    </p:spTree>
    <p:extLst>
      <p:ext uri="{BB962C8B-B14F-4D97-AF65-F5344CB8AC3E}">
        <p14:creationId xmlns:p14="http://schemas.microsoft.com/office/powerpoint/2010/main" val="1360711424"/>
      </p:ext>
    </p:extLst>
  </p:cSld>
  <p:clrMap bg1="dk1" tx1="lt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ECbHPqsFY1w" TargetMode="External"/><Relationship Id="rId2" Type="http://schemas.openxmlformats.org/officeDocument/2006/relationships/image" Target="../media/image18.jpg"/><Relationship Id="rId1" Type="http://schemas.openxmlformats.org/officeDocument/2006/relationships/slideLayout" Target="../slideLayouts/slideLayout9.xml"/><Relationship Id="rId4" Type="http://schemas.openxmlformats.org/officeDocument/2006/relationships/hyperlink" Target="https://youtu.be/tQ5GExBTV9A"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排文字版面配置區 11">
            <a:extLst>
              <a:ext uri="{FF2B5EF4-FFF2-40B4-BE49-F238E27FC236}">
                <a16:creationId xmlns:a16="http://schemas.microsoft.com/office/drawing/2014/main" id="{C0EF4D43-6A15-8380-D431-EA2B2423B8B9}"/>
              </a:ext>
            </a:extLst>
          </p:cNvPr>
          <p:cNvSpPr>
            <a:spLocks noGrp="1"/>
          </p:cNvSpPr>
          <p:nvPr>
            <p:ph type="body" orient="vert" idx="1"/>
          </p:nvPr>
        </p:nvSpPr>
        <p:spPr>
          <a:xfrm>
            <a:off x="9186694" y="3762257"/>
            <a:ext cx="2889042" cy="2612669"/>
          </a:xfrm>
        </p:spPr>
        <p:txBody>
          <a:bodyPr vert="horz">
            <a:normAutofit/>
          </a:bodyPr>
          <a:lstStyle/>
          <a:p>
            <a:pPr marL="0" indent="0" algn="just">
              <a:buNone/>
            </a:pPr>
            <a:r>
              <a:rPr lang="zh-TW" altLang="en-US" sz="4800" b="1" dirty="0">
                <a:latin typeface="標楷體" panose="03000509000000000000" pitchFamily="65" charset="-120"/>
                <a:ea typeface="標楷體" panose="03000509000000000000" pitchFamily="65" charset="-120"/>
              </a:rPr>
              <a:t>北昌國小</a:t>
            </a:r>
            <a:endParaRPr lang="en-US" altLang="zh-TW" sz="4800" b="1" dirty="0">
              <a:latin typeface="標楷體" panose="03000509000000000000" pitchFamily="65" charset="-120"/>
              <a:ea typeface="標楷體" panose="03000509000000000000" pitchFamily="65" charset="-120"/>
            </a:endParaRPr>
          </a:p>
          <a:p>
            <a:pPr marL="0" indent="0" algn="just">
              <a:buNone/>
            </a:pPr>
            <a:r>
              <a:rPr lang="zh-TW" altLang="en-US" sz="4800" b="1" dirty="0">
                <a:latin typeface="標楷體" panose="03000509000000000000" pitchFamily="65" charset="-120"/>
                <a:ea typeface="標楷體" panose="03000509000000000000" pitchFamily="65" charset="-120"/>
              </a:rPr>
              <a:t>四年愛班</a:t>
            </a:r>
            <a:endParaRPr lang="en-US" altLang="zh-TW" sz="4800" b="1" dirty="0">
              <a:latin typeface="標楷體" panose="03000509000000000000" pitchFamily="65" charset="-120"/>
              <a:ea typeface="標楷體" panose="03000509000000000000" pitchFamily="65" charset="-120"/>
            </a:endParaRPr>
          </a:p>
          <a:p>
            <a:pPr marL="0" indent="0" algn="just">
              <a:buNone/>
            </a:pPr>
            <a:r>
              <a:rPr lang="zh-TW" altLang="en-US" sz="4800" b="1" dirty="0">
                <a:latin typeface="標楷體" panose="03000509000000000000" pitchFamily="65" charset="-120"/>
                <a:ea typeface="標楷體" panose="03000509000000000000" pitchFamily="65" charset="-120"/>
              </a:rPr>
              <a:t>王彥凱</a:t>
            </a:r>
          </a:p>
        </p:txBody>
      </p:sp>
      <p:sp>
        <p:nvSpPr>
          <p:cNvPr id="11" name="標題 10">
            <a:extLst>
              <a:ext uri="{FF2B5EF4-FFF2-40B4-BE49-F238E27FC236}">
                <a16:creationId xmlns:a16="http://schemas.microsoft.com/office/drawing/2014/main" id="{0FA1739E-D59A-E094-F8CC-316D30B32B13}"/>
              </a:ext>
            </a:extLst>
          </p:cNvPr>
          <p:cNvSpPr>
            <a:spLocks noGrp="1"/>
          </p:cNvSpPr>
          <p:nvPr>
            <p:ph type="title"/>
          </p:nvPr>
        </p:nvSpPr>
        <p:spPr>
          <a:xfrm>
            <a:off x="1" y="0"/>
            <a:ext cx="12192000" cy="2065867"/>
          </a:xfrm>
        </p:spPr>
        <p:txBody>
          <a:bodyPr>
            <a:normAutofit/>
          </a:bodyPr>
          <a:lstStyle/>
          <a:p>
            <a:pPr algn="ctr"/>
            <a:r>
              <a:rPr lang="zh-TW" altLang="en-US" sz="8800" b="1" dirty="0">
                <a:latin typeface="標楷體" panose="03000509000000000000" pitchFamily="65" charset="-120"/>
                <a:ea typeface="標楷體" panose="03000509000000000000" pitchFamily="65" charset="-120"/>
              </a:rPr>
              <a:t>探訪台南新營太子宮</a:t>
            </a:r>
          </a:p>
        </p:txBody>
      </p:sp>
      <p:pic>
        <p:nvPicPr>
          <p:cNvPr id="3" name="圖片 2">
            <a:extLst>
              <a:ext uri="{FF2B5EF4-FFF2-40B4-BE49-F238E27FC236}">
                <a16:creationId xmlns:a16="http://schemas.microsoft.com/office/drawing/2014/main" id="{C7534EDE-5EF7-17BF-B54E-6BF8920CD24A}"/>
              </a:ext>
            </a:extLst>
          </p:cNvPr>
          <p:cNvPicPr>
            <a:picLocks noChangeAspect="1"/>
          </p:cNvPicPr>
          <p:nvPr/>
        </p:nvPicPr>
        <p:blipFill rotWithShape="1">
          <a:blip r:embed="rId2">
            <a:extLst>
              <a:ext uri="{28A0092B-C50C-407E-A947-70E740481C1C}">
                <a14:useLocalDpi xmlns:a14="http://schemas.microsoft.com/office/drawing/2010/main" val="0"/>
              </a:ext>
            </a:extLst>
          </a:blip>
          <a:srcRect l="3154" t="3060" r="5856" b="4479"/>
          <a:stretch/>
        </p:blipFill>
        <p:spPr>
          <a:xfrm>
            <a:off x="252000" y="1884783"/>
            <a:ext cx="8007416" cy="4883661"/>
          </a:xfrm>
          <a:prstGeom prst="ellipse">
            <a:avLst/>
          </a:prstGeom>
          <a:ln>
            <a:noFill/>
          </a:ln>
          <a:effectLst>
            <a:softEdge rad="112500"/>
          </a:effectLst>
        </p:spPr>
      </p:pic>
    </p:spTree>
    <p:extLst>
      <p:ext uri="{BB962C8B-B14F-4D97-AF65-F5344CB8AC3E}">
        <p14:creationId xmlns:p14="http://schemas.microsoft.com/office/powerpoint/2010/main" val="1580220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87F602A-21E0-D406-27E5-F4F49B6435E0}"/>
              </a:ext>
            </a:extLst>
          </p:cNvPr>
          <p:cNvSpPr>
            <a:spLocks noGrp="1"/>
          </p:cNvSpPr>
          <p:nvPr>
            <p:ph type="title"/>
          </p:nvPr>
        </p:nvSpPr>
        <p:spPr>
          <a:xfrm>
            <a:off x="839788" y="457200"/>
            <a:ext cx="10888792" cy="1600200"/>
          </a:xfrm>
        </p:spPr>
        <p:txBody>
          <a:bodyPr anchor="ctr">
            <a:normAutofit/>
          </a:bodyPr>
          <a:lstStyle/>
          <a:p>
            <a:pPr algn="ctr"/>
            <a:r>
              <a:rPr lang="zh-TW" altLang="en-US" sz="8800" b="1" dirty="0">
                <a:latin typeface="標楷體" panose="03000509000000000000" pitchFamily="65" charset="-120"/>
                <a:ea typeface="標楷體" panose="03000509000000000000" pitchFamily="65" charset="-120"/>
              </a:rPr>
              <a:t>台南太子宮問卷</a:t>
            </a:r>
          </a:p>
        </p:txBody>
      </p:sp>
      <p:graphicFrame>
        <p:nvGraphicFramePr>
          <p:cNvPr id="6" name="內容版面配置區 5">
            <a:extLst>
              <a:ext uri="{FF2B5EF4-FFF2-40B4-BE49-F238E27FC236}">
                <a16:creationId xmlns:a16="http://schemas.microsoft.com/office/drawing/2014/main" id="{28D862E3-66E2-275B-BDEE-B978FDB22EC2}"/>
              </a:ext>
            </a:extLst>
          </p:cNvPr>
          <p:cNvGraphicFramePr>
            <a:graphicFrameLocks noGrp="1"/>
          </p:cNvGraphicFramePr>
          <p:nvPr>
            <p:ph idx="1"/>
          </p:nvPr>
        </p:nvGraphicFramePr>
        <p:xfrm>
          <a:off x="4553339" y="2230015"/>
          <a:ext cx="7305869" cy="4310743"/>
        </p:xfrm>
        <a:graphic>
          <a:graphicData uri="http://schemas.openxmlformats.org/drawingml/2006/chart">
            <c:chart xmlns:c="http://schemas.openxmlformats.org/drawingml/2006/chart" xmlns:r="http://schemas.openxmlformats.org/officeDocument/2006/relationships" r:id="rId3"/>
          </a:graphicData>
        </a:graphic>
      </p:graphicFrame>
      <p:sp>
        <p:nvSpPr>
          <p:cNvPr id="3" name="文字版面配置區 2">
            <a:extLst>
              <a:ext uri="{FF2B5EF4-FFF2-40B4-BE49-F238E27FC236}">
                <a16:creationId xmlns:a16="http://schemas.microsoft.com/office/drawing/2014/main" id="{CAC9454A-514E-DEC6-BFE8-1AE0A06A7623}"/>
              </a:ext>
            </a:extLst>
          </p:cNvPr>
          <p:cNvSpPr>
            <a:spLocks noGrp="1"/>
          </p:cNvSpPr>
          <p:nvPr>
            <p:ph type="body" sz="half" idx="2"/>
          </p:nvPr>
        </p:nvSpPr>
        <p:spPr>
          <a:xfrm>
            <a:off x="503854" y="3041779"/>
            <a:ext cx="3862873" cy="3191069"/>
          </a:xfrm>
        </p:spPr>
        <p:txBody>
          <a:bodyPr>
            <a:normAutofit/>
          </a:bodyPr>
          <a:lstStyle/>
          <a:p>
            <a:r>
              <a:rPr lang="en-US" altLang="zh-TW" sz="3200" b="1" dirty="0">
                <a:latin typeface="標楷體" panose="03000509000000000000" pitchFamily="65" charset="-120"/>
                <a:ea typeface="標楷體" panose="03000509000000000000" pitchFamily="65" charset="-120"/>
              </a:rPr>
              <a:t>30</a:t>
            </a:r>
            <a:r>
              <a:rPr lang="zh-TW" altLang="en-US" sz="3200" b="1" dirty="0">
                <a:latin typeface="標楷體" panose="03000509000000000000" pitchFamily="65" charset="-120"/>
                <a:ea typeface="標楷體" panose="03000509000000000000" pitchFamily="65" charset="-120"/>
              </a:rPr>
              <a:t>份問卷中，來太子宮參拜的信徒超過半數都是南部人。</a:t>
            </a:r>
          </a:p>
        </p:txBody>
      </p:sp>
    </p:spTree>
    <p:extLst>
      <p:ext uri="{BB962C8B-B14F-4D97-AF65-F5344CB8AC3E}">
        <p14:creationId xmlns:p14="http://schemas.microsoft.com/office/powerpoint/2010/main" val="4086800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87F602A-21E0-D406-27E5-F4F49B6435E0}"/>
              </a:ext>
            </a:extLst>
          </p:cNvPr>
          <p:cNvSpPr>
            <a:spLocks noGrp="1"/>
          </p:cNvSpPr>
          <p:nvPr>
            <p:ph type="title"/>
          </p:nvPr>
        </p:nvSpPr>
        <p:spPr>
          <a:xfrm>
            <a:off x="839788" y="457200"/>
            <a:ext cx="10926114" cy="1600200"/>
          </a:xfrm>
        </p:spPr>
        <p:txBody>
          <a:bodyPr anchor="ctr">
            <a:normAutofit/>
          </a:bodyPr>
          <a:lstStyle/>
          <a:p>
            <a:pPr algn="ctr"/>
            <a:r>
              <a:rPr lang="zh-TW" altLang="en-US" sz="8800" b="1" dirty="0">
                <a:latin typeface="標楷體" panose="03000509000000000000" pitchFamily="65" charset="-120"/>
                <a:ea typeface="標楷體" panose="03000509000000000000" pitchFamily="65" charset="-120"/>
              </a:rPr>
              <a:t>台南太子宮問卷</a:t>
            </a:r>
          </a:p>
        </p:txBody>
      </p:sp>
      <p:graphicFrame>
        <p:nvGraphicFramePr>
          <p:cNvPr id="6" name="內容版面配置區 5">
            <a:extLst>
              <a:ext uri="{FF2B5EF4-FFF2-40B4-BE49-F238E27FC236}">
                <a16:creationId xmlns:a16="http://schemas.microsoft.com/office/drawing/2014/main" id="{28D862E3-66E2-275B-BDEE-B978FDB22EC2}"/>
              </a:ext>
            </a:extLst>
          </p:cNvPr>
          <p:cNvGraphicFramePr>
            <a:graphicFrameLocks noGrp="1"/>
          </p:cNvGraphicFramePr>
          <p:nvPr>
            <p:ph idx="1"/>
          </p:nvPr>
        </p:nvGraphicFramePr>
        <p:xfrm>
          <a:off x="4553339" y="2202024"/>
          <a:ext cx="7352522" cy="4338735"/>
        </p:xfrm>
        <a:graphic>
          <a:graphicData uri="http://schemas.openxmlformats.org/drawingml/2006/chart">
            <c:chart xmlns:c="http://schemas.openxmlformats.org/drawingml/2006/chart" xmlns:r="http://schemas.openxmlformats.org/officeDocument/2006/relationships" r:id="rId3"/>
          </a:graphicData>
        </a:graphic>
      </p:graphicFrame>
      <p:sp>
        <p:nvSpPr>
          <p:cNvPr id="3" name="文字版面配置區 2">
            <a:extLst>
              <a:ext uri="{FF2B5EF4-FFF2-40B4-BE49-F238E27FC236}">
                <a16:creationId xmlns:a16="http://schemas.microsoft.com/office/drawing/2014/main" id="{3890C26B-52AA-102E-772B-7ABF82D8F693}"/>
              </a:ext>
            </a:extLst>
          </p:cNvPr>
          <p:cNvSpPr>
            <a:spLocks noGrp="1"/>
          </p:cNvSpPr>
          <p:nvPr>
            <p:ph type="body" sz="half" idx="2"/>
          </p:nvPr>
        </p:nvSpPr>
        <p:spPr>
          <a:xfrm>
            <a:off x="472143" y="2805051"/>
            <a:ext cx="3713551" cy="2724572"/>
          </a:xfrm>
        </p:spPr>
        <p:txBody>
          <a:bodyPr>
            <a:normAutofit/>
          </a:bodyPr>
          <a:lstStyle/>
          <a:p>
            <a:r>
              <a:rPr lang="en-US" altLang="zh-TW" sz="3200" b="1" dirty="0">
                <a:latin typeface="標楷體" panose="03000509000000000000" pitchFamily="65" charset="-120"/>
                <a:ea typeface="標楷體" panose="03000509000000000000" pitchFamily="65" charset="-120"/>
              </a:rPr>
              <a:t>30</a:t>
            </a:r>
            <a:r>
              <a:rPr lang="zh-TW" altLang="en-US" sz="3200" b="1" dirty="0">
                <a:latin typeface="標楷體" panose="03000509000000000000" pitchFamily="65" charset="-120"/>
                <a:ea typeface="標楷體" panose="03000509000000000000" pitchFamily="65" charset="-120"/>
              </a:rPr>
              <a:t>份問卷中，來太子宮參拜的信徒有六成的人都是朋友介紹來的。</a:t>
            </a:r>
          </a:p>
        </p:txBody>
      </p:sp>
    </p:spTree>
    <p:extLst>
      <p:ext uri="{BB962C8B-B14F-4D97-AF65-F5344CB8AC3E}">
        <p14:creationId xmlns:p14="http://schemas.microsoft.com/office/powerpoint/2010/main" val="2629084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87F602A-21E0-D406-27E5-F4F49B6435E0}"/>
              </a:ext>
            </a:extLst>
          </p:cNvPr>
          <p:cNvSpPr>
            <a:spLocks noGrp="1"/>
          </p:cNvSpPr>
          <p:nvPr>
            <p:ph type="title"/>
          </p:nvPr>
        </p:nvSpPr>
        <p:spPr>
          <a:xfrm>
            <a:off x="839788" y="457200"/>
            <a:ext cx="10944775" cy="1600200"/>
          </a:xfrm>
        </p:spPr>
        <p:txBody>
          <a:bodyPr anchor="ctr">
            <a:normAutofit/>
          </a:bodyPr>
          <a:lstStyle/>
          <a:p>
            <a:pPr algn="ctr"/>
            <a:r>
              <a:rPr lang="zh-TW" altLang="en-US" sz="8800" b="1" dirty="0">
                <a:latin typeface="標楷體" panose="03000509000000000000" pitchFamily="65" charset="-120"/>
                <a:ea typeface="標楷體" panose="03000509000000000000" pitchFamily="65" charset="-120"/>
              </a:rPr>
              <a:t>台南太子宮問卷</a:t>
            </a:r>
          </a:p>
        </p:txBody>
      </p:sp>
      <p:graphicFrame>
        <p:nvGraphicFramePr>
          <p:cNvPr id="6" name="內容版面配置區 5">
            <a:extLst>
              <a:ext uri="{FF2B5EF4-FFF2-40B4-BE49-F238E27FC236}">
                <a16:creationId xmlns:a16="http://schemas.microsoft.com/office/drawing/2014/main" id="{28D862E3-66E2-275B-BDEE-B978FDB22EC2}"/>
              </a:ext>
            </a:extLst>
          </p:cNvPr>
          <p:cNvGraphicFramePr>
            <a:graphicFrameLocks noGrp="1"/>
          </p:cNvGraphicFramePr>
          <p:nvPr>
            <p:ph idx="1"/>
          </p:nvPr>
        </p:nvGraphicFramePr>
        <p:xfrm>
          <a:off x="4469363" y="2211355"/>
          <a:ext cx="7315200" cy="4273421"/>
        </p:xfrm>
        <a:graphic>
          <a:graphicData uri="http://schemas.openxmlformats.org/drawingml/2006/chart">
            <c:chart xmlns:c="http://schemas.openxmlformats.org/drawingml/2006/chart" xmlns:r="http://schemas.openxmlformats.org/officeDocument/2006/relationships" r:id="rId3"/>
          </a:graphicData>
        </a:graphic>
      </p:graphicFrame>
      <p:sp>
        <p:nvSpPr>
          <p:cNvPr id="3" name="文字版面配置區 2">
            <a:extLst>
              <a:ext uri="{FF2B5EF4-FFF2-40B4-BE49-F238E27FC236}">
                <a16:creationId xmlns:a16="http://schemas.microsoft.com/office/drawing/2014/main" id="{2E620B81-61C6-6B2B-DC9B-C2EEE6D7A9CF}"/>
              </a:ext>
            </a:extLst>
          </p:cNvPr>
          <p:cNvSpPr>
            <a:spLocks noGrp="1"/>
          </p:cNvSpPr>
          <p:nvPr>
            <p:ph type="body" sz="half" idx="2"/>
          </p:nvPr>
        </p:nvSpPr>
        <p:spPr>
          <a:xfrm>
            <a:off x="407437" y="2771191"/>
            <a:ext cx="3629575" cy="3153747"/>
          </a:xfrm>
        </p:spPr>
        <p:txBody>
          <a:bodyPr>
            <a:normAutofit/>
          </a:bodyPr>
          <a:lstStyle/>
          <a:p>
            <a:r>
              <a:rPr lang="en-US" altLang="zh-TW" sz="3200" b="1" dirty="0">
                <a:latin typeface="標楷體" panose="03000509000000000000" pitchFamily="65" charset="-120"/>
                <a:ea typeface="標楷體" panose="03000509000000000000" pitchFamily="65" charset="-120"/>
              </a:rPr>
              <a:t>30</a:t>
            </a:r>
            <a:r>
              <a:rPr lang="zh-TW" altLang="en-US" sz="3200" b="1" dirty="0">
                <a:latin typeface="標楷體" panose="03000509000000000000" pitchFamily="65" charset="-120"/>
                <a:ea typeface="標楷體" panose="03000509000000000000" pitchFamily="65" charset="-120"/>
              </a:rPr>
              <a:t>份問卷中，來太子宮參拜的信徒有六成的人去過別間太子宮廟參拜過，例如：台南麻豆太子宮廟。</a:t>
            </a:r>
          </a:p>
        </p:txBody>
      </p:sp>
    </p:spTree>
    <p:extLst>
      <p:ext uri="{BB962C8B-B14F-4D97-AF65-F5344CB8AC3E}">
        <p14:creationId xmlns:p14="http://schemas.microsoft.com/office/powerpoint/2010/main" val="3048990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87F602A-21E0-D406-27E5-F4F49B6435E0}"/>
              </a:ext>
            </a:extLst>
          </p:cNvPr>
          <p:cNvSpPr>
            <a:spLocks noGrp="1"/>
          </p:cNvSpPr>
          <p:nvPr>
            <p:ph type="title"/>
          </p:nvPr>
        </p:nvSpPr>
        <p:spPr>
          <a:xfrm>
            <a:off x="839788" y="457200"/>
            <a:ext cx="10786154" cy="1600200"/>
          </a:xfrm>
        </p:spPr>
        <p:txBody>
          <a:bodyPr anchor="ctr">
            <a:normAutofit/>
          </a:bodyPr>
          <a:lstStyle/>
          <a:p>
            <a:pPr algn="ctr"/>
            <a:r>
              <a:rPr lang="zh-TW" altLang="en-US" sz="8800" b="1" dirty="0">
                <a:latin typeface="標楷體" panose="03000509000000000000" pitchFamily="65" charset="-120"/>
                <a:ea typeface="標楷體" panose="03000509000000000000" pitchFamily="65" charset="-120"/>
              </a:rPr>
              <a:t>台南太子宮問卷</a:t>
            </a:r>
          </a:p>
        </p:txBody>
      </p:sp>
      <p:graphicFrame>
        <p:nvGraphicFramePr>
          <p:cNvPr id="6" name="內容版面配置區 5">
            <a:extLst>
              <a:ext uri="{FF2B5EF4-FFF2-40B4-BE49-F238E27FC236}">
                <a16:creationId xmlns:a16="http://schemas.microsoft.com/office/drawing/2014/main" id="{28D862E3-66E2-275B-BDEE-B978FDB22EC2}"/>
              </a:ext>
            </a:extLst>
          </p:cNvPr>
          <p:cNvGraphicFramePr>
            <a:graphicFrameLocks noGrp="1"/>
          </p:cNvGraphicFramePr>
          <p:nvPr>
            <p:ph idx="1"/>
          </p:nvPr>
        </p:nvGraphicFramePr>
        <p:xfrm>
          <a:off x="4394719" y="2202025"/>
          <a:ext cx="7529804" cy="4198776"/>
        </p:xfrm>
        <a:graphic>
          <a:graphicData uri="http://schemas.openxmlformats.org/drawingml/2006/chart">
            <c:chart xmlns:c="http://schemas.openxmlformats.org/drawingml/2006/chart" xmlns:r="http://schemas.openxmlformats.org/officeDocument/2006/relationships" r:id="rId3"/>
          </a:graphicData>
        </a:graphic>
      </p:graphicFrame>
      <p:sp>
        <p:nvSpPr>
          <p:cNvPr id="3" name="文字版面配置區 2">
            <a:extLst>
              <a:ext uri="{FF2B5EF4-FFF2-40B4-BE49-F238E27FC236}">
                <a16:creationId xmlns:a16="http://schemas.microsoft.com/office/drawing/2014/main" id="{20AA8743-DA54-8520-3F4D-49DA4258F516}"/>
              </a:ext>
            </a:extLst>
          </p:cNvPr>
          <p:cNvSpPr>
            <a:spLocks noGrp="1"/>
          </p:cNvSpPr>
          <p:nvPr>
            <p:ph type="body" sz="half" idx="2"/>
          </p:nvPr>
        </p:nvSpPr>
        <p:spPr>
          <a:xfrm>
            <a:off x="445498" y="2817364"/>
            <a:ext cx="3480285" cy="3144416"/>
          </a:xfrm>
        </p:spPr>
        <p:txBody>
          <a:bodyPr>
            <a:noAutofit/>
          </a:bodyPr>
          <a:lstStyle/>
          <a:p>
            <a:r>
              <a:rPr lang="en-US" altLang="zh-TW" sz="3200" b="1" dirty="0">
                <a:latin typeface="標楷體" panose="03000509000000000000" pitchFamily="65" charset="-120"/>
                <a:ea typeface="標楷體" panose="03000509000000000000" pitchFamily="65" charset="-120"/>
              </a:rPr>
              <a:t>30</a:t>
            </a:r>
            <a:r>
              <a:rPr lang="zh-TW" altLang="en-US" sz="3200" b="1" dirty="0">
                <a:latin typeface="標楷體" panose="03000509000000000000" pitchFamily="65" charset="-120"/>
                <a:ea typeface="標楷體" panose="03000509000000000000" pitchFamily="65" charset="-120"/>
              </a:rPr>
              <a:t>份問卷中，來太子宮參拜的信徒有七成的人還會去參拜媽祖廟，可見媽祖在信徒的心中還是有一定份量。</a:t>
            </a:r>
          </a:p>
        </p:txBody>
      </p:sp>
    </p:spTree>
    <p:extLst>
      <p:ext uri="{BB962C8B-B14F-4D97-AF65-F5344CB8AC3E}">
        <p14:creationId xmlns:p14="http://schemas.microsoft.com/office/powerpoint/2010/main" val="2624479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87F602A-21E0-D406-27E5-F4F49B6435E0}"/>
              </a:ext>
            </a:extLst>
          </p:cNvPr>
          <p:cNvSpPr>
            <a:spLocks noGrp="1"/>
          </p:cNvSpPr>
          <p:nvPr>
            <p:ph type="title"/>
          </p:nvPr>
        </p:nvSpPr>
        <p:spPr>
          <a:xfrm>
            <a:off x="839788" y="457200"/>
            <a:ext cx="11000758" cy="1600200"/>
          </a:xfrm>
        </p:spPr>
        <p:txBody>
          <a:bodyPr anchor="ctr">
            <a:normAutofit/>
          </a:bodyPr>
          <a:lstStyle/>
          <a:p>
            <a:pPr algn="ctr"/>
            <a:r>
              <a:rPr lang="zh-TW" altLang="en-US" sz="8800" b="1" dirty="0">
                <a:latin typeface="標楷體" panose="03000509000000000000" pitchFamily="65" charset="-120"/>
                <a:ea typeface="標楷體" panose="03000509000000000000" pitchFamily="65" charset="-120"/>
              </a:rPr>
              <a:t>台南太子宮問卷</a:t>
            </a:r>
          </a:p>
        </p:txBody>
      </p:sp>
      <p:graphicFrame>
        <p:nvGraphicFramePr>
          <p:cNvPr id="6" name="內容版面配置區 5">
            <a:extLst>
              <a:ext uri="{FF2B5EF4-FFF2-40B4-BE49-F238E27FC236}">
                <a16:creationId xmlns:a16="http://schemas.microsoft.com/office/drawing/2014/main" id="{28D862E3-66E2-275B-BDEE-B978FDB22EC2}"/>
              </a:ext>
            </a:extLst>
          </p:cNvPr>
          <p:cNvGraphicFramePr>
            <a:graphicFrameLocks noGrp="1"/>
          </p:cNvGraphicFramePr>
          <p:nvPr>
            <p:ph idx="1"/>
          </p:nvPr>
        </p:nvGraphicFramePr>
        <p:xfrm>
          <a:off x="4460033" y="2258008"/>
          <a:ext cx="7380513" cy="4254759"/>
        </p:xfrm>
        <a:graphic>
          <a:graphicData uri="http://schemas.openxmlformats.org/drawingml/2006/chart">
            <c:chart xmlns:c="http://schemas.openxmlformats.org/drawingml/2006/chart" xmlns:r="http://schemas.openxmlformats.org/officeDocument/2006/relationships" r:id="rId3"/>
          </a:graphicData>
        </a:graphic>
      </p:graphicFrame>
      <p:sp>
        <p:nvSpPr>
          <p:cNvPr id="3" name="文字版面配置區 2">
            <a:extLst>
              <a:ext uri="{FF2B5EF4-FFF2-40B4-BE49-F238E27FC236}">
                <a16:creationId xmlns:a16="http://schemas.microsoft.com/office/drawing/2014/main" id="{C10ABF6B-1821-2ED5-FCFB-BC5C5EBF11EC}"/>
              </a:ext>
            </a:extLst>
          </p:cNvPr>
          <p:cNvSpPr>
            <a:spLocks noGrp="1"/>
          </p:cNvSpPr>
          <p:nvPr>
            <p:ph type="body" sz="half" idx="2"/>
          </p:nvPr>
        </p:nvSpPr>
        <p:spPr>
          <a:xfrm>
            <a:off x="512063" y="2911134"/>
            <a:ext cx="3554930" cy="2948505"/>
          </a:xfrm>
        </p:spPr>
        <p:txBody>
          <a:bodyPr>
            <a:normAutofit/>
          </a:bodyPr>
          <a:lstStyle/>
          <a:p>
            <a:r>
              <a:rPr lang="en-US" altLang="zh-TW" sz="3200" b="1" dirty="0">
                <a:latin typeface="標楷體" panose="03000509000000000000" pitchFamily="65" charset="-120"/>
                <a:ea typeface="標楷體" panose="03000509000000000000" pitchFamily="65" charset="-120"/>
              </a:rPr>
              <a:t>30</a:t>
            </a:r>
            <a:r>
              <a:rPr lang="zh-TW" altLang="en-US" sz="3200" b="1" dirty="0">
                <a:latin typeface="標楷體" panose="03000509000000000000" pitchFamily="65" charset="-120"/>
                <a:ea typeface="標楷體" panose="03000509000000000000" pitchFamily="65" charset="-120"/>
              </a:rPr>
              <a:t>份問卷中，來太子宮參拜的信徒有六成的人到廟宇時都只是單純參拜。</a:t>
            </a:r>
          </a:p>
        </p:txBody>
      </p:sp>
    </p:spTree>
    <p:extLst>
      <p:ext uri="{BB962C8B-B14F-4D97-AF65-F5344CB8AC3E}">
        <p14:creationId xmlns:p14="http://schemas.microsoft.com/office/powerpoint/2010/main" val="1915530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87F602A-21E0-D406-27E5-F4F49B6435E0}"/>
              </a:ext>
            </a:extLst>
          </p:cNvPr>
          <p:cNvSpPr>
            <a:spLocks noGrp="1"/>
          </p:cNvSpPr>
          <p:nvPr>
            <p:ph type="title"/>
          </p:nvPr>
        </p:nvSpPr>
        <p:spPr>
          <a:xfrm>
            <a:off x="839788" y="457200"/>
            <a:ext cx="10888792" cy="1600200"/>
          </a:xfrm>
        </p:spPr>
        <p:txBody>
          <a:bodyPr anchor="ctr">
            <a:normAutofit/>
          </a:bodyPr>
          <a:lstStyle/>
          <a:p>
            <a:pPr algn="ctr"/>
            <a:r>
              <a:rPr lang="zh-TW" altLang="en-US" sz="8800" b="1" dirty="0">
                <a:latin typeface="標楷體" panose="03000509000000000000" pitchFamily="65" charset="-120"/>
                <a:ea typeface="標楷體" panose="03000509000000000000" pitchFamily="65" charset="-120"/>
              </a:rPr>
              <a:t>台南太子宮問卷</a:t>
            </a:r>
          </a:p>
        </p:txBody>
      </p:sp>
      <p:graphicFrame>
        <p:nvGraphicFramePr>
          <p:cNvPr id="6" name="內容版面配置區 5">
            <a:extLst>
              <a:ext uri="{FF2B5EF4-FFF2-40B4-BE49-F238E27FC236}">
                <a16:creationId xmlns:a16="http://schemas.microsoft.com/office/drawing/2014/main" id="{28D862E3-66E2-275B-BDEE-B978FDB22EC2}"/>
              </a:ext>
            </a:extLst>
          </p:cNvPr>
          <p:cNvGraphicFramePr>
            <a:graphicFrameLocks noGrp="1"/>
          </p:cNvGraphicFramePr>
          <p:nvPr>
            <p:ph idx="1"/>
          </p:nvPr>
        </p:nvGraphicFramePr>
        <p:xfrm>
          <a:off x="4320074" y="2057400"/>
          <a:ext cx="7545353" cy="4502020"/>
        </p:xfrm>
        <a:graphic>
          <a:graphicData uri="http://schemas.openxmlformats.org/drawingml/2006/chart">
            <c:chart xmlns:c="http://schemas.openxmlformats.org/drawingml/2006/chart" xmlns:r="http://schemas.openxmlformats.org/officeDocument/2006/relationships" r:id="rId3"/>
          </a:graphicData>
        </a:graphic>
      </p:graphicFrame>
      <p:sp>
        <p:nvSpPr>
          <p:cNvPr id="3" name="文字版面配置區 2">
            <a:extLst>
              <a:ext uri="{FF2B5EF4-FFF2-40B4-BE49-F238E27FC236}">
                <a16:creationId xmlns:a16="http://schemas.microsoft.com/office/drawing/2014/main" id="{CD122449-75A7-CF5B-A40B-4FD8B0BFFE16}"/>
              </a:ext>
            </a:extLst>
          </p:cNvPr>
          <p:cNvSpPr>
            <a:spLocks noGrp="1"/>
          </p:cNvSpPr>
          <p:nvPr>
            <p:ph type="body" sz="half" idx="2"/>
          </p:nvPr>
        </p:nvSpPr>
        <p:spPr>
          <a:xfrm>
            <a:off x="205274" y="2575249"/>
            <a:ext cx="3993502" cy="3713583"/>
          </a:xfrm>
        </p:spPr>
        <p:txBody>
          <a:bodyPr>
            <a:noAutofit/>
          </a:bodyPr>
          <a:lstStyle/>
          <a:p>
            <a:r>
              <a:rPr lang="en-US" altLang="zh-TW" sz="3200" b="1" dirty="0">
                <a:latin typeface="標楷體" panose="03000509000000000000" pitchFamily="65" charset="-120"/>
                <a:ea typeface="標楷體" panose="03000509000000000000" pitchFamily="65" charset="-120"/>
              </a:rPr>
              <a:t>30</a:t>
            </a:r>
            <a:r>
              <a:rPr lang="zh-TW" altLang="en-US" sz="3200" b="1" dirty="0">
                <a:latin typeface="標楷體" panose="03000509000000000000" pitchFamily="65" charset="-120"/>
                <a:ea typeface="標楷體" panose="03000509000000000000" pitchFamily="65" charset="-120"/>
              </a:rPr>
              <a:t>份問卷中，來太子宮參拜的信徒超過一半的人都不知道太子宮裡有導覽員可以使用，其次有三成的人雖然知道</a:t>
            </a:r>
            <a:r>
              <a:rPr lang="zh-TW" altLang="en-US" sz="3200" b="1">
                <a:latin typeface="標楷體" panose="03000509000000000000" pitchFamily="65" charset="-120"/>
                <a:ea typeface="標楷體" panose="03000509000000000000" pitchFamily="65" charset="-120"/>
              </a:rPr>
              <a:t>，但是都</a:t>
            </a:r>
            <a:r>
              <a:rPr lang="zh-TW" altLang="en-US" sz="3200" b="1" dirty="0">
                <a:latin typeface="標楷體" panose="03000509000000000000" pitchFamily="65" charset="-120"/>
                <a:ea typeface="標楷體" panose="03000509000000000000" pitchFamily="65" charset="-120"/>
              </a:rPr>
              <a:t>沒有</a:t>
            </a:r>
            <a:r>
              <a:rPr lang="zh-TW" altLang="en-US" sz="3200" b="1">
                <a:latin typeface="標楷體" panose="03000509000000000000" pitchFamily="65" charset="-120"/>
                <a:ea typeface="標楷體" panose="03000509000000000000" pitchFamily="65" charset="-120"/>
              </a:rPr>
              <a:t>使用過。</a:t>
            </a: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81368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C812641D-C680-AB82-4E2C-192D50B3A8B2}"/>
              </a:ext>
            </a:extLst>
          </p:cNvPr>
          <p:cNvSpPr>
            <a:spLocks noGrp="1"/>
          </p:cNvSpPr>
          <p:nvPr>
            <p:ph type="body" orient="vert" idx="1"/>
          </p:nvPr>
        </p:nvSpPr>
        <p:spPr>
          <a:xfrm>
            <a:off x="670560" y="1818986"/>
            <a:ext cx="11109960" cy="4675967"/>
          </a:xfrm>
        </p:spPr>
        <p:txBody>
          <a:bodyPr vert="horz">
            <a:noAutofit/>
          </a:bodyPr>
          <a:lstStyle/>
          <a:p>
            <a:pPr marL="0" indent="0">
              <a:buNone/>
            </a:pPr>
            <a:r>
              <a:rPr lang="zh-TW" altLang="en-US" sz="2600" b="1" dirty="0">
                <a:latin typeface="標楷體" panose="03000509000000000000" pitchFamily="65" charset="-120"/>
                <a:ea typeface="標楷體" panose="03000509000000000000" pitchFamily="65" charset="-120"/>
              </a:rPr>
              <a:t>我帶</a:t>
            </a:r>
            <a:r>
              <a:rPr lang="en-US" altLang="zh-TW" sz="2600" b="1" dirty="0">
                <a:latin typeface="標楷體" panose="03000509000000000000" pitchFamily="65" charset="-120"/>
                <a:ea typeface="標楷體" panose="03000509000000000000" pitchFamily="65" charset="-120"/>
              </a:rPr>
              <a:t>100</a:t>
            </a:r>
            <a:r>
              <a:rPr lang="zh-TW" altLang="en-US" sz="2600" b="1" dirty="0">
                <a:latin typeface="標楷體" panose="03000509000000000000" pitchFamily="65" charset="-120"/>
                <a:ea typeface="標楷體" panose="03000509000000000000" pitchFamily="65" charset="-120"/>
              </a:rPr>
              <a:t>份問卷到現場，當天只有完成</a:t>
            </a:r>
            <a:r>
              <a:rPr lang="en-US" altLang="zh-TW" sz="2600" b="1" dirty="0">
                <a:latin typeface="標楷體" panose="03000509000000000000" pitchFamily="65" charset="-120"/>
                <a:ea typeface="標楷體" panose="03000509000000000000" pitchFamily="65" charset="-120"/>
              </a:rPr>
              <a:t>30</a:t>
            </a:r>
            <a:r>
              <a:rPr lang="zh-TW" altLang="en-US" sz="2600" b="1" dirty="0">
                <a:latin typeface="標楷體" panose="03000509000000000000" pitchFamily="65" charset="-120"/>
                <a:ea typeface="標楷體" panose="03000509000000000000" pitchFamily="65" charset="-120"/>
              </a:rPr>
              <a:t>份問卷，</a:t>
            </a:r>
            <a:r>
              <a:rPr lang="zh-TW" altLang="zh-TW" sz="2600" b="1" dirty="0">
                <a:effectLst/>
                <a:latin typeface="標楷體" panose="03000509000000000000" pitchFamily="65" charset="-120"/>
                <a:ea typeface="標楷體" panose="03000509000000000000" pitchFamily="65" charset="-120"/>
                <a:cs typeface="標楷體" panose="03000509000000000000" pitchFamily="65" charset="-120"/>
              </a:rPr>
              <a:t>大部分的信眾都不願意填寫</a:t>
            </a:r>
            <a:r>
              <a:rPr lang="zh-TW" altLang="en-US" sz="2600" b="1" dirty="0">
                <a:latin typeface="標楷體" panose="03000509000000000000" pitchFamily="65" charset="-120"/>
                <a:ea typeface="標楷體" panose="03000509000000000000" pitchFamily="65" charset="-120"/>
              </a:rPr>
              <a:t>。</a:t>
            </a:r>
            <a:r>
              <a:rPr lang="zh-TW" altLang="en-US" sz="2600" b="1" dirty="0">
                <a:solidFill>
                  <a:srgbClr val="FF0000"/>
                </a:solidFill>
                <a:latin typeface="標楷體" panose="03000509000000000000" pitchFamily="65" charset="-120"/>
                <a:ea typeface="標楷體" panose="03000509000000000000" pitchFamily="65" charset="-120"/>
              </a:rPr>
              <a:t>以下是我整理出來的收穫～</a:t>
            </a:r>
            <a:endParaRPr lang="en-US" altLang="zh-TW" sz="2600" b="1" dirty="0">
              <a:solidFill>
                <a:srgbClr val="FF0000"/>
              </a:solidFill>
              <a:latin typeface="標楷體" panose="03000509000000000000" pitchFamily="65" charset="-120"/>
              <a:ea typeface="標楷體" panose="03000509000000000000" pitchFamily="65" charset="-120"/>
            </a:endParaRPr>
          </a:p>
          <a:p>
            <a:pPr marL="0" indent="0" eaLnBrk="1" hangingPunct="1">
              <a:lnSpc>
                <a:spcPts val="3500"/>
              </a:lnSpc>
              <a:spcBef>
                <a:spcPts val="1200"/>
              </a:spcBef>
              <a:spcAft>
                <a:spcPts val="600"/>
              </a:spcAft>
              <a:buNone/>
            </a:pPr>
            <a:r>
              <a:rPr lang="en-US" altLang="zh-TW" sz="2600" b="1" dirty="0">
                <a:effectLst/>
                <a:latin typeface="標楷體" panose="03000509000000000000" pitchFamily="65" charset="-120"/>
                <a:ea typeface="標楷體" panose="03000509000000000000" pitchFamily="65" charset="-120"/>
                <a:cs typeface="標楷體" panose="03000509000000000000" pitchFamily="65" charset="-120"/>
              </a:rPr>
              <a:t>1.</a:t>
            </a:r>
            <a:r>
              <a:rPr lang="zh-TW" altLang="en-US" sz="2600" b="1" dirty="0">
                <a:effectLst/>
                <a:latin typeface="標楷體" panose="03000509000000000000" pitchFamily="65" charset="-120"/>
                <a:ea typeface="標楷體" panose="03000509000000000000" pitchFamily="65" charset="-120"/>
                <a:cs typeface="標楷體" panose="03000509000000000000" pitchFamily="65" charset="-120"/>
              </a:rPr>
              <a:t>發問卷時</a:t>
            </a:r>
            <a:r>
              <a:rPr lang="zh-TW" altLang="en-US" sz="2600" b="1" dirty="0">
                <a:latin typeface="標楷體" panose="03000509000000000000" pitchFamily="65" charset="-120"/>
                <a:ea typeface="標楷體" panose="03000509000000000000" pitchFamily="65" charset="-120"/>
                <a:cs typeface="標楷體" panose="03000509000000000000" pitchFamily="65" charset="-120"/>
              </a:rPr>
              <a:t>，很多老人家都不願意填寫，我</a:t>
            </a:r>
            <a:r>
              <a:rPr lang="zh-TW" altLang="zh-TW" sz="2600" b="1" dirty="0">
                <a:effectLst/>
                <a:latin typeface="標楷體" panose="03000509000000000000" pitchFamily="65" charset="-120"/>
                <a:ea typeface="標楷體" panose="03000509000000000000" pitchFamily="65" charset="-120"/>
                <a:cs typeface="標楷體" panose="03000509000000000000" pitchFamily="65" charset="-120"/>
              </a:rPr>
              <a:t>推測他們可能</a:t>
            </a:r>
            <a:r>
              <a:rPr lang="zh-TW" altLang="en-US" sz="2600" b="1" dirty="0">
                <a:effectLst/>
                <a:latin typeface="標楷體" panose="03000509000000000000" pitchFamily="65" charset="-120"/>
                <a:ea typeface="標楷體" panose="03000509000000000000" pitchFamily="65" charset="-120"/>
                <a:cs typeface="標楷體" panose="03000509000000000000" pitchFamily="65" charset="-120"/>
              </a:rPr>
              <a:t>認為是</a:t>
            </a:r>
            <a:r>
              <a:rPr lang="zh-TW" altLang="zh-TW" sz="2600" b="1" dirty="0">
                <a:effectLst/>
                <a:latin typeface="標楷體" panose="03000509000000000000" pitchFamily="65" charset="-120"/>
                <a:ea typeface="標楷體" panose="03000509000000000000" pitchFamily="65" charset="-120"/>
                <a:cs typeface="標楷體" panose="03000509000000000000" pitchFamily="65" charset="-120"/>
              </a:rPr>
              <a:t>詐騙集團。下次</a:t>
            </a:r>
            <a:r>
              <a:rPr lang="zh-TW" altLang="en-US" sz="2600" b="1" dirty="0">
                <a:effectLst/>
                <a:latin typeface="標楷體" panose="03000509000000000000" pitchFamily="65" charset="-120"/>
                <a:ea typeface="標楷體" panose="03000509000000000000" pitchFamily="65" charset="-120"/>
                <a:cs typeface="標楷體" panose="03000509000000000000" pitchFamily="65" charset="-120"/>
              </a:rPr>
              <a:t>在</a:t>
            </a:r>
            <a:r>
              <a:rPr lang="zh-TW" altLang="zh-TW" sz="2600" b="1" dirty="0">
                <a:effectLst/>
                <a:latin typeface="標楷體" panose="03000509000000000000" pitchFamily="65" charset="-120"/>
                <a:ea typeface="標楷體" panose="03000509000000000000" pitchFamily="65" charset="-120"/>
                <a:cs typeface="標楷體" panose="03000509000000000000" pitchFamily="65" charset="-120"/>
              </a:rPr>
              <a:t>做問卷調查，</a:t>
            </a:r>
            <a:r>
              <a:rPr lang="zh-TW" altLang="en-US" sz="2600" b="1" dirty="0">
                <a:effectLst/>
                <a:latin typeface="標楷體" panose="03000509000000000000" pitchFamily="65" charset="-120"/>
                <a:ea typeface="標楷體" panose="03000509000000000000" pitchFamily="65" charset="-120"/>
                <a:cs typeface="標楷體" panose="03000509000000000000" pitchFamily="65" charset="-120"/>
              </a:rPr>
              <a:t>我會先請廟方人員廣播請求協助；</a:t>
            </a:r>
            <a:r>
              <a:rPr lang="zh-TW" altLang="en-US" sz="2600" b="1" dirty="0">
                <a:latin typeface="標楷體" panose="03000509000000000000" pitchFamily="65" charset="-120"/>
                <a:ea typeface="標楷體" panose="03000509000000000000" pitchFamily="65" charset="-120"/>
                <a:cs typeface="標楷體" panose="03000509000000000000" pitchFamily="65" charset="-120"/>
              </a:rPr>
              <a:t>再</a:t>
            </a:r>
            <a:r>
              <a:rPr lang="zh-TW" altLang="zh-TW" sz="2600" b="1" dirty="0">
                <a:effectLst/>
                <a:latin typeface="標楷體" panose="03000509000000000000" pitchFamily="65" charset="-120"/>
                <a:ea typeface="標楷體" panose="03000509000000000000" pitchFamily="65" charset="-120"/>
                <a:cs typeface="標楷體" panose="03000509000000000000" pitchFamily="65" charset="-120"/>
              </a:rPr>
              <a:t>用更真誠的態度與語句邀請對方填寫，</a:t>
            </a:r>
            <a:r>
              <a:rPr lang="zh-TW" altLang="en-US" sz="2600" b="1" dirty="0">
                <a:effectLst/>
                <a:latin typeface="標楷體" panose="03000509000000000000" pitchFamily="65" charset="-120"/>
                <a:ea typeface="標楷體" panose="03000509000000000000" pitchFamily="65" charset="-120"/>
                <a:cs typeface="標楷體" panose="03000509000000000000" pitchFamily="65" charset="-120"/>
              </a:rPr>
              <a:t>也</a:t>
            </a:r>
            <a:r>
              <a:rPr lang="zh-TW" altLang="en-US" sz="2600" b="1" dirty="0">
                <a:latin typeface="標楷體" panose="03000509000000000000" pitchFamily="65" charset="-120"/>
                <a:ea typeface="標楷體" panose="03000509000000000000" pitchFamily="65" charset="-120"/>
                <a:cs typeface="標楷體" panose="03000509000000000000" pitchFamily="65" charset="-120"/>
              </a:rPr>
              <a:t>可以</a:t>
            </a:r>
            <a:r>
              <a:rPr lang="zh-TW" altLang="zh-TW" sz="2600" b="1" dirty="0">
                <a:effectLst/>
                <a:latin typeface="標楷體" panose="03000509000000000000" pitchFamily="65" charset="-120"/>
                <a:ea typeface="標楷體" panose="03000509000000000000" pitchFamily="65" charset="-120"/>
                <a:cs typeface="標楷體" panose="03000509000000000000" pitchFamily="65" charset="-120"/>
              </a:rPr>
              <a:t>準備完成問卷的小禮物，增加填寫意願。</a:t>
            </a:r>
            <a:endParaRPr lang="en-US" altLang="zh-TW" sz="2600" b="1" dirty="0">
              <a:effectLst/>
              <a:latin typeface="標楷體" panose="03000509000000000000" pitchFamily="65" charset="-120"/>
              <a:ea typeface="標楷體" panose="03000509000000000000" pitchFamily="65" charset="-120"/>
              <a:cs typeface="標楷體" panose="03000509000000000000" pitchFamily="65" charset="-120"/>
            </a:endParaRPr>
          </a:p>
          <a:p>
            <a:pPr marL="0" indent="0" eaLnBrk="1" hangingPunct="1">
              <a:lnSpc>
                <a:spcPts val="3500"/>
              </a:lnSpc>
              <a:spcBef>
                <a:spcPts val="1200"/>
              </a:spcBef>
              <a:spcAft>
                <a:spcPts val="600"/>
              </a:spcAft>
              <a:buNone/>
            </a:pPr>
            <a:r>
              <a:rPr lang="en-US" altLang="zh-TW" sz="2600" b="1" dirty="0">
                <a:latin typeface="標楷體" panose="03000509000000000000" pitchFamily="65" charset="-120"/>
                <a:ea typeface="標楷體" panose="03000509000000000000" pitchFamily="65" charset="-120"/>
                <a:cs typeface="標楷體" panose="03000509000000000000" pitchFamily="65" charset="-120"/>
              </a:rPr>
              <a:t>2.</a:t>
            </a:r>
            <a:r>
              <a:rPr lang="zh-TW" altLang="en-US" sz="2600" b="1" dirty="0">
                <a:latin typeface="標楷體" panose="03000509000000000000" pitchFamily="65" charset="-120"/>
                <a:ea typeface="標楷體" panose="03000509000000000000" pitchFamily="65" charset="-120"/>
                <a:cs typeface="標楷體" panose="03000509000000000000" pitchFamily="65" charset="-120"/>
              </a:rPr>
              <a:t>我們可以藉由專業導覽員的解說更深入了解歷史文化演變，只是大家都不知道有這個服務，真的很可惜。我會建議廟方人員在宮廟網頁上更清楚的標示有這項服務，或是在廟內公佈欄上貼宣傳單。</a:t>
            </a:r>
            <a:endParaRPr lang="en-US" altLang="zh-TW" sz="2600" b="1" dirty="0">
              <a:effectLst/>
              <a:latin typeface="標楷體" panose="03000509000000000000" pitchFamily="65" charset="-120"/>
              <a:ea typeface="標楷體" panose="03000509000000000000" pitchFamily="65" charset="-120"/>
              <a:cs typeface="標楷體" panose="03000509000000000000" pitchFamily="65" charset="-120"/>
            </a:endParaRPr>
          </a:p>
        </p:txBody>
      </p:sp>
      <p:sp>
        <p:nvSpPr>
          <p:cNvPr id="2" name="標題 1">
            <a:extLst>
              <a:ext uri="{FF2B5EF4-FFF2-40B4-BE49-F238E27FC236}">
                <a16:creationId xmlns:a16="http://schemas.microsoft.com/office/drawing/2014/main" id="{693ACC91-98E6-C665-ADB3-D95ED3D8619C}"/>
              </a:ext>
            </a:extLst>
          </p:cNvPr>
          <p:cNvSpPr>
            <a:spLocks noGrp="1"/>
          </p:cNvSpPr>
          <p:nvPr>
            <p:ph type="title"/>
          </p:nvPr>
        </p:nvSpPr>
        <p:spPr>
          <a:xfrm>
            <a:off x="1" y="0"/>
            <a:ext cx="12192000" cy="1694353"/>
          </a:xfrm>
        </p:spPr>
        <p:txBody>
          <a:bodyPr>
            <a:normAutofit/>
          </a:bodyPr>
          <a:lstStyle/>
          <a:p>
            <a:pPr algn="ctr"/>
            <a:r>
              <a:rPr lang="zh-TW" altLang="en-US" sz="8800" b="1" dirty="0">
                <a:latin typeface="標楷體" panose="03000509000000000000" pitchFamily="65" charset="-120"/>
                <a:ea typeface="標楷體" panose="03000509000000000000" pitchFamily="65" charset="-120"/>
              </a:rPr>
              <a:t>當天發放的問卷收穫</a:t>
            </a:r>
          </a:p>
        </p:txBody>
      </p:sp>
    </p:spTree>
    <p:extLst>
      <p:ext uri="{BB962C8B-B14F-4D97-AF65-F5344CB8AC3E}">
        <p14:creationId xmlns:p14="http://schemas.microsoft.com/office/powerpoint/2010/main" val="3482580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31EAFF1-D8F0-67EC-1A3B-0610EC8CAA76}"/>
              </a:ext>
            </a:extLst>
          </p:cNvPr>
          <p:cNvSpPr>
            <a:spLocks noGrp="1"/>
          </p:cNvSpPr>
          <p:nvPr>
            <p:ph type="title"/>
          </p:nvPr>
        </p:nvSpPr>
        <p:spPr>
          <a:xfrm>
            <a:off x="0" y="0"/>
            <a:ext cx="12192000" cy="1809946"/>
          </a:xfrm>
        </p:spPr>
        <p:txBody>
          <a:bodyPr anchor="ctr">
            <a:normAutofit/>
          </a:bodyPr>
          <a:lstStyle/>
          <a:p>
            <a:pPr algn="ctr"/>
            <a:r>
              <a:rPr lang="zh-TW" altLang="en-US" sz="8800" b="1" dirty="0">
                <a:latin typeface="標楷體" panose="03000509000000000000" pitchFamily="65" charset="-120"/>
                <a:ea typeface="標楷體" panose="03000509000000000000" pitchFamily="65" charset="-120"/>
              </a:rPr>
              <a:t>訪問導覽員</a:t>
            </a:r>
          </a:p>
        </p:txBody>
      </p:sp>
      <p:pic>
        <p:nvPicPr>
          <p:cNvPr id="6" name="圖片版面配置區 5">
            <a:extLst>
              <a:ext uri="{FF2B5EF4-FFF2-40B4-BE49-F238E27FC236}">
                <a16:creationId xmlns:a16="http://schemas.microsoft.com/office/drawing/2014/main" id="{88C260FA-8E09-3F6C-F0E8-B1D40D188DB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4869" r="5819"/>
          <a:stretch/>
        </p:blipFill>
        <p:spPr>
          <a:xfrm>
            <a:off x="5439266" y="2149311"/>
            <a:ext cx="6608190" cy="4506013"/>
          </a:xfrm>
          <a:prstGeom prst="rect">
            <a:avLst/>
          </a:prstGeom>
          <a:ln>
            <a:noFill/>
          </a:ln>
          <a:effectLst>
            <a:softEdge rad="112500"/>
          </a:effectLst>
        </p:spPr>
      </p:pic>
      <p:sp>
        <p:nvSpPr>
          <p:cNvPr id="4" name="文字版面配置區 3">
            <a:extLst>
              <a:ext uri="{FF2B5EF4-FFF2-40B4-BE49-F238E27FC236}">
                <a16:creationId xmlns:a16="http://schemas.microsoft.com/office/drawing/2014/main" id="{3C318EB3-9667-FDDB-8F8B-33DEC994AA73}"/>
              </a:ext>
            </a:extLst>
          </p:cNvPr>
          <p:cNvSpPr>
            <a:spLocks noGrp="1"/>
          </p:cNvSpPr>
          <p:nvPr>
            <p:ph type="body" sz="half" idx="2"/>
          </p:nvPr>
        </p:nvSpPr>
        <p:spPr>
          <a:xfrm>
            <a:off x="606655" y="2229438"/>
            <a:ext cx="5096562" cy="4345757"/>
          </a:xfrm>
        </p:spPr>
        <p:txBody>
          <a:bodyPr>
            <a:normAutofit/>
          </a:bodyPr>
          <a:lstStyle/>
          <a:p>
            <a:r>
              <a:rPr lang="zh-TW" altLang="en-US" sz="2800" b="1" dirty="0">
                <a:latin typeface="標楷體" panose="03000509000000000000" pitchFamily="65" charset="-120"/>
                <a:ea typeface="標楷體" panose="03000509000000000000" pitchFamily="65" charset="-120"/>
              </a:rPr>
              <a:t>之前有和其他小組成員討論過訪問題目，我再加上一些針對台南太子宮的特色去訪問導覽員，我很緊張，還好導覽員很專業也很有耐心。</a:t>
            </a:r>
            <a:endParaRPr lang="en-US" altLang="zh-TW" sz="2800" b="1" dirty="0">
              <a:latin typeface="標楷體" panose="03000509000000000000" pitchFamily="65" charset="-120"/>
              <a:ea typeface="標楷體" panose="03000509000000000000" pitchFamily="65" charset="-120"/>
            </a:endParaRPr>
          </a:p>
          <a:p>
            <a:r>
              <a:rPr lang="zh-TW" altLang="en-US" sz="2800" b="1" dirty="0">
                <a:latin typeface="標楷體" panose="03000509000000000000" pitchFamily="65" charset="-120"/>
                <a:ea typeface="標楷體" panose="03000509000000000000" pitchFamily="65" charset="-120"/>
              </a:rPr>
              <a:t>聽著導覽員說著廟宇不同的故事，也讓我了解到宗教的神秘與古老的傳統文化。</a:t>
            </a:r>
            <a:endParaRPr lang="en-US" altLang="zh-TW" sz="28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93504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8DEE8EC-6F91-D92A-DCD0-AB0C4C0FA34B}"/>
              </a:ext>
            </a:extLst>
          </p:cNvPr>
          <p:cNvSpPr>
            <a:spLocks noGrp="1"/>
          </p:cNvSpPr>
          <p:nvPr>
            <p:ph type="title"/>
          </p:nvPr>
        </p:nvSpPr>
        <p:spPr>
          <a:xfrm>
            <a:off x="0" y="0"/>
            <a:ext cx="12192000" cy="1687398"/>
          </a:xfrm>
        </p:spPr>
        <p:txBody>
          <a:bodyPr anchor="ctr">
            <a:normAutofit/>
          </a:bodyPr>
          <a:lstStyle/>
          <a:p>
            <a:pPr algn="ctr"/>
            <a:r>
              <a:rPr lang="zh-TW" altLang="en-US" sz="8800" b="1" dirty="0">
                <a:latin typeface="標楷體" panose="03000509000000000000" pitchFamily="65" charset="-120"/>
                <a:ea typeface="標楷體" panose="03000509000000000000" pitchFamily="65" charset="-120"/>
              </a:rPr>
              <a:t>訪問附近商店</a:t>
            </a:r>
          </a:p>
        </p:txBody>
      </p:sp>
      <p:pic>
        <p:nvPicPr>
          <p:cNvPr id="8" name="圖片版面配置區 7">
            <a:extLst>
              <a:ext uri="{FF2B5EF4-FFF2-40B4-BE49-F238E27FC236}">
                <a16:creationId xmlns:a16="http://schemas.microsoft.com/office/drawing/2014/main" id="{2061E5A4-F120-7D5D-88D9-F37E23F2F0D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84" r="184"/>
          <a:stretch/>
        </p:blipFill>
        <p:spPr>
          <a:xfrm>
            <a:off x="4920792" y="2031476"/>
            <a:ext cx="7145517" cy="4670982"/>
          </a:xfrm>
          <a:prstGeom prst="rect">
            <a:avLst/>
          </a:prstGeom>
          <a:ln>
            <a:noFill/>
          </a:ln>
          <a:effectLst>
            <a:softEdge rad="112500"/>
          </a:effectLst>
        </p:spPr>
      </p:pic>
      <p:sp>
        <p:nvSpPr>
          <p:cNvPr id="4" name="文字版面配置區 3">
            <a:extLst>
              <a:ext uri="{FF2B5EF4-FFF2-40B4-BE49-F238E27FC236}">
                <a16:creationId xmlns:a16="http://schemas.microsoft.com/office/drawing/2014/main" id="{8F877205-AC99-4DEE-9908-D41DAB33A01E}"/>
              </a:ext>
            </a:extLst>
          </p:cNvPr>
          <p:cNvSpPr>
            <a:spLocks noGrp="1"/>
          </p:cNvSpPr>
          <p:nvPr>
            <p:ph type="body" sz="half" idx="2"/>
          </p:nvPr>
        </p:nvSpPr>
        <p:spPr>
          <a:xfrm>
            <a:off x="395926" y="2152076"/>
            <a:ext cx="4251488" cy="4343400"/>
          </a:xfrm>
        </p:spPr>
        <p:txBody>
          <a:bodyPr>
            <a:normAutofit/>
          </a:bodyPr>
          <a:lstStyle/>
          <a:p>
            <a:pPr>
              <a:lnSpc>
                <a:spcPts val="3700"/>
              </a:lnSpc>
            </a:pPr>
            <a:r>
              <a:rPr lang="zh-TW" altLang="en-US" sz="2800" b="1" dirty="0">
                <a:latin typeface="標楷體" panose="03000509000000000000" pitchFamily="65" charset="-120"/>
                <a:ea typeface="標楷體" panose="03000509000000000000" pitchFamily="65" charset="-120"/>
              </a:rPr>
              <a:t>我到附近店家進行訪問</a:t>
            </a:r>
            <a:r>
              <a:rPr lang="en-US" altLang="zh-TW" sz="2800" b="1" dirty="0">
                <a:latin typeface="標楷體" panose="03000509000000000000" pitchFamily="65" charset="-120"/>
                <a:ea typeface="標楷體" panose="03000509000000000000" pitchFamily="65" charset="-120"/>
              </a:rPr>
              <a:t>~</a:t>
            </a:r>
          </a:p>
          <a:p>
            <a:pPr>
              <a:lnSpc>
                <a:spcPts val="3700"/>
              </a:lnSpc>
            </a:pPr>
            <a:r>
              <a:rPr lang="zh-TW" altLang="en-US" sz="2800" b="1" dirty="0">
                <a:latin typeface="標楷體" panose="03000509000000000000" pitchFamily="65" charset="-120"/>
                <a:ea typeface="標楷體" panose="03000509000000000000" pitchFamily="65" charset="-120"/>
              </a:rPr>
              <a:t>老闆娘在此已經開業十多年了。訪問當天客人人潮很多，店內賣最好的商品就是糖果、汽水。看著店內滿滿的商品，真想每樣都買回家，最後我買了彈珠汽水。</a:t>
            </a:r>
          </a:p>
        </p:txBody>
      </p:sp>
    </p:spTree>
    <p:extLst>
      <p:ext uri="{BB962C8B-B14F-4D97-AF65-F5344CB8AC3E}">
        <p14:creationId xmlns:p14="http://schemas.microsoft.com/office/powerpoint/2010/main" val="1802517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C9C702D2-1757-78D5-0910-78A56128A299}"/>
              </a:ext>
            </a:extLst>
          </p:cNvPr>
          <p:cNvSpPr>
            <a:spLocks noGrp="1"/>
          </p:cNvSpPr>
          <p:nvPr>
            <p:ph type="title"/>
          </p:nvPr>
        </p:nvSpPr>
        <p:spPr>
          <a:xfrm>
            <a:off x="0" y="0"/>
            <a:ext cx="12192000" cy="1828800"/>
          </a:xfrm>
        </p:spPr>
        <p:txBody>
          <a:bodyPr anchor="ctr">
            <a:normAutofit/>
          </a:bodyPr>
          <a:lstStyle/>
          <a:p>
            <a:pPr algn="ctr"/>
            <a:r>
              <a:rPr lang="zh-TW" altLang="en-US" sz="8800" b="1" dirty="0">
                <a:latin typeface="標楷體" panose="03000509000000000000" pitchFamily="65" charset="-120"/>
                <a:ea typeface="標楷體" panose="03000509000000000000" pitchFamily="65" charset="-120"/>
              </a:rPr>
              <a:t>鋰魚真穴</a:t>
            </a:r>
          </a:p>
        </p:txBody>
      </p:sp>
      <p:pic>
        <p:nvPicPr>
          <p:cNvPr id="3" name="圖片版面配置區 2">
            <a:extLst>
              <a:ext uri="{FF2B5EF4-FFF2-40B4-BE49-F238E27FC236}">
                <a16:creationId xmlns:a16="http://schemas.microsoft.com/office/drawing/2014/main" id="{4DF5611C-9589-CBB2-F075-15026AE29782}"/>
              </a:ext>
            </a:extLst>
          </p:cNvPr>
          <p:cNvPicPr>
            <a:picLocks noGrp="1" noChangeAspect="1"/>
          </p:cNvPicPr>
          <p:nvPr>
            <p:ph type="pic" idx="1"/>
          </p:nvPr>
        </p:nvPicPr>
        <p:blipFill rotWithShape="1">
          <a:blip r:embed="rId2">
            <a:extLst>
              <a:ext uri="{BEBA8EAE-BF5A-486C-A8C5-ECC9F3942E4B}">
                <a14:imgProps xmlns:a14="http://schemas.microsoft.com/office/drawing/2010/main">
                  <a14:imgLayer r:embed="rId3">
                    <a14:imgEffect>
                      <a14:colorTemperature colorTemp="5987"/>
                    </a14:imgEffect>
                    <a14:imgEffect>
                      <a14:saturation sat="191000"/>
                    </a14:imgEffect>
                  </a14:imgLayer>
                </a14:imgProps>
              </a:ext>
              <a:ext uri="{28A0092B-C50C-407E-A947-70E740481C1C}">
                <a14:useLocalDpi xmlns:a14="http://schemas.microsoft.com/office/drawing/2010/main" val="0"/>
              </a:ext>
            </a:extLst>
          </a:blip>
          <a:srcRect l="21383" t="2612" r="21383" b="2612"/>
          <a:stretch/>
        </p:blipFill>
        <p:spPr>
          <a:xfrm>
            <a:off x="4883085" y="2085680"/>
            <a:ext cx="7164371" cy="4572000"/>
          </a:xfrm>
          <a:prstGeom prst="rect">
            <a:avLst/>
          </a:prstGeom>
          <a:ln>
            <a:noFill/>
          </a:ln>
          <a:effectLst>
            <a:softEdge rad="112500"/>
          </a:effectLst>
        </p:spPr>
      </p:pic>
      <p:sp>
        <p:nvSpPr>
          <p:cNvPr id="7" name="文字版面配置區 6">
            <a:extLst>
              <a:ext uri="{FF2B5EF4-FFF2-40B4-BE49-F238E27FC236}">
                <a16:creationId xmlns:a16="http://schemas.microsoft.com/office/drawing/2014/main" id="{39D2BE19-ED5E-59CC-A362-08279051862C}"/>
              </a:ext>
            </a:extLst>
          </p:cNvPr>
          <p:cNvSpPr>
            <a:spLocks noGrp="1"/>
          </p:cNvSpPr>
          <p:nvPr>
            <p:ph type="body" sz="half" idx="2"/>
          </p:nvPr>
        </p:nvSpPr>
        <p:spPr>
          <a:xfrm>
            <a:off x="352719" y="2667786"/>
            <a:ext cx="4391025" cy="3989894"/>
          </a:xfrm>
        </p:spPr>
        <p:txBody>
          <a:bodyPr>
            <a:normAutofit/>
          </a:bodyPr>
          <a:lstStyle/>
          <a:p>
            <a:r>
              <a:rPr lang="zh-TW" altLang="en-US" sz="3200" b="1" dirty="0">
                <a:latin typeface="標楷體" panose="03000509000000000000" pitchFamily="65" charset="-120"/>
                <a:ea typeface="標楷體" panose="03000509000000000000" pitchFamily="65" charset="-120"/>
              </a:rPr>
              <a:t>太子宮舊廟前的「廟前堀」是</a:t>
            </a:r>
            <a:r>
              <a:rPr lang="zh-TW" altLang="en-US" sz="3200" b="1" dirty="0">
                <a:solidFill>
                  <a:srgbClr val="FF0000"/>
                </a:solidFill>
                <a:latin typeface="標楷體" panose="03000509000000000000" pitchFamily="65" charset="-120"/>
                <a:ea typeface="標楷體" panose="03000509000000000000" pitchFamily="65" charset="-120"/>
              </a:rPr>
              <a:t>吉穴</a:t>
            </a:r>
            <a:r>
              <a:rPr lang="zh-TW" altLang="en-US" sz="3200" b="1" dirty="0">
                <a:latin typeface="標楷體" panose="03000509000000000000" pitchFamily="65" charset="-120"/>
                <a:ea typeface="標楷體" panose="03000509000000000000" pitchFamily="65" charset="-120"/>
              </a:rPr>
              <a:t>。是太子宮「水神」之所在，凝聚地氣的地方。於民國</a:t>
            </a:r>
            <a:r>
              <a:rPr lang="en-US" altLang="zh-TW" sz="3200" b="1" dirty="0">
                <a:latin typeface="標楷體" panose="03000509000000000000" pitchFamily="65" charset="-120"/>
                <a:ea typeface="標楷體" panose="03000509000000000000" pitchFamily="65" charset="-120"/>
              </a:rPr>
              <a:t>91</a:t>
            </a:r>
            <a:r>
              <a:rPr lang="zh-TW" altLang="en-US" sz="3200" b="1" dirty="0">
                <a:latin typeface="標楷體" panose="03000509000000000000" pitchFamily="65" charset="-120"/>
                <a:ea typeface="標楷體" panose="03000509000000000000" pitchFamily="65" charset="-120"/>
              </a:rPr>
              <a:t>年疏濬水道增建拱橋。</a:t>
            </a:r>
          </a:p>
        </p:txBody>
      </p:sp>
    </p:spTree>
    <p:extLst>
      <p:ext uri="{BB962C8B-B14F-4D97-AF65-F5344CB8AC3E}">
        <p14:creationId xmlns:p14="http://schemas.microsoft.com/office/powerpoint/2010/main" val="4197722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DDCE8F99-D758-D044-D4A7-CC7937E705AE}"/>
              </a:ext>
            </a:extLst>
          </p:cNvPr>
          <p:cNvSpPr>
            <a:spLocks noGrp="1"/>
          </p:cNvSpPr>
          <p:nvPr>
            <p:ph type="body" orient="vert" idx="1"/>
          </p:nvPr>
        </p:nvSpPr>
        <p:spPr>
          <a:xfrm>
            <a:off x="1414020" y="2168165"/>
            <a:ext cx="9596487" cy="4374038"/>
          </a:xfrm>
        </p:spPr>
        <p:txBody>
          <a:bodyPr vert="horz">
            <a:noAutofit/>
          </a:bodyPr>
          <a:lstStyle/>
          <a:p>
            <a:pPr marL="0" indent="0" algn="l">
              <a:buNone/>
            </a:pPr>
            <a:r>
              <a:rPr lang="zh-TW" altLang="en-US" sz="3200" b="1" i="0" dirty="0">
                <a:effectLst/>
                <a:latin typeface="標楷體" panose="03000509000000000000" pitchFamily="65" charset="-120"/>
                <a:ea typeface="標楷體" panose="03000509000000000000" pitchFamily="65" charset="-120"/>
              </a:rPr>
              <a:t>根據內政部統計，至</a:t>
            </a:r>
            <a:r>
              <a:rPr lang="en-US" altLang="zh-TW" sz="3200" b="1" i="0" dirty="0">
                <a:effectLst/>
                <a:latin typeface="標楷體" panose="03000509000000000000" pitchFamily="65" charset="-120"/>
                <a:ea typeface="標楷體" panose="03000509000000000000" pitchFamily="65" charset="-120"/>
              </a:rPr>
              <a:t>2021</a:t>
            </a:r>
            <a:r>
              <a:rPr lang="zh-TW" altLang="en-US" sz="3200" b="1" i="0" dirty="0">
                <a:effectLst/>
                <a:latin typeface="標楷體" panose="03000509000000000000" pitchFamily="65" charset="-120"/>
                <a:ea typeface="標楷體" panose="03000509000000000000" pitchFamily="65" charset="-120"/>
              </a:rPr>
              <a:t>年底，</a:t>
            </a:r>
            <a:r>
              <a:rPr lang="zh-TW" altLang="en-US" sz="3200" b="1" i="0" dirty="0">
                <a:solidFill>
                  <a:srgbClr val="FF0000"/>
                </a:solidFill>
                <a:effectLst/>
                <a:latin typeface="標楷體" panose="03000509000000000000" pitchFamily="65" charset="-120"/>
                <a:ea typeface="標楷體" panose="03000509000000000000" pitchFamily="65" charset="-120"/>
              </a:rPr>
              <a:t>台灣共有</a:t>
            </a:r>
            <a:r>
              <a:rPr lang="en-US" altLang="zh-TW" sz="3200" b="1" i="0" dirty="0">
                <a:solidFill>
                  <a:srgbClr val="FF0000"/>
                </a:solidFill>
                <a:effectLst/>
                <a:latin typeface="標楷體" panose="03000509000000000000" pitchFamily="65" charset="-120"/>
                <a:ea typeface="標楷體" panose="03000509000000000000" pitchFamily="65" charset="-120"/>
              </a:rPr>
              <a:t>22</a:t>
            </a:r>
            <a:r>
              <a:rPr lang="zh-TW" altLang="en-US" sz="3200" b="1" i="0" dirty="0">
                <a:solidFill>
                  <a:srgbClr val="FF0000"/>
                </a:solidFill>
                <a:effectLst/>
                <a:latin typeface="標楷體" panose="03000509000000000000" pitchFamily="65" charset="-120"/>
                <a:ea typeface="標楷體" panose="03000509000000000000" pitchFamily="65" charset="-120"/>
              </a:rPr>
              <a:t>種宗教</a:t>
            </a:r>
            <a:r>
              <a:rPr lang="zh-TW" altLang="en-US" sz="3200" b="1" i="0" dirty="0">
                <a:effectLst/>
                <a:latin typeface="標楷體" panose="03000509000000000000" pitchFamily="65" charset="-120"/>
                <a:ea typeface="標楷體" panose="03000509000000000000" pitchFamily="65" charset="-120"/>
              </a:rPr>
              <a:t>信仰。</a:t>
            </a:r>
            <a:r>
              <a:rPr lang="zh-TW" altLang="en-US" sz="3200" b="1" dirty="0">
                <a:solidFill>
                  <a:srgbClr val="FF0000"/>
                </a:solidFill>
                <a:latin typeface="標楷體" panose="03000509000000000000" pitchFamily="65" charset="-120"/>
                <a:ea typeface="標楷體" panose="03000509000000000000" pitchFamily="65" charset="-120"/>
              </a:rPr>
              <a:t>而道教占</a:t>
            </a:r>
            <a:r>
              <a:rPr lang="en-US" altLang="zh-TW" sz="3200" b="1" dirty="0">
                <a:solidFill>
                  <a:srgbClr val="FF0000"/>
                </a:solidFill>
                <a:latin typeface="標楷體" panose="03000509000000000000" pitchFamily="65" charset="-120"/>
                <a:ea typeface="標楷體" panose="03000509000000000000" pitchFamily="65" charset="-120"/>
              </a:rPr>
              <a:t>64%</a:t>
            </a:r>
            <a:r>
              <a:rPr lang="zh-TW" altLang="en-US" sz="3200" b="1" dirty="0">
                <a:latin typeface="標楷體" panose="03000509000000000000" pitchFamily="65" charset="-120"/>
                <a:ea typeface="標楷體" panose="03000509000000000000" pitchFamily="65" charset="-120"/>
              </a:rPr>
              <a:t>，基督教占</a:t>
            </a:r>
            <a:r>
              <a:rPr lang="en-US" altLang="zh-TW" sz="3200" b="1" dirty="0">
                <a:latin typeface="標楷體" panose="03000509000000000000" pitchFamily="65" charset="-120"/>
                <a:ea typeface="標楷體" panose="03000509000000000000" pitchFamily="65" charset="-120"/>
              </a:rPr>
              <a:t>15.3%</a:t>
            </a:r>
            <a:r>
              <a:rPr lang="zh-TW" altLang="en-US" sz="3200" b="1" dirty="0">
                <a:latin typeface="標楷體" panose="03000509000000000000" pitchFamily="65" charset="-120"/>
                <a:ea typeface="標楷體" panose="03000509000000000000" pitchFamily="65" charset="-120"/>
              </a:rPr>
              <a:t>，佛教占</a:t>
            </a:r>
            <a:r>
              <a:rPr lang="en-US" altLang="zh-TW" sz="3200" b="1" dirty="0">
                <a:latin typeface="標楷體" panose="03000509000000000000" pitchFamily="65" charset="-120"/>
                <a:ea typeface="標楷體" panose="03000509000000000000" pitchFamily="65" charset="-120"/>
              </a:rPr>
              <a:t>15%</a:t>
            </a:r>
            <a:r>
              <a:rPr lang="zh-TW" altLang="en-US" sz="3200" b="1" dirty="0">
                <a:latin typeface="標楷體" panose="03000509000000000000" pitchFamily="65" charset="-120"/>
                <a:ea typeface="標楷體" panose="03000509000000000000" pitchFamily="65" charset="-120"/>
              </a:rPr>
              <a:t>，其它占</a:t>
            </a:r>
            <a:r>
              <a:rPr lang="en-US" altLang="zh-TW" sz="3200" b="1" dirty="0">
                <a:latin typeface="標楷體" panose="03000509000000000000" pitchFamily="65" charset="-120"/>
                <a:ea typeface="標楷體" panose="03000509000000000000" pitchFamily="65" charset="-120"/>
              </a:rPr>
              <a:t>5.7%</a:t>
            </a:r>
            <a:r>
              <a:rPr lang="zh-TW" altLang="en-US" sz="3200" b="1" dirty="0">
                <a:latin typeface="標楷體" panose="03000509000000000000" pitchFamily="65" charset="-120"/>
                <a:ea typeface="標楷體" panose="03000509000000000000" pitchFamily="65" charset="-120"/>
              </a:rPr>
              <a:t>；登記最多寺廟與教會排名前三名是</a:t>
            </a:r>
            <a:r>
              <a:rPr lang="zh-TW" altLang="en-US" sz="3200" b="1" dirty="0">
                <a:solidFill>
                  <a:srgbClr val="FF0000"/>
                </a:solidFill>
                <a:latin typeface="標楷體" panose="03000509000000000000" pitchFamily="65" charset="-120"/>
                <a:ea typeface="標楷體" panose="03000509000000000000" pitchFamily="65" charset="-120"/>
              </a:rPr>
              <a:t>台南市</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高雄市、屏東縣</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marL="0" indent="0" algn="l">
              <a:buNone/>
            </a:pPr>
            <a:r>
              <a:rPr lang="zh-TW" altLang="en-US" sz="3200" b="1" i="0" dirty="0">
                <a:effectLst/>
                <a:latin typeface="標楷體" panose="03000509000000000000" pitchFamily="65" charset="-120"/>
                <a:ea typeface="標楷體" panose="03000509000000000000" pitchFamily="65" charset="-120"/>
              </a:rPr>
              <a:t>在台灣最有名的「</a:t>
            </a:r>
            <a:r>
              <a:rPr lang="zh-TW" altLang="en-US" sz="3200" b="1" i="0" dirty="0">
                <a:solidFill>
                  <a:srgbClr val="FF0000"/>
                </a:solidFill>
                <a:effectLst/>
                <a:latin typeface="標楷體" panose="03000509000000000000" pitchFamily="65" charset="-120"/>
                <a:ea typeface="標楷體" panose="03000509000000000000" pitchFamily="65" charset="-120"/>
              </a:rPr>
              <a:t>小孩神</a:t>
            </a:r>
            <a:r>
              <a:rPr lang="zh-TW" altLang="en-US" sz="3200" b="1" i="0" dirty="0">
                <a:effectLst/>
                <a:latin typeface="標楷體" panose="03000509000000000000" pitchFamily="65" charset="-120"/>
                <a:ea typeface="標楷體" panose="03000509000000000000" pitchFamily="65" charset="-120"/>
              </a:rPr>
              <a:t>」以太子爺最為</a:t>
            </a:r>
            <a:r>
              <a:rPr lang="zh-TW" altLang="en-US" sz="3200" b="1" dirty="0">
                <a:latin typeface="標楷體" panose="03000509000000000000" pitchFamily="65" charset="-120"/>
                <a:ea typeface="標楷體" panose="03000509000000000000" pitchFamily="65" charset="-120"/>
              </a:rPr>
              <a:t>聞</a:t>
            </a:r>
            <a:r>
              <a:rPr lang="zh-TW" altLang="en-US" sz="3200" b="1" i="0" dirty="0">
                <a:effectLst/>
                <a:latin typeface="標楷體" panose="03000509000000000000" pitchFamily="65" charset="-120"/>
                <a:ea typeface="標楷體" panose="03000509000000000000" pitchFamily="65" charset="-120"/>
              </a:rPr>
              <a:t>名，祂是小孩的守護神之一，</a:t>
            </a:r>
            <a:r>
              <a:rPr lang="zh-TW" altLang="en-US" sz="3200" b="1" dirty="0">
                <a:latin typeface="標楷體" panose="03000509000000000000" pitchFamily="65" charset="-120"/>
                <a:ea typeface="標楷體" panose="03000509000000000000" pitchFamily="65" charset="-120"/>
              </a:rPr>
              <a:t>而台南新營太子宮已經有</a:t>
            </a:r>
            <a:r>
              <a:rPr lang="en-US" altLang="zh-TW" sz="3200" b="1" dirty="0">
                <a:latin typeface="標楷體" panose="03000509000000000000" pitchFamily="65" charset="-120"/>
                <a:ea typeface="標楷體" panose="03000509000000000000" pitchFamily="65" charset="-120"/>
              </a:rPr>
              <a:t>340</a:t>
            </a:r>
            <a:r>
              <a:rPr lang="zh-TW" altLang="en-US" sz="3200" b="1" dirty="0">
                <a:latin typeface="標楷體" panose="03000509000000000000" pitchFamily="65" charset="-120"/>
                <a:ea typeface="標楷體" panose="03000509000000000000" pitchFamily="65" charset="-120"/>
              </a:rPr>
              <a:t>年歷史，主神奉祀太子爺，很值得我們去探訪。</a:t>
            </a:r>
          </a:p>
        </p:txBody>
      </p:sp>
      <p:sp>
        <p:nvSpPr>
          <p:cNvPr id="2" name="標題 1">
            <a:extLst>
              <a:ext uri="{FF2B5EF4-FFF2-40B4-BE49-F238E27FC236}">
                <a16:creationId xmlns:a16="http://schemas.microsoft.com/office/drawing/2014/main" id="{109E3129-8C9B-8CB1-0871-F94D4AF9839B}"/>
              </a:ext>
            </a:extLst>
          </p:cNvPr>
          <p:cNvSpPr>
            <a:spLocks noGrp="1"/>
          </p:cNvSpPr>
          <p:nvPr>
            <p:ph type="title"/>
          </p:nvPr>
        </p:nvSpPr>
        <p:spPr>
          <a:xfrm>
            <a:off x="1" y="1"/>
            <a:ext cx="12192000" cy="2168164"/>
          </a:xfrm>
        </p:spPr>
        <p:txBody>
          <a:bodyPr>
            <a:normAutofit/>
          </a:bodyPr>
          <a:lstStyle/>
          <a:p>
            <a:pPr algn="ctr"/>
            <a:r>
              <a:rPr lang="zh-TW" altLang="en-US" sz="8800" b="1" dirty="0">
                <a:latin typeface="標楷體" panose="03000509000000000000" pitchFamily="65" charset="-120"/>
                <a:ea typeface="標楷體" panose="03000509000000000000" pitchFamily="65" charset="-120"/>
              </a:rPr>
              <a:t>製作動機</a:t>
            </a:r>
          </a:p>
        </p:txBody>
      </p:sp>
    </p:spTree>
    <p:extLst>
      <p:ext uri="{BB962C8B-B14F-4D97-AF65-F5344CB8AC3E}">
        <p14:creationId xmlns:p14="http://schemas.microsoft.com/office/powerpoint/2010/main" val="2454405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D6961F-F46B-3EB1-9F8B-F171EC72928D}"/>
              </a:ext>
            </a:extLst>
          </p:cNvPr>
          <p:cNvSpPr>
            <a:spLocks noGrp="1"/>
          </p:cNvSpPr>
          <p:nvPr>
            <p:ph type="title"/>
          </p:nvPr>
        </p:nvSpPr>
        <p:spPr>
          <a:xfrm>
            <a:off x="0" y="0"/>
            <a:ext cx="12192000" cy="1866507"/>
          </a:xfrm>
        </p:spPr>
        <p:txBody>
          <a:bodyPr anchor="ctr">
            <a:noAutofit/>
          </a:bodyPr>
          <a:lstStyle/>
          <a:p>
            <a:pPr algn="ctr"/>
            <a:r>
              <a:rPr lang="zh-TW" altLang="en-US" sz="8000" b="1" dirty="0">
                <a:latin typeface="標楷體" panose="03000509000000000000" pitchFamily="65" charset="-120"/>
                <a:ea typeface="標楷體" panose="03000509000000000000" pitchFamily="65" charset="-120"/>
              </a:rPr>
              <a:t>太子宮的發展</a:t>
            </a:r>
          </a:p>
        </p:txBody>
      </p:sp>
      <p:pic>
        <p:nvPicPr>
          <p:cNvPr id="12" name="圖片版面配置區 11">
            <a:extLst>
              <a:ext uri="{FF2B5EF4-FFF2-40B4-BE49-F238E27FC236}">
                <a16:creationId xmlns:a16="http://schemas.microsoft.com/office/drawing/2014/main" id="{2360F395-6870-573B-945F-16B46B18934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4247" t="2612" r="6079" b="2612"/>
          <a:stretch/>
        </p:blipFill>
        <p:spPr>
          <a:xfrm>
            <a:off x="5138530" y="2178193"/>
            <a:ext cx="6977270" cy="4572000"/>
          </a:xfrm>
          <a:prstGeom prst="rect">
            <a:avLst/>
          </a:prstGeom>
          <a:ln>
            <a:noFill/>
          </a:ln>
          <a:effectLst>
            <a:softEdge rad="112500"/>
          </a:effectLst>
        </p:spPr>
      </p:pic>
      <p:sp>
        <p:nvSpPr>
          <p:cNvPr id="4" name="文字版面配置區 3">
            <a:extLst>
              <a:ext uri="{FF2B5EF4-FFF2-40B4-BE49-F238E27FC236}">
                <a16:creationId xmlns:a16="http://schemas.microsoft.com/office/drawing/2014/main" id="{F13565AC-D579-4B43-28FC-0E8375E37F68}"/>
              </a:ext>
            </a:extLst>
          </p:cNvPr>
          <p:cNvSpPr>
            <a:spLocks noGrp="1"/>
          </p:cNvSpPr>
          <p:nvPr>
            <p:ph type="body" sz="half" idx="2"/>
          </p:nvPr>
        </p:nvSpPr>
        <p:spPr>
          <a:xfrm>
            <a:off x="262645" y="2932042"/>
            <a:ext cx="5029201" cy="3359427"/>
          </a:xfrm>
        </p:spPr>
        <p:txBody>
          <a:bodyPr>
            <a:noAutofit/>
          </a:bodyPr>
          <a:lstStyle/>
          <a:p>
            <a:r>
              <a:rPr lang="zh-TW" altLang="en-US" sz="3200" b="1" dirty="0">
                <a:latin typeface="標楷體" panose="03000509000000000000" pitchFamily="65" charset="-120"/>
                <a:ea typeface="標楷體" panose="03000509000000000000" pitchFamily="65" charset="-120"/>
              </a:rPr>
              <a:t>舊廟發展經過</a:t>
            </a:r>
            <a:r>
              <a:rPr lang="zh-TW" altLang="en-US" sz="3200" b="1" dirty="0">
                <a:solidFill>
                  <a:srgbClr val="FF0000"/>
                </a:solidFill>
                <a:latin typeface="標楷體" panose="03000509000000000000" pitchFamily="65" charset="-120"/>
                <a:ea typeface="標楷體" panose="03000509000000000000" pitchFamily="65" charset="-120"/>
              </a:rPr>
              <a:t>草廟</a:t>
            </a:r>
            <a:r>
              <a:rPr lang="zh-TW" altLang="en-US" sz="3200" b="1" dirty="0">
                <a:latin typeface="標楷體" panose="03000509000000000000" pitchFamily="65" charset="-120"/>
                <a:ea typeface="標楷體" panose="03000509000000000000" pitchFamily="65" charset="-120"/>
              </a:rPr>
              <a:t>時期</a:t>
            </a:r>
            <a:r>
              <a:rPr lang="en-US" altLang="zh-TW" sz="3200" b="1" dirty="0">
                <a:latin typeface="標楷體" panose="03000509000000000000" pitchFamily="65" charset="-120"/>
                <a:ea typeface="標楷體" panose="03000509000000000000" pitchFamily="65" charset="-120"/>
              </a:rPr>
              <a:t>-</a:t>
            </a:r>
            <a:r>
              <a:rPr lang="zh-TW" altLang="en-US" sz="3200" b="1" dirty="0">
                <a:solidFill>
                  <a:srgbClr val="FF0000"/>
                </a:solidFill>
                <a:latin typeface="標楷體" panose="03000509000000000000" pitchFamily="65" charset="-120"/>
                <a:ea typeface="標楷體" panose="03000509000000000000" pitchFamily="65" charset="-120"/>
              </a:rPr>
              <a:t>土廟</a:t>
            </a:r>
            <a:r>
              <a:rPr lang="zh-TW" altLang="en-US" sz="3200" b="1" dirty="0">
                <a:latin typeface="標楷體" panose="03000509000000000000" pitchFamily="65" charset="-120"/>
                <a:ea typeface="標楷體" panose="03000509000000000000" pitchFamily="65" charset="-120"/>
              </a:rPr>
              <a:t>時期</a:t>
            </a:r>
            <a:r>
              <a:rPr lang="zh-TW" altLang="en-US" sz="3200" b="1" dirty="0">
                <a:solidFill>
                  <a:srgbClr val="FF0000"/>
                </a:solidFill>
                <a:latin typeface="標楷體" panose="03000509000000000000" pitchFamily="65" charset="-120"/>
                <a:ea typeface="標楷體" panose="03000509000000000000" pitchFamily="65" charset="-120"/>
              </a:rPr>
              <a:t>磚廟</a:t>
            </a:r>
            <a:r>
              <a:rPr lang="zh-TW" altLang="en-US" sz="3200" b="1" dirty="0">
                <a:latin typeface="標楷體" panose="03000509000000000000" pitchFamily="65" charset="-120"/>
                <a:ea typeface="標楷體" panose="03000509000000000000" pitchFamily="65" charset="-120"/>
              </a:rPr>
              <a:t>時期</a:t>
            </a:r>
            <a:r>
              <a:rPr lang="en-US" altLang="zh-TW" sz="3200" b="1" dirty="0">
                <a:latin typeface="標楷體" panose="03000509000000000000" pitchFamily="65" charset="-120"/>
                <a:ea typeface="標楷體" panose="03000509000000000000" pitchFamily="65" charset="-120"/>
              </a:rPr>
              <a:t>-</a:t>
            </a:r>
            <a:r>
              <a:rPr lang="zh-TW" altLang="en-US" sz="3200" b="1" dirty="0">
                <a:solidFill>
                  <a:srgbClr val="FF0000"/>
                </a:solidFill>
                <a:latin typeface="標楷體" panose="03000509000000000000" pitchFamily="65" charset="-120"/>
                <a:ea typeface="標楷體" panose="03000509000000000000" pitchFamily="65" charset="-120"/>
              </a:rPr>
              <a:t>新廟</a:t>
            </a:r>
            <a:r>
              <a:rPr lang="zh-TW" altLang="en-US" sz="3200" b="1" dirty="0">
                <a:latin typeface="標楷體" panose="03000509000000000000" pitchFamily="65" charset="-120"/>
                <a:ea typeface="標楷體" panose="03000509000000000000" pitchFamily="65" charset="-120"/>
              </a:rPr>
              <a:t>時期</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民國</a:t>
            </a:r>
            <a:r>
              <a:rPr lang="en-US" altLang="zh-TW" sz="3200" b="1" dirty="0">
                <a:latin typeface="標楷體" panose="03000509000000000000" pitchFamily="65" charset="-120"/>
                <a:ea typeface="標楷體" panose="03000509000000000000" pitchFamily="65" charset="-120"/>
              </a:rPr>
              <a:t>69</a:t>
            </a:r>
            <a:r>
              <a:rPr lang="zh-TW" altLang="en-US" sz="3200" b="1" dirty="0">
                <a:latin typeface="標楷體" panose="03000509000000000000" pitchFamily="65" charset="-120"/>
                <a:ea typeface="標楷體" panose="03000509000000000000" pitchFamily="65" charset="-120"/>
              </a:rPr>
              <a:t>年</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民國</a:t>
            </a:r>
            <a:r>
              <a:rPr lang="en-US" altLang="zh-TW" sz="3200" b="1" dirty="0">
                <a:latin typeface="標楷體" panose="03000509000000000000" pitchFamily="65" charset="-120"/>
                <a:ea typeface="標楷體" panose="03000509000000000000" pitchFamily="65" charset="-120"/>
              </a:rPr>
              <a:t>81</a:t>
            </a:r>
            <a:r>
              <a:rPr lang="zh-TW" altLang="en-US" sz="3200" b="1" dirty="0">
                <a:latin typeface="標楷體" panose="03000509000000000000" pitchFamily="65" charset="-120"/>
                <a:ea typeface="標楷體" panose="03000509000000000000" pitchFamily="65" charset="-120"/>
              </a:rPr>
              <a:t>年歷時</a:t>
            </a:r>
            <a:r>
              <a:rPr lang="en-US" altLang="zh-TW" sz="3200" b="1" dirty="0">
                <a:latin typeface="標楷體" panose="03000509000000000000" pitchFamily="65" charset="-120"/>
                <a:ea typeface="標楷體" panose="03000509000000000000" pitchFamily="65" charset="-120"/>
              </a:rPr>
              <a:t>13</a:t>
            </a:r>
            <a:r>
              <a:rPr lang="zh-TW" altLang="en-US" sz="3200" b="1" dirty="0">
                <a:latin typeface="標楷體" panose="03000509000000000000" pitchFamily="65" charset="-120"/>
                <a:ea typeface="標楷體" panose="03000509000000000000" pitchFamily="65" charset="-120"/>
              </a:rPr>
              <a:t>年</a:t>
            </a:r>
            <a:r>
              <a:rPr lang="en-US" altLang="zh-TW" sz="3200" b="1" dirty="0">
                <a:latin typeface="標楷體" panose="03000509000000000000" pitchFamily="65" charset="-120"/>
                <a:ea typeface="標楷體" panose="03000509000000000000" pitchFamily="65" charset="-120"/>
              </a:rPr>
              <a:t>)</a:t>
            </a:r>
          </a:p>
          <a:p>
            <a:r>
              <a:rPr lang="zh-TW" altLang="en-US" sz="3200" b="1" i="0" dirty="0">
                <a:effectLst/>
                <a:latin typeface="標楷體" panose="03000509000000000000" pitchFamily="65" charset="-120"/>
                <a:ea typeface="標楷體" panose="03000509000000000000" pitchFamily="65" charset="-120"/>
              </a:rPr>
              <a:t>目前被列為「</a:t>
            </a:r>
            <a:r>
              <a:rPr lang="zh-TW" altLang="en-US" sz="3200" b="1" i="0" dirty="0">
                <a:solidFill>
                  <a:srgbClr val="FF0000"/>
                </a:solidFill>
                <a:effectLst/>
                <a:latin typeface="標楷體" panose="03000509000000000000" pitchFamily="65" charset="-120"/>
                <a:ea typeface="標楷體" panose="03000509000000000000" pitchFamily="65" charset="-120"/>
              </a:rPr>
              <a:t>縣定古蹟</a:t>
            </a:r>
            <a:r>
              <a:rPr lang="zh-TW" altLang="en-US" sz="3200" b="1" i="0" dirty="0">
                <a:effectLst/>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1302685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D5E2B5-5F40-BB0C-D12D-0E0A3A6B9EEF}"/>
              </a:ext>
            </a:extLst>
          </p:cNvPr>
          <p:cNvSpPr>
            <a:spLocks noGrp="1"/>
          </p:cNvSpPr>
          <p:nvPr>
            <p:ph type="title"/>
          </p:nvPr>
        </p:nvSpPr>
        <p:spPr>
          <a:xfrm>
            <a:off x="68094" y="0"/>
            <a:ext cx="12123906" cy="1789889"/>
          </a:xfrm>
        </p:spPr>
        <p:txBody>
          <a:bodyPr anchor="ctr">
            <a:normAutofit/>
          </a:bodyPr>
          <a:lstStyle/>
          <a:p>
            <a:pPr algn="ctr"/>
            <a:r>
              <a:rPr lang="zh-TW" altLang="en-US" sz="8800" b="1" dirty="0">
                <a:latin typeface="標楷體" panose="03000509000000000000" pitchFamily="65" charset="-120"/>
                <a:ea typeface="標楷體" panose="03000509000000000000" pitchFamily="65" charset="-120"/>
              </a:rPr>
              <a:t>太子宮舊廟</a:t>
            </a:r>
            <a:r>
              <a:rPr lang="en-US" altLang="zh-TW" sz="8800" b="1" dirty="0">
                <a:latin typeface="標楷體" panose="03000509000000000000" pitchFamily="65" charset="-120"/>
                <a:ea typeface="標楷體" panose="03000509000000000000" pitchFamily="65" charset="-120"/>
              </a:rPr>
              <a:t>-</a:t>
            </a:r>
            <a:r>
              <a:rPr lang="zh-TW" altLang="en-US" sz="8800" b="1" dirty="0">
                <a:latin typeface="標楷體" panose="03000509000000000000" pitchFamily="65" charset="-120"/>
                <a:ea typeface="標楷體" panose="03000509000000000000" pitchFamily="65" charset="-120"/>
              </a:rPr>
              <a:t>屏仔壁</a:t>
            </a:r>
          </a:p>
        </p:txBody>
      </p:sp>
      <p:pic>
        <p:nvPicPr>
          <p:cNvPr id="6" name="圖片版面配置區 5">
            <a:extLst>
              <a:ext uri="{FF2B5EF4-FFF2-40B4-BE49-F238E27FC236}">
                <a16:creationId xmlns:a16="http://schemas.microsoft.com/office/drawing/2014/main" id="{B038B531-3822-BB5C-9447-9C7D9808BE5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3721" r="19805"/>
          <a:stretch/>
        </p:blipFill>
        <p:spPr>
          <a:xfrm>
            <a:off x="4472609" y="2057400"/>
            <a:ext cx="7623313" cy="4711148"/>
          </a:xfrm>
          <a:prstGeom prst="rect">
            <a:avLst/>
          </a:prstGeom>
          <a:ln>
            <a:noFill/>
          </a:ln>
          <a:effectLst>
            <a:softEdge rad="112500"/>
          </a:effectLst>
        </p:spPr>
      </p:pic>
      <p:sp>
        <p:nvSpPr>
          <p:cNvPr id="4" name="文字版面配置區 3">
            <a:extLst>
              <a:ext uri="{FF2B5EF4-FFF2-40B4-BE49-F238E27FC236}">
                <a16:creationId xmlns:a16="http://schemas.microsoft.com/office/drawing/2014/main" id="{969E9EC4-6ACD-C509-ABE3-268B67FC64C0}"/>
              </a:ext>
            </a:extLst>
          </p:cNvPr>
          <p:cNvSpPr>
            <a:spLocks noGrp="1"/>
          </p:cNvSpPr>
          <p:nvPr>
            <p:ph type="body" sz="half" idx="2"/>
          </p:nvPr>
        </p:nvSpPr>
        <p:spPr>
          <a:xfrm>
            <a:off x="298716" y="3015714"/>
            <a:ext cx="4263346" cy="2655371"/>
          </a:xfrm>
        </p:spPr>
        <p:txBody>
          <a:bodyPr>
            <a:normAutofit/>
          </a:bodyPr>
          <a:lstStyle/>
          <a:p>
            <a:pPr>
              <a:lnSpc>
                <a:spcPts val="3600"/>
              </a:lnSpc>
            </a:pPr>
            <a:r>
              <a:rPr lang="zh-TW" altLang="en-US" sz="3200" b="1" dirty="0">
                <a:latin typeface="標楷體" panose="03000509000000000000" pitchFamily="65" charset="-120"/>
                <a:ea typeface="標楷體" panose="03000509000000000000" pitchFamily="65" charset="-120"/>
              </a:rPr>
              <a:t>太子宮舊廟廂房的牆壁是「屏仔壁」，</a:t>
            </a:r>
            <a:r>
              <a:rPr lang="zh-TW" altLang="en-US" sz="3200" b="1" i="0" dirty="0">
                <a:effectLst/>
                <a:latin typeface="標楷體" panose="03000509000000000000" pitchFamily="65" charset="-120"/>
                <a:ea typeface="標楷體" panose="03000509000000000000" pitchFamily="65" charset="-120"/>
              </a:rPr>
              <a:t>台灣傳統建築工法「</a:t>
            </a:r>
            <a:r>
              <a:rPr lang="zh-TW" altLang="en-US" sz="3200" b="1" i="0" dirty="0">
                <a:solidFill>
                  <a:srgbClr val="FF0000"/>
                </a:solidFill>
                <a:effectLst/>
                <a:latin typeface="標楷體" panose="03000509000000000000" pitchFamily="65" charset="-120"/>
                <a:ea typeface="標楷體" panose="03000509000000000000" pitchFamily="65" charset="-120"/>
              </a:rPr>
              <a:t>編竹夾泥牆</a:t>
            </a:r>
            <a:r>
              <a:rPr lang="zh-TW" altLang="en-US" sz="3200" b="1" i="0" dirty="0">
                <a:effectLst/>
                <a:latin typeface="標楷體" panose="03000509000000000000" pitchFamily="65" charset="-120"/>
                <a:ea typeface="標楷體" panose="03000509000000000000" pitchFamily="65" charset="-120"/>
              </a:rPr>
              <a:t>」。</a:t>
            </a:r>
          </a:p>
          <a:p>
            <a:endParaRPr lang="zh-TW" altLang="en-US" b="0" i="0" dirty="0">
              <a:solidFill>
                <a:srgbClr val="202327"/>
              </a:solidFill>
              <a:effectLst/>
              <a:latin typeface="微軟正黑體" panose="020B0604030504040204" pitchFamily="34" charset="-120"/>
              <a:ea typeface="微軟正黑體" panose="020B0604030504040204" pitchFamily="34" charset="-120"/>
            </a:endParaRPr>
          </a:p>
          <a:p>
            <a:endParaRPr lang="zh-TW" altLang="en-US" b="0" i="0" dirty="0">
              <a:solidFill>
                <a:srgbClr val="202327"/>
              </a:solidFill>
              <a:effectLst/>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83567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037B30-899A-FD9C-8CF5-254639A6D4D0}"/>
              </a:ext>
            </a:extLst>
          </p:cNvPr>
          <p:cNvSpPr>
            <a:spLocks noGrp="1"/>
          </p:cNvSpPr>
          <p:nvPr>
            <p:ph type="title"/>
          </p:nvPr>
        </p:nvSpPr>
        <p:spPr>
          <a:xfrm>
            <a:off x="0" y="0"/>
            <a:ext cx="12192000" cy="1643974"/>
          </a:xfrm>
        </p:spPr>
        <p:txBody>
          <a:bodyPr anchor="ctr">
            <a:normAutofit/>
          </a:bodyPr>
          <a:lstStyle/>
          <a:p>
            <a:pPr algn="ctr"/>
            <a:r>
              <a:rPr lang="zh-TW" altLang="en-US" sz="8800" b="1" dirty="0">
                <a:latin typeface="標楷體" panose="03000509000000000000" pitchFamily="65" charset="-120"/>
                <a:ea typeface="標楷體" panose="03000509000000000000" pitchFamily="65" charset="-120"/>
              </a:rPr>
              <a:t>舊廟特色</a:t>
            </a:r>
            <a:r>
              <a:rPr lang="en-US" altLang="zh-TW" sz="8800" b="1" dirty="0">
                <a:latin typeface="標楷體" panose="03000509000000000000" pitchFamily="65" charset="-120"/>
                <a:ea typeface="標楷體" panose="03000509000000000000" pitchFamily="65" charset="-120"/>
              </a:rPr>
              <a:t>-</a:t>
            </a:r>
            <a:r>
              <a:rPr lang="zh-TW" altLang="en-US" sz="8800" b="1" dirty="0">
                <a:latin typeface="標楷體" panose="03000509000000000000" pitchFamily="65" charset="-120"/>
                <a:ea typeface="標楷體" panose="03000509000000000000" pitchFamily="65" charset="-120"/>
              </a:rPr>
              <a:t>木雕</a:t>
            </a:r>
          </a:p>
        </p:txBody>
      </p:sp>
      <p:pic>
        <p:nvPicPr>
          <p:cNvPr id="38" name="圖片版面配置區 37">
            <a:extLst>
              <a:ext uri="{FF2B5EF4-FFF2-40B4-BE49-F238E27FC236}">
                <a16:creationId xmlns:a16="http://schemas.microsoft.com/office/drawing/2014/main" id="{2F9794BB-15D7-4A1B-E0C3-761AD0F046D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793" t="18867" r="1793" b="1258"/>
          <a:stretch/>
        </p:blipFill>
        <p:spPr>
          <a:xfrm>
            <a:off x="5029199" y="1686895"/>
            <a:ext cx="7162799" cy="5214026"/>
          </a:xfrm>
          <a:prstGeom prst="rect">
            <a:avLst/>
          </a:prstGeom>
          <a:ln>
            <a:noFill/>
          </a:ln>
          <a:effectLst>
            <a:softEdge rad="112500"/>
          </a:effectLst>
        </p:spPr>
      </p:pic>
      <p:sp>
        <p:nvSpPr>
          <p:cNvPr id="4" name="文字版面配置區 3">
            <a:extLst>
              <a:ext uri="{FF2B5EF4-FFF2-40B4-BE49-F238E27FC236}">
                <a16:creationId xmlns:a16="http://schemas.microsoft.com/office/drawing/2014/main" id="{66ECB77A-E385-AEAE-5202-787D32A38D63}"/>
              </a:ext>
            </a:extLst>
          </p:cNvPr>
          <p:cNvSpPr>
            <a:spLocks noGrp="1"/>
          </p:cNvSpPr>
          <p:nvPr>
            <p:ph type="body" sz="half" idx="2"/>
          </p:nvPr>
        </p:nvSpPr>
        <p:spPr>
          <a:xfrm>
            <a:off x="69574" y="3076825"/>
            <a:ext cx="4790661" cy="3308809"/>
          </a:xfrm>
        </p:spPr>
        <p:txBody>
          <a:bodyPr>
            <a:normAutofit/>
          </a:bodyPr>
          <a:lstStyle/>
          <a:p>
            <a:pPr>
              <a:lnSpc>
                <a:spcPts val="4000"/>
              </a:lnSpc>
            </a:pPr>
            <a:r>
              <a:rPr lang="zh-TW" altLang="en-US" sz="4000" b="1" dirty="0">
                <a:latin typeface="標楷體" panose="03000509000000000000" pitchFamily="65" charset="-120"/>
                <a:ea typeface="標楷體" panose="03000509000000000000" pitchFamily="65" charset="-120"/>
              </a:rPr>
              <a:t>舊廟門板上的木雕運用「</a:t>
            </a:r>
            <a:r>
              <a:rPr lang="zh-TW" altLang="en-US" sz="4000" b="1" dirty="0">
                <a:solidFill>
                  <a:srgbClr val="FF0000"/>
                </a:solidFill>
                <a:latin typeface="標楷體" panose="03000509000000000000" pitchFamily="65" charset="-120"/>
                <a:ea typeface="標楷體" panose="03000509000000000000" pitchFamily="65" charset="-120"/>
              </a:rPr>
              <a:t>踢地起突雕法</a:t>
            </a:r>
            <a:r>
              <a:rPr lang="zh-TW" altLang="en-US" sz="4000" b="1" dirty="0">
                <a:latin typeface="標楷體" panose="03000509000000000000" pitchFamily="65" charset="-120"/>
                <a:ea typeface="標楷體" panose="03000509000000000000" pitchFamily="65" charset="-120"/>
              </a:rPr>
              <a:t>」</a:t>
            </a:r>
            <a:r>
              <a:rPr lang="zh-TW" altLang="en-US" sz="4000" b="1" i="0" dirty="0">
                <a:effectLst/>
                <a:latin typeface="標楷體" panose="03000509000000000000" pitchFamily="65" charset="-120"/>
                <a:ea typeface="標楷體" panose="03000509000000000000" pitchFamily="65" charset="-120"/>
              </a:rPr>
              <a:t>。</a:t>
            </a:r>
            <a:endParaRPr lang="zh-TW" altLang="en-US" sz="40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026075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EB614A-0192-1AEF-A0F9-0F44949A5220}"/>
              </a:ext>
            </a:extLst>
          </p:cNvPr>
          <p:cNvSpPr>
            <a:spLocks noGrp="1"/>
          </p:cNvSpPr>
          <p:nvPr>
            <p:ph type="title"/>
          </p:nvPr>
        </p:nvSpPr>
        <p:spPr>
          <a:xfrm>
            <a:off x="0" y="0"/>
            <a:ext cx="12192000" cy="1828800"/>
          </a:xfrm>
        </p:spPr>
        <p:txBody>
          <a:bodyPr anchor="ctr">
            <a:normAutofit/>
          </a:bodyPr>
          <a:lstStyle/>
          <a:p>
            <a:pPr algn="ctr"/>
            <a:r>
              <a:rPr lang="zh-TW" altLang="en-US" sz="8800" b="1" dirty="0">
                <a:latin typeface="標楷體" panose="03000509000000000000" pitchFamily="65" charset="-120"/>
                <a:ea typeface="標楷體" panose="03000509000000000000" pitchFamily="65" charset="-120"/>
              </a:rPr>
              <a:t>太子宮</a:t>
            </a:r>
            <a:r>
              <a:rPr lang="en-US" altLang="zh-TW" sz="8800" b="1" dirty="0">
                <a:latin typeface="標楷體" panose="03000509000000000000" pitchFamily="65" charset="-120"/>
                <a:ea typeface="標楷體" panose="03000509000000000000" pitchFamily="65" charset="-120"/>
              </a:rPr>
              <a:t>-</a:t>
            </a:r>
            <a:r>
              <a:rPr lang="zh-TW" altLang="en-US" sz="8800" b="1" dirty="0">
                <a:latin typeface="標楷體" panose="03000509000000000000" pitchFamily="65" charset="-120"/>
                <a:ea typeface="標楷體" panose="03000509000000000000" pitchFamily="65" charset="-120"/>
              </a:rPr>
              <a:t>百福天公爐</a:t>
            </a:r>
          </a:p>
        </p:txBody>
      </p:sp>
      <p:pic>
        <p:nvPicPr>
          <p:cNvPr id="11" name="內容版面配置區 10">
            <a:extLst>
              <a:ext uri="{FF2B5EF4-FFF2-40B4-BE49-F238E27FC236}">
                <a16:creationId xmlns:a16="http://schemas.microsoft.com/office/drawing/2014/main" id="{80C9EC32-478A-0C4F-4D80-07A4D84AD1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48061" y="1828800"/>
            <a:ext cx="5343940" cy="5029200"/>
          </a:xfrm>
          <a:prstGeom prst="rect">
            <a:avLst/>
          </a:prstGeom>
          <a:ln>
            <a:noFill/>
          </a:ln>
          <a:effectLst>
            <a:softEdge rad="112500"/>
          </a:effectLst>
        </p:spPr>
      </p:pic>
      <p:pic>
        <p:nvPicPr>
          <p:cNvPr id="10" name="圖片 9">
            <a:extLst>
              <a:ext uri="{FF2B5EF4-FFF2-40B4-BE49-F238E27FC236}">
                <a16:creationId xmlns:a16="http://schemas.microsoft.com/office/drawing/2014/main" id="{31F416B2-7CF6-81C2-E4D5-82F384AEAC0B}"/>
              </a:ext>
            </a:extLst>
          </p:cNvPr>
          <p:cNvPicPr>
            <a:picLocks noChangeAspect="1"/>
          </p:cNvPicPr>
          <p:nvPr/>
        </p:nvPicPr>
        <p:blipFill>
          <a:blip r:embed="rId3"/>
          <a:stretch>
            <a:fillRect/>
          </a:stretch>
        </p:blipFill>
        <p:spPr>
          <a:xfrm>
            <a:off x="0" y="2828174"/>
            <a:ext cx="7120279" cy="2658227"/>
          </a:xfrm>
          <a:prstGeom prst="rect">
            <a:avLst/>
          </a:prstGeom>
        </p:spPr>
      </p:pic>
    </p:spTree>
    <p:extLst>
      <p:ext uri="{BB962C8B-B14F-4D97-AF65-F5344CB8AC3E}">
        <p14:creationId xmlns:p14="http://schemas.microsoft.com/office/powerpoint/2010/main" val="935954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7C3BA4-572C-427D-D5F5-6724B881E72C}"/>
              </a:ext>
            </a:extLst>
          </p:cNvPr>
          <p:cNvSpPr>
            <a:spLocks noGrp="1"/>
          </p:cNvSpPr>
          <p:nvPr>
            <p:ph type="title"/>
          </p:nvPr>
        </p:nvSpPr>
        <p:spPr>
          <a:xfrm>
            <a:off x="0" y="0"/>
            <a:ext cx="12192000" cy="1602557"/>
          </a:xfrm>
        </p:spPr>
        <p:txBody>
          <a:bodyPr anchor="ctr">
            <a:normAutofit/>
          </a:bodyPr>
          <a:lstStyle/>
          <a:p>
            <a:pPr algn="ctr"/>
            <a:r>
              <a:rPr lang="zh-TW" altLang="en-US" sz="8800" b="1" dirty="0">
                <a:latin typeface="標楷體" panose="03000509000000000000" pitchFamily="65" charset="-120"/>
                <a:ea typeface="標楷體" panose="03000509000000000000" pitchFamily="65" charset="-120"/>
              </a:rPr>
              <a:t>太子宮</a:t>
            </a:r>
            <a:r>
              <a:rPr lang="en-US" altLang="zh-TW" sz="8800" b="1" dirty="0">
                <a:latin typeface="標楷體" panose="03000509000000000000" pitchFamily="65" charset="-120"/>
                <a:ea typeface="標楷體" panose="03000509000000000000" pitchFamily="65" charset="-120"/>
              </a:rPr>
              <a:t>-</a:t>
            </a:r>
            <a:r>
              <a:rPr lang="zh-TW" altLang="en-US" sz="8800" b="1" dirty="0">
                <a:latin typeface="標楷體" panose="03000509000000000000" pitchFamily="65" charset="-120"/>
                <a:ea typeface="標楷體" panose="03000509000000000000" pitchFamily="65" charset="-120"/>
              </a:rPr>
              <a:t>神轎</a:t>
            </a:r>
          </a:p>
        </p:txBody>
      </p:sp>
      <p:pic>
        <p:nvPicPr>
          <p:cNvPr id="13" name="圖片版面配置區 12">
            <a:extLst>
              <a:ext uri="{FF2B5EF4-FFF2-40B4-BE49-F238E27FC236}">
                <a16:creationId xmlns:a16="http://schemas.microsoft.com/office/drawing/2014/main" id="{FA6D5AA2-8BA6-B64F-EAAA-27D2AF204F7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6" t="775" r="66" b="775"/>
          <a:stretch/>
        </p:blipFill>
        <p:spPr>
          <a:xfrm>
            <a:off x="5038530" y="2057399"/>
            <a:ext cx="6990072" cy="4711045"/>
          </a:xfrm>
          <a:prstGeom prst="rect">
            <a:avLst/>
          </a:prstGeom>
          <a:ln>
            <a:noFill/>
          </a:ln>
          <a:effectLst>
            <a:softEdge rad="112500"/>
          </a:effectLst>
        </p:spPr>
      </p:pic>
      <p:sp>
        <p:nvSpPr>
          <p:cNvPr id="4" name="文字版面配置區 3">
            <a:extLst>
              <a:ext uri="{FF2B5EF4-FFF2-40B4-BE49-F238E27FC236}">
                <a16:creationId xmlns:a16="http://schemas.microsoft.com/office/drawing/2014/main" id="{CC2437E7-6DA5-34EF-A868-8743CE860D18}"/>
              </a:ext>
            </a:extLst>
          </p:cNvPr>
          <p:cNvSpPr>
            <a:spLocks noGrp="1"/>
          </p:cNvSpPr>
          <p:nvPr>
            <p:ph type="body" sz="half" idx="2"/>
          </p:nvPr>
        </p:nvSpPr>
        <p:spPr>
          <a:xfrm>
            <a:off x="382555" y="2554664"/>
            <a:ext cx="4655975" cy="4025039"/>
          </a:xfrm>
        </p:spPr>
        <p:txBody>
          <a:bodyPr>
            <a:noAutofit/>
          </a:bodyPr>
          <a:lstStyle/>
          <a:p>
            <a:r>
              <a:rPr lang="zh-TW" altLang="en-US" sz="2800" b="1" dirty="0">
                <a:latin typeface="標楷體" panose="03000509000000000000" pitchFamily="65" charset="-120"/>
                <a:ea typeface="標楷體" panose="03000509000000000000" pitchFamily="65" charset="-120"/>
              </a:rPr>
              <a:t>太子宮目前有三頂神轎。</a:t>
            </a:r>
            <a:endParaRPr lang="en-US" altLang="zh-TW" sz="2800" b="1" dirty="0">
              <a:latin typeface="標楷體" panose="03000509000000000000" pitchFamily="65" charset="-120"/>
              <a:ea typeface="標楷體" panose="03000509000000000000" pitchFamily="65" charset="-120"/>
            </a:endParaRPr>
          </a:p>
          <a:p>
            <a:r>
              <a:rPr lang="zh-TW" altLang="en-US" sz="2800" b="1" dirty="0">
                <a:latin typeface="標楷體" panose="03000509000000000000" pitchFamily="65" charset="-120"/>
                <a:ea typeface="標楷體" panose="03000509000000000000" pitchFamily="65" charset="-120"/>
              </a:rPr>
              <a:t>第一頂已有</a:t>
            </a:r>
            <a:r>
              <a:rPr lang="en-US" altLang="zh-TW" sz="2800" b="1" dirty="0">
                <a:latin typeface="標楷體" panose="03000509000000000000" pitchFamily="65" charset="-120"/>
                <a:ea typeface="標楷體" panose="03000509000000000000" pitchFamily="65" charset="-120"/>
              </a:rPr>
              <a:t>340</a:t>
            </a:r>
            <a:r>
              <a:rPr lang="zh-TW" altLang="en-US" sz="2800" b="1" dirty="0">
                <a:latin typeface="標楷體" panose="03000509000000000000" pitchFamily="65" charset="-120"/>
                <a:ea typeface="標楷體" panose="03000509000000000000" pitchFamily="65" charset="-120"/>
              </a:rPr>
              <a:t>年歷史，目前封存在廟內供信徒參觀， 已列為古蹟。</a:t>
            </a:r>
            <a:endParaRPr lang="en-US" altLang="zh-TW" sz="2800" b="1" dirty="0">
              <a:latin typeface="標楷體" panose="03000509000000000000" pitchFamily="65" charset="-120"/>
              <a:ea typeface="標楷體" panose="03000509000000000000" pitchFamily="65" charset="-120"/>
            </a:endParaRPr>
          </a:p>
          <a:p>
            <a:r>
              <a:rPr lang="zh-TW" altLang="en-US" sz="2800" b="1" dirty="0">
                <a:latin typeface="標楷體" panose="03000509000000000000" pitchFamily="65" charset="-120"/>
                <a:ea typeface="標楷體" panose="03000509000000000000" pitchFamily="65" charset="-120"/>
              </a:rPr>
              <a:t>第二頂仿第一頂樣式復刻</a:t>
            </a:r>
            <a:endParaRPr lang="en-US" altLang="zh-TW" sz="2800" b="1" dirty="0">
              <a:latin typeface="標楷體" panose="03000509000000000000" pitchFamily="65" charset="-120"/>
              <a:ea typeface="標楷體" panose="03000509000000000000" pitchFamily="65" charset="-120"/>
            </a:endParaRPr>
          </a:p>
          <a:p>
            <a:r>
              <a:rPr lang="zh-TW" altLang="en-US" sz="2800" b="1" dirty="0">
                <a:latin typeface="標楷體" panose="03000509000000000000" pitchFamily="65" charset="-120"/>
                <a:ea typeface="標楷體" panose="03000509000000000000" pitchFamily="65" charset="-120"/>
              </a:rPr>
              <a:t>第三頂為金色造型。</a:t>
            </a:r>
            <a:endParaRPr lang="en-US" altLang="zh-TW" sz="28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21792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E8F56D-6AFE-45BA-022D-CC0A35C68375}"/>
              </a:ext>
            </a:extLst>
          </p:cNvPr>
          <p:cNvSpPr>
            <a:spLocks noGrp="1"/>
          </p:cNvSpPr>
          <p:nvPr>
            <p:ph type="title"/>
          </p:nvPr>
        </p:nvSpPr>
        <p:spPr>
          <a:xfrm>
            <a:off x="0" y="0"/>
            <a:ext cx="12192000" cy="1692613"/>
          </a:xfrm>
        </p:spPr>
        <p:txBody>
          <a:bodyPr anchor="ctr">
            <a:normAutofit/>
          </a:bodyPr>
          <a:lstStyle/>
          <a:p>
            <a:pPr algn="ctr"/>
            <a:r>
              <a:rPr lang="zh-TW" altLang="en-US" sz="8800" b="1" dirty="0">
                <a:latin typeface="標楷體" panose="03000509000000000000" pitchFamily="65" charset="-120"/>
                <a:ea typeface="標楷體" panose="03000509000000000000" pitchFamily="65" charset="-120"/>
              </a:rPr>
              <a:t>太子宮神轎</a:t>
            </a:r>
            <a:r>
              <a:rPr lang="en-US" altLang="zh-TW" sz="8800" b="1" dirty="0">
                <a:latin typeface="標楷體" panose="03000509000000000000" pitchFamily="65" charset="-120"/>
                <a:ea typeface="標楷體" panose="03000509000000000000" pitchFamily="65" charset="-120"/>
              </a:rPr>
              <a:t>-</a:t>
            </a:r>
            <a:r>
              <a:rPr lang="zh-TW" altLang="en-US" sz="8800" b="1" dirty="0">
                <a:latin typeface="標楷體" panose="03000509000000000000" pitchFamily="65" charset="-120"/>
                <a:ea typeface="標楷體" panose="03000509000000000000" pitchFamily="65" charset="-120"/>
              </a:rPr>
              <a:t>特色</a:t>
            </a:r>
          </a:p>
        </p:txBody>
      </p:sp>
      <p:pic>
        <p:nvPicPr>
          <p:cNvPr id="6" name="圖片版面配置區 5">
            <a:extLst>
              <a:ext uri="{FF2B5EF4-FFF2-40B4-BE49-F238E27FC236}">
                <a16:creationId xmlns:a16="http://schemas.microsoft.com/office/drawing/2014/main" id="{17CAC139-5439-D231-D889-86252A396EE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6" r="66"/>
          <a:stretch/>
        </p:blipFill>
        <p:spPr>
          <a:xfrm>
            <a:off x="6410739" y="1989055"/>
            <a:ext cx="5683852" cy="4679998"/>
          </a:xfrm>
          <a:prstGeom prst="rect">
            <a:avLst/>
          </a:prstGeom>
          <a:ln>
            <a:noFill/>
          </a:ln>
          <a:effectLst>
            <a:softEdge rad="112500"/>
          </a:effectLst>
        </p:spPr>
      </p:pic>
      <p:pic>
        <p:nvPicPr>
          <p:cNvPr id="12" name="圖片 11">
            <a:extLst>
              <a:ext uri="{FF2B5EF4-FFF2-40B4-BE49-F238E27FC236}">
                <a16:creationId xmlns:a16="http://schemas.microsoft.com/office/drawing/2014/main" id="{1212AC52-D166-F010-70B8-08E69EA37F59}"/>
              </a:ext>
            </a:extLst>
          </p:cNvPr>
          <p:cNvPicPr>
            <a:picLocks noChangeAspect="1"/>
          </p:cNvPicPr>
          <p:nvPr/>
        </p:nvPicPr>
        <p:blipFill>
          <a:blip r:embed="rId3"/>
          <a:stretch>
            <a:fillRect/>
          </a:stretch>
        </p:blipFill>
        <p:spPr>
          <a:xfrm>
            <a:off x="0" y="3002180"/>
            <a:ext cx="6651261" cy="2653748"/>
          </a:xfrm>
          <a:prstGeom prst="rect">
            <a:avLst/>
          </a:prstGeom>
        </p:spPr>
      </p:pic>
    </p:spTree>
    <p:extLst>
      <p:ext uri="{BB962C8B-B14F-4D97-AF65-F5344CB8AC3E}">
        <p14:creationId xmlns:p14="http://schemas.microsoft.com/office/powerpoint/2010/main" val="3991993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C41D376-3C56-EE68-AB8A-886880D2C005}"/>
              </a:ext>
            </a:extLst>
          </p:cNvPr>
          <p:cNvSpPr>
            <a:spLocks noGrp="1"/>
          </p:cNvSpPr>
          <p:nvPr>
            <p:ph type="title"/>
          </p:nvPr>
        </p:nvSpPr>
        <p:spPr>
          <a:xfrm>
            <a:off x="0" y="0"/>
            <a:ext cx="12120664" cy="1760706"/>
          </a:xfrm>
        </p:spPr>
        <p:txBody>
          <a:bodyPr anchor="ctr">
            <a:normAutofit/>
          </a:bodyPr>
          <a:lstStyle/>
          <a:p>
            <a:pPr algn="ctr"/>
            <a:r>
              <a:rPr lang="zh-TW" altLang="en-US" sz="8800" b="1" dirty="0">
                <a:latin typeface="標楷體" panose="03000509000000000000" pitchFamily="65" charset="-120"/>
                <a:ea typeface="標楷體" panose="03000509000000000000" pitchFamily="65" charset="-120"/>
              </a:rPr>
              <a:t>太子宮新廟</a:t>
            </a:r>
            <a:r>
              <a:rPr lang="en-US" altLang="zh-TW" sz="8800" b="1" dirty="0">
                <a:latin typeface="標楷體" panose="03000509000000000000" pitchFamily="65" charset="-120"/>
                <a:ea typeface="標楷體" panose="03000509000000000000" pitchFamily="65" charset="-120"/>
              </a:rPr>
              <a:t>-1</a:t>
            </a:r>
            <a:r>
              <a:rPr lang="zh-TW" altLang="en-US" sz="8800" b="1" dirty="0">
                <a:latin typeface="標楷體" panose="03000509000000000000" pitchFamily="65" charset="-120"/>
                <a:ea typeface="標楷體" panose="03000509000000000000" pitchFamily="65" charset="-120"/>
              </a:rPr>
              <a:t>樓神祇</a:t>
            </a:r>
          </a:p>
        </p:txBody>
      </p:sp>
      <p:pic>
        <p:nvPicPr>
          <p:cNvPr id="6" name="圖片版面配置區 5">
            <a:extLst>
              <a:ext uri="{FF2B5EF4-FFF2-40B4-BE49-F238E27FC236}">
                <a16:creationId xmlns:a16="http://schemas.microsoft.com/office/drawing/2014/main" id="{554F41E7-31D3-8B55-3037-240F8764E275}"/>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8228" t="3650" r="14453" b="3650"/>
          <a:stretch/>
        </p:blipFill>
        <p:spPr>
          <a:xfrm>
            <a:off x="4922196" y="2055043"/>
            <a:ext cx="7030992" cy="4619133"/>
          </a:xfrm>
          <a:prstGeom prst="rect">
            <a:avLst/>
          </a:prstGeom>
          <a:ln>
            <a:noFill/>
          </a:ln>
          <a:effectLst>
            <a:softEdge rad="112500"/>
          </a:effectLst>
        </p:spPr>
      </p:pic>
      <p:sp>
        <p:nvSpPr>
          <p:cNvPr id="4" name="文字版面配置區 3">
            <a:extLst>
              <a:ext uri="{FF2B5EF4-FFF2-40B4-BE49-F238E27FC236}">
                <a16:creationId xmlns:a16="http://schemas.microsoft.com/office/drawing/2014/main" id="{AF3BE183-B75E-56D1-17FA-64601DC660DD}"/>
              </a:ext>
            </a:extLst>
          </p:cNvPr>
          <p:cNvSpPr>
            <a:spLocks noGrp="1"/>
          </p:cNvSpPr>
          <p:nvPr>
            <p:ph type="body" sz="half" idx="2"/>
          </p:nvPr>
        </p:nvSpPr>
        <p:spPr>
          <a:xfrm>
            <a:off x="238812" y="3032223"/>
            <a:ext cx="4577708" cy="2664772"/>
          </a:xfrm>
        </p:spPr>
        <p:txBody>
          <a:bodyPr>
            <a:normAutofit/>
          </a:bodyPr>
          <a:lstStyle/>
          <a:p>
            <a:r>
              <a:rPr lang="en-US" altLang="zh-TW" sz="2800" b="1" dirty="0">
                <a:latin typeface="標楷體" panose="03000509000000000000" pitchFamily="65" charset="-120"/>
                <a:ea typeface="標楷體" panose="03000509000000000000" pitchFamily="65" charset="-120"/>
              </a:rPr>
              <a:t>1</a:t>
            </a:r>
            <a:r>
              <a:rPr lang="zh-TW" altLang="en-US" sz="2800" b="1" dirty="0">
                <a:latin typeface="標楷體" panose="03000509000000000000" pitchFamily="65" charset="-120"/>
                <a:ea typeface="標楷體" panose="03000509000000000000" pitchFamily="65" charset="-120"/>
              </a:rPr>
              <a:t>樓正殿奉祀主神明中間為大太子、二太子、三太子，正殿左邊是土地公，正殿右邊是註生娘娘，正殿神案下則是虎爺。</a:t>
            </a:r>
            <a:endParaRPr lang="zh-TW" altLang="en-US" sz="2800" b="1" dirty="0">
              <a:latin typeface="王漢宗中楷體注音" panose="040B0700000000000000" pitchFamily="82" charset="-120"/>
              <a:ea typeface="王漢宗中楷體注音" panose="040B0700000000000000" pitchFamily="82" charset="-120"/>
            </a:endParaRPr>
          </a:p>
        </p:txBody>
      </p:sp>
    </p:spTree>
    <p:extLst>
      <p:ext uri="{BB962C8B-B14F-4D97-AF65-F5344CB8AC3E}">
        <p14:creationId xmlns:p14="http://schemas.microsoft.com/office/powerpoint/2010/main" val="1529041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C2DC13-8CE6-1140-B712-8D357B8A1579}"/>
              </a:ext>
            </a:extLst>
          </p:cNvPr>
          <p:cNvSpPr>
            <a:spLocks noGrp="1"/>
          </p:cNvSpPr>
          <p:nvPr>
            <p:ph type="title"/>
          </p:nvPr>
        </p:nvSpPr>
        <p:spPr>
          <a:xfrm>
            <a:off x="0" y="0"/>
            <a:ext cx="12192000" cy="1643974"/>
          </a:xfrm>
        </p:spPr>
        <p:txBody>
          <a:bodyPr anchor="ctr">
            <a:normAutofit/>
          </a:bodyPr>
          <a:lstStyle/>
          <a:p>
            <a:pPr algn="ctr"/>
            <a:r>
              <a:rPr lang="zh-TW" altLang="en-US" sz="8800" b="1" dirty="0">
                <a:latin typeface="標楷體" panose="03000509000000000000" pitchFamily="65" charset="-120"/>
                <a:ea typeface="標楷體" panose="03000509000000000000" pitchFamily="65" charset="-120"/>
              </a:rPr>
              <a:t>哪咤公園</a:t>
            </a:r>
          </a:p>
        </p:txBody>
      </p:sp>
      <p:pic>
        <p:nvPicPr>
          <p:cNvPr id="8" name="圖片版面配置區 7">
            <a:extLst>
              <a:ext uri="{FF2B5EF4-FFF2-40B4-BE49-F238E27FC236}">
                <a16:creationId xmlns:a16="http://schemas.microsoft.com/office/drawing/2014/main" id="{EFF04328-1060-E30D-2A7B-C4155BA125C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146" t="-781" r="1146" b="-781"/>
          <a:stretch/>
        </p:blipFill>
        <p:spPr>
          <a:xfrm>
            <a:off x="5204297" y="2057399"/>
            <a:ext cx="6859152" cy="4680000"/>
          </a:xfrm>
          <a:prstGeom prst="rect">
            <a:avLst/>
          </a:prstGeom>
          <a:ln>
            <a:noFill/>
          </a:ln>
          <a:effectLst>
            <a:softEdge rad="112500"/>
          </a:effectLst>
        </p:spPr>
      </p:pic>
      <p:sp>
        <p:nvSpPr>
          <p:cNvPr id="4" name="文字版面配置區 3">
            <a:extLst>
              <a:ext uri="{FF2B5EF4-FFF2-40B4-BE49-F238E27FC236}">
                <a16:creationId xmlns:a16="http://schemas.microsoft.com/office/drawing/2014/main" id="{186C1549-8B3A-E257-D558-5AF22FC1DD27}"/>
              </a:ext>
            </a:extLst>
          </p:cNvPr>
          <p:cNvSpPr>
            <a:spLocks noGrp="1"/>
          </p:cNvSpPr>
          <p:nvPr>
            <p:ph type="body" sz="half" idx="2"/>
          </p:nvPr>
        </p:nvSpPr>
        <p:spPr>
          <a:xfrm>
            <a:off x="165653" y="2057400"/>
            <a:ext cx="5038645" cy="4542182"/>
          </a:xfrm>
        </p:spPr>
        <p:txBody>
          <a:bodyPr>
            <a:noAutofit/>
          </a:bodyPr>
          <a:lstStyle/>
          <a:p>
            <a:r>
              <a:rPr lang="zh-TW" altLang="en-US" sz="2800" b="1" dirty="0">
                <a:latin typeface="標楷體" panose="03000509000000000000" pitchFamily="65" charset="-120"/>
                <a:ea typeface="標楷體" panose="03000509000000000000" pitchFamily="65" charset="-120"/>
              </a:rPr>
              <a:t>哪宅公園，內有假山、涼亭、噴泉 、老樹、功德碑及太子爺塑像。是休息乘涼的好地方。</a:t>
            </a:r>
            <a:endParaRPr lang="en-US" altLang="zh-TW" sz="2800" b="1" dirty="0">
              <a:latin typeface="標楷體" panose="03000509000000000000" pitchFamily="65" charset="-120"/>
              <a:ea typeface="標楷體" panose="03000509000000000000" pitchFamily="65" charset="-120"/>
            </a:endParaRPr>
          </a:p>
          <a:p>
            <a:r>
              <a:rPr lang="zh-TW" altLang="en-US" sz="2800" b="1" dirty="0">
                <a:latin typeface="標楷體" panose="03000509000000000000" pitchFamily="65" charset="-120"/>
                <a:ea typeface="標楷體" panose="03000509000000000000" pitchFamily="65" charset="-120"/>
              </a:rPr>
              <a:t>內部的太子爺塑像是民國</a:t>
            </a:r>
            <a:r>
              <a:rPr lang="en-US" altLang="zh-TW" sz="2800" b="1" dirty="0">
                <a:latin typeface="標楷體" panose="03000509000000000000" pitchFamily="65" charset="-120"/>
                <a:ea typeface="標楷體" panose="03000509000000000000" pitchFamily="65" charset="-120"/>
              </a:rPr>
              <a:t>97</a:t>
            </a:r>
            <a:r>
              <a:rPr lang="zh-TW" altLang="en-US" sz="2800" b="1" dirty="0">
                <a:latin typeface="標楷體" panose="03000509000000000000" pitchFamily="65" charset="-120"/>
                <a:ea typeface="標楷體" panose="03000509000000000000" pitchFamily="65" charset="-120"/>
              </a:rPr>
              <a:t>年</a:t>
            </a:r>
            <a:r>
              <a:rPr lang="zh-TW" altLang="en-US" sz="2800" b="1" dirty="0">
                <a:solidFill>
                  <a:srgbClr val="FF0000"/>
                </a:solidFill>
                <a:latin typeface="標楷體" panose="03000509000000000000" pitchFamily="65" charset="-120"/>
                <a:ea typeface="標楷體" panose="03000509000000000000" pitchFamily="65" charset="-120"/>
              </a:rPr>
              <a:t>台灣燈會在台南</a:t>
            </a:r>
            <a:r>
              <a:rPr lang="zh-TW" altLang="en-US" sz="2800" b="1" dirty="0">
                <a:latin typeface="標楷體" panose="03000509000000000000" pitchFamily="65" charset="-120"/>
                <a:ea typeface="標楷體" panose="03000509000000000000" pitchFamily="65" charset="-120"/>
              </a:rPr>
              <a:t>時製作的。</a:t>
            </a:r>
            <a:endParaRPr lang="en-US" altLang="zh-TW" sz="2800" b="1" dirty="0">
              <a:latin typeface="標楷體" panose="03000509000000000000" pitchFamily="65" charset="-120"/>
              <a:ea typeface="標楷體" panose="03000509000000000000" pitchFamily="65" charset="-120"/>
            </a:endParaRPr>
          </a:p>
          <a:p>
            <a:r>
              <a:rPr lang="zh-TW" altLang="en-US" sz="2800" b="1" dirty="0">
                <a:solidFill>
                  <a:srgbClr val="FF0000"/>
                </a:solidFill>
                <a:latin typeface="標楷體" panose="03000509000000000000" pitchFamily="65" charset="-120"/>
                <a:ea typeface="標楷體" panose="03000509000000000000" pitchFamily="65" charset="-120"/>
              </a:rPr>
              <a:t>功德碑</a:t>
            </a:r>
            <a:r>
              <a:rPr lang="zh-TW" altLang="en-US" sz="2800" b="1" dirty="0">
                <a:latin typeface="標楷體" panose="03000509000000000000" pitchFamily="65" charset="-120"/>
                <a:ea typeface="標楷體" panose="03000509000000000000" pitchFamily="65" charset="-120"/>
              </a:rPr>
              <a:t>是感謝信徒們捐款建立新廟。（通常廟方是把捐款者名字刻在廟內牆壁或是柱子上，而太子宮廟內無處可嵌，故立在公園內</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2883648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排文字版面配置區 5">
            <a:extLst>
              <a:ext uri="{FF2B5EF4-FFF2-40B4-BE49-F238E27FC236}">
                <a16:creationId xmlns:a16="http://schemas.microsoft.com/office/drawing/2014/main" id="{68F6222E-058E-2A6D-C442-1CE5ED4ECD1B}"/>
              </a:ext>
            </a:extLst>
          </p:cNvPr>
          <p:cNvSpPr>
            <a:spLocks noGrp="1"/>
          </p:cNvSpPr>
          <p:nvPr>
            <p:ph type="body" orient="vert" idx="1"/>
          </p:nvPr>
        </p:nvSpPr>
        <p:spPr>
          <a:xfrm>
            <a:off x="480766" y="1847654"/>
            <a:ext cx="11406433" cy="4892511"/>
          </a:xfrm>
        </p:spPr>
        <p:txBody>
          <a:bodyPr vert="horz">
            <a:normAutofit/>
          </a:bodyPr>
          <a:lstStyle/>
          <a:p>
            <a:pPr marL="0" indent="0">
              <a:lnSpc>
                <a:spcPts val="4300"/>
              </a:lnSpc>
              <a:buNone/>
            </a:pPr>
            <a:r>
              <a:rPr lang="zh-TW" altLang="en-US" sz="3600" b="1" dirty="0">
                <a:latin typeface="標楷體" panose="03000509000000000000" pitchFamily="65" charset="-120"/>
                <a:ea typeface="標楷體" panose="03000509000000000000" pitchFamily="65" charset="-120"/>
              </a:rPr>
              <a:t>    這是我第二次到台南新營太子宮，每次來都看到很多的進香團前來朝盛，鞭炮聲不曾間斷過，這是在花蓮很少看到的盛況。走進廟宇中有種平靜的感覺。在農曆八月到九月</a:t>
            </a:r>
            <a:r>
              <a:rPr lang="en-US" altLang="zh-TW" sz="3600" b="1" dirty="0">
                <a:latin typeface="標楷體" panose="03000509000000000000" pitchFamily="65" charset="-120"/>
                <a:ea typeface="標楷體" panose="03000509000000000000" pitchFamily="65" charset="-120"/>
              </a:rPr>
              <a:t>(</a:t>
            </a:r>
            <a:r>
              <a:rPr lang="zh-TW" altLang="en-US" sz="3600" b="1" dirty="0">
                <a:latin typeface="標楷體" panose="03000509000000000000" pitchFamily="65" charset="-120"/>
                <a:ea typeface="標楷體" panose="03000509000000000000" pitchFamily="65" charset="-120"/>
              </a:rPr>
              <a:t>太子爺生日</a:t>
            </a:r>
            <a:r>
              <a:rPr lang="en-US" altLang="zh-TW" sz="3600" b="1" dirty="0">
                <a:latin typeface="標楷體" panose="03000509000000000000" pitchFamily="65" charset="-120"/>
                <a:ea typeface="標楷體" panose="03000509000000000000" pitchFamily="65" charset="-120"/>
              </a:rPr>
              <a:t>)</a:t>
            </a:r>
            <a:r>
              <a:rPr lang="zh-TW" altLang="en-US" sz="3600" b="1" dirty="0">
                <a:latin typeface="標楷體" panose="03000509000000000000" pitchFamily="65" charset="-120"/>
                <a:ea typeface="標楷體" panose="03000509000000000000" pitchFamily="65" charset="-120"/>
              </a:rPr>
              <a:t>來參拜的信徒可多達</a:t>
            </a:r>
            <a:r>
              <a:rPr lang="en-US" altLang="zh-TW" sz="3600" b="1" dirty="0">
                <a:latin typeface="標楷體" panose="03000509000000000000" pitchFamily="65" charset="-120"/>
                <a:ea typeface="標楷體" panose="03000509000000000000" pitchFamily="65" charset="-120"/>
              </a:rPr>
              <a:t>10</a:t>
            </a:r>
            <a:r>
              <a:rPr lang="zh-TW" altLang="en-US" sz="3600" b="1" dirty="0">
                <a:latin typeface="標楷體" panose="03000509000000000000" pitchFamily="65" charset="-120"/>
                <a:ea typeface="標楷體" panose="03000509000000000000" pitchFamily="65" charset="-120"/>
              </a:rPr>
              <a:t>萬人，有機會我真想去朝盛。</a:t>
            </a:r>
            <a:endParaRPr lang="en-US" altLang="zh-TW" sz="3600" b="1" dirty="0">
              <a:latin typeface="標楷體" panose="03000509000000000000" pitchFamily="65" charset="-120"/>
              <a:ea typeface="標楷體" panose="03000509000000000000" pitchFamily="65" charset="-120"/>
            </a:endParaRPr>
          </a:p>
          <a:p>
            <a:pPr marL="0" indent="0">
              <a:lnSpc>
                <a:spcPts val="4300"/>
              </a:lnSpc>
              <a:buNone/>
            </a:pPr>
            <a:r>
              <a:rPr lang="en-US" altLang="zh-TW" sz="3600" b="1" dirty="0">
                <a:latin typeface="標楷體" panose="03000509000000000000" pitchFamily="65" charset="-120"/>
                <a:ea typeface="標楷體" panose="03000509000000000000" pitchFamily="65" charset="-120"/>
              </a:rPr>
              <a:t>    </a:t>
            </a:r>
            <a:r>
              <a:rPr lang="zh-TW" altLang="en-US" sz="3600" b="1" dirty="0">
                <a:latin typeface="標楷體" panose="03000509000000000000" pitchFamily="65" charset="-120"/>
                <a:ea typeface="標楷體" panose="03000509000000000000" pitchFamily="65" charset="-120"/>
              </a:rPr>
              <a:t>不論是何種信仰，都應該要給予尊重，不要過度的迷信及沉迷。而民俗的傳統文化是需要大家的傳承與創新，好讓下一代可以緬懷及追尋。</a:t>
            </a:r>
          </a:p>
        </p:txBody>
      </p:sp>
      <p:sp>
        <p:nvSpPr>
          <p:cNvPr id="5" name="標題 4">
            <a:extLst>
              <a:ext uri="{FF2B5EF4-FFF2-40B4-BE49-F238E27FC236}">
                <a16:creationId xmlns:a16="http://schemas.microsoft.com/office/drawing/2014/main" id="{9AAE6247-22B1-E9FD-F69F-5C0ED10E7473}"/>
              </a:ext>
            </a:extLst>
          </p:cNvPr>
          <p:cNvSpPr>
            <a:spLocks noGrp="1"/>
          </p:cNvSpPr>
          <p:nvPr>
            <p:ph type="title"/>
          </p:nvPr>
        </p:nvSpPr>
        <p:spPr>
          <a:xfrm>
            <a:off x="0" y="0"/>
            <a:ext cx="12191999" cy="1659118"/>
          </a:xfrm>
        </p:spPr>
        <p:txBody>
          <a:bodyPr>
            <a:normAutofit/>
          </a:bodyPr>
          <a:lstStyle/>
          <a:p>
            <a:pPr algn="ctr"/>
            <a:r>
              <a:rPr lang="zh-TW" altLang="en-US" sz="8800" b="1" dirty="0">
                <a:latin typeface="標楷體" panose="03000509000000000000" pitchFamily="65" charset="-120"/>
                <a:ea typeface="標楷體" panose="03000509000000000000" pitchFamily="65" charset="-120"/>
              </a:rPr>
              <a:t>感想</a:t>
            </a:r>
          </a:p>
        </p:txBody>
      </p:sp>
    </p:spTree>
    <p:extLst>
      <p:ext uri="{BB962C8B-B14F-4D97-AF65-F5344CB8AC3E}">
        <p14:creationId xmlns:p14="http://schemas.microsoft.com/office/powerpoint/2010/main" val="618114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D9DB7B-221A-0F5C-A2A1-950DD16808C8}"/>
              </a:ext>
            </a:extLst>
          </p:cNvPr>
          <p:cNvSpPr>
            <a:spLocks noGrp="1"/>
          </p:cNvSpPr>
          <p:nvPr>
            <p:ph type="title"/>
          </p:nvPr>
        </p:nvSpPr>
        <p:spPr>
          <a:xfrm>
            <a:off x="0" y="98982"/>
            <a:ext cx="12110936" cy="1600200"/>
          </a:xfrm>
        </p:spPr>
        <p:txBody>
          <a:bodyPr anchor="ctr">
            <a:normAutofit/>
          </a:bodyPr>
          <a:lstStyle/>
          <a:p>
            <a:pPr algn="ctr"/>
            <a:r>
              <a:rPr lang="zh-TW" altLang="en-US" sz="8800" b="1" dirty="0">
                <a:latin typeface="標楷體" panose="03000509000000000000" pitchFamily="65" charset="-120"/>
                <a:ea typeface="標楷體" panose="03000509000000000000" pitchFamily="65" charset="-120"/>
              </a:rPr>
              <a:t>精彩片段</a:t>
            </a:r>
          </a:p>
        </p:txBody>
      </p:sp>
      <p:pic>
        <p:nvPicPr>
          <p:cNvPr id="6" name="圖片版面配置區 5">
            <a:extLst>
              <a:ext uri="{FF2B5EF4-FFF2-40B4-BE49-F238E27FC236}">
                <a16:creationId xmlns:a16="http://schemas.microsoft.com/office/drawing/2014/main" id="{DA6F7ADD-9CBA-D830-E75F-74AC1B197DD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963" r="2963"/>
          <a:stretch/>
        </p:blipFill>
        <p:spPr>
          <a:xfrm>
            <a:off x="5476461" y="2107097"/>
            <a:ext cx="6540441" cy="4552120"/>
          </a:xfrm>
          <a:prstGeom prst="rect">
            <a:avLst/>
          </a:prstGeom>
          <a:ln>
            <a:noFill/>
          </a:ln>
          <a:effectLst>
            <a:softEdge rad="112500"/>
          </a:effectLst>
        </p:spPr>
      </p:pic>
      <p:sp>
        <p:nvSpPr>
          <p:cNvPr id="4" name="文字版面配置區 3">
            <a:extLst>
              <a:ext uri="{FF2B5EF4-FFF2-40B4-BE49-F238E27FC236}">
                <a16:creationId xmlns:a16="http://schemas.microsoft.com/office/drawing/2014/main" id="{64B266D6-51D3-5779-4668-4B5A560559F4}"/>
              </a:ext>
            </a:extLst>
          </p:cNvPr>
          <p:cNvSpPr>
            <a:spLocks noGrp="1"/>
          </p:cNvSpPr>
          <p:nvPr>
            <p:ph type="body" sz="half" idx="2"/>
          </p:nvPr>
        </p:nvSpPr>
        <p:spPr>
          <a:xfrm>
            <a:off x="262646" y="2107097"/>
            <a:ext cx="5213815" cy="4321983"/>
          </a:xfrm>
        </p:spPr>
        <p:txBody>
          <a:bodyPr>
            <a:normAutofit fontScale="92500" lnSpcReduction="20000"/>
          </a:bodyPr>
          <a:lstStyle/>
          <a:p>
            <a:r>
              <a:rPr lang="zh-TW" altLang="en-US" sz="2800" b="1" dirty="0">
                <a:latin typeface="標楷體" panose="03000509000000000000" pitchFamily="65" charset="-120"/>
                <a:ea typeface="標楷體" panose="03000509000000000000" pitchFamily="65" charset="-120"/>
              </a:rPr>
              <a:t>我有剪輯</a:t>
            </a:r>
            <a:r>
              <a:rPr lang="en-US" altLang="zh-TW" sz="2800" b="1" dirty="0">
                <a:latin typeface="標楷體" panose="03000509000000000000" pitchFamily="65" charset="-120"/>
                <a:ea typeface="標楷體" panose="03000509000000000000" pitchFamily="65" charset="-120"/>
              </a:rPr>
              <a:t>40</a:t>
            </a:r>
            <a:r>
              <a:rPr lang="zh-TW" altLang="en-US" sz="2800" b="1" dirty="0">
                <a:latin typeface="標楷體" panose="03000509000000000000" pitchFamily="65" charset="-120"/>
                <a:ea typeface="標楷體" panose="03000509000000000000" pitchFamily="65" charset="-120"/>
              </a:rPr>
              <a:t>秒的精彩片段。</a:t>
            </a:r>
            <a:endParaRPr lang="en-US" altLang="zh-TW" sz="2800" b="1" dirty="0">
              <a:latin typeface="標楷體" panose="03000509000000000000" pitchFamily="65" charset="-120"/>
              <a:ea typeface="標楷體" panose="03000509000000000000" pitchFamily="65" charset="-120"/>
            </a:endParaRPr>
          </a:p>
          <a:p>
            <a:r>
              <a:rPr lang="zh-TW" altLang="en-US" sz="2800" b="1" dirty="0">
                <a:latin typeface="標楷體" panose="03000509000000000000" pitchFamily="65" charset="-120"/>
                <a:ea typeface="標楷體" panose="03000509000000000000" pitchFamily="65" charset="-120"/>
              </a:rPr>
              <a:t>詳細完整版內容</a:t>
            </a:r>
            <a:r>
              <a:rPr lang="en-US" altLang="zh-TW" sz="2800" b="1" dirty="0">
                <a:latin typeface="標楷體" panose="03000509000000000000" pitchFamily="65" charset="-120"/>
                <a:ea typeface="標楷體" panose="03000509000000000000" pitchFamily="65" charset="-120"/>
              </a:rPr>
              <a:t>(1</a:t>
            </a:r>
            <a:r>
              <a:rPr lang="zh-TW" altLang="en-US" sz="2800" b="1" dirty="0">
                <a:latin typeface="標楷體" panose="03000509000000000000" pitchFamily="65" charset="-120"/>
                <a:ea typeface="標楷體" panose="03000509000000000000" pitchFamily="65" charset="-120"/>
              </a:rPr>
              <a:t>小時</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己放在</a:t>
            </a:r>
            <a:r>
              <a:rPr lang="en-US" altLang="zh-TW" sz="2800" b="1" dirty="0">
                <a:latin typeface="標楷體" panose="03000509000000000000" pitchFamily="65" charset="-120"/>
                <a:ea typeface="標楷體" panose="03000509000000000000" pitchFamily="65" charset="-120"/>
              </a:rPr>
              <a:t>YouTube</a:t>
            </a:r>
            <a:r>
              <a:rPr lang="zh-TW" altLang="en-US" sz="2800" b="1" dirty="0">
                <a:latin typeface="標楷體" panose="03000509000000000000" pitchFamily="65" charset="-120"/>
                <a:ea typeface="標楷體" panose="03000509000000000000" pitchFamily="65" charset="-120"/>
              </a:rPr>
              <a:t>有興趣的老師及同學可以點閱。</a:t>
            </a:r>
            <a:endParaRPr lang="en-US" altLang="zh-TW" sz="2800" b="1" dirty="0">
              <a:latin typeface="標楷體" panose="03000509000000000000" pitchFamily="65" charset="-120"/>
              <a:ea typeface="標楷體" panose="03000509000000000000" pitchFamily="65" charset="-120"/>
            </a:endParaRPr>
          </a:p>
          <a:p>
            <a:endParaRPr lang="en-US" altLang="zh-TW" sz="2800" dirty="0">
              <a:latin typeface="標楷體" panose="03000509000000000000" pitchFamily="65" charset="-120"/>
              <a:ea typeface="標楷體" panose="03000509000000000000" pitchFamily="65" charset="-120"/>
              <a:hlinkClick r:id="rId3"/>
            </a:endParaRPr>
          </a:p>
          <a:p>
            <a:r>
              <a:rPr lang="en-US" altLang="zh-TW" sz="2800" b="1" dirty="0">
                <a:latin typeface="標楷體" panose="03000509000000000000" pitchFamily="65" charset="-120"/>
                <a:ea typeface="標楷體" panose="03000509000000000000" pitchFamily="65" charset="-120"/>
                <a:hlinkClick r:id="rId3"/>
              </a:rPr>
              <a:t>https://youtu.be/ECbHPqsFY1w</a:t>
            </a:r>
            <a:r>
              <a:rPr lang="en-US" altLang="zh-TW" sz="2800" b="1" dirty="0">
                <a:latin typeface="標楷體" panose="03000509000000000000" pitchFamily="65" charset="-120"/>
                <a:ea typeface="標楷體" panose="03000509000000000000" pitchFamily="65" charset="-120"/>
              </a:rPr>
              <a:t> (40</a:t>
            </a:r>
            <a:r>
              <a:rPr lang="zh-TW" altLang="en-US" sz="2800" b="1" dirty="0">
                <a:latin typeface="標楷體" panose="03000509000000000000" pitchFamily="65" charset="-120"/>
                <a:ea typeface="標楷體" panose="03000509000000000000" pitchFamily="65" charset="-120"/>
              </a:rPr>
              <a:t>秒</a:t>
            </a:r>
            <a:r>
              <a:rPr lang="en-US" altLang="zh-TW" sz="2800" b="1" dirty="0">
                <a:latin typeface="標楷體" panose="03000509000000000000" pitchFamily="65" charset="-120"/>
                <a:ea typeface="標楷體" panose="03000509000000000000" pitchFamily="65" charset="-120"/>
              </a:rPr>
              <a:t>)</a:t>
            </a:r>
          </a:p>
          <a:p>
            <a:endParaRPr lang="en-US" altLang="zh-TW" sz="2800" b="1" dirty="0">
              <a:latin typeface="標楷體" panose="03000509000000000000" pitchFamily="65" charset="-120"/>
              <a:ea typeface="標楷體" panose="03000509000000000000" pitchFamily="65" charset="-120"/>
            </a:endParaRPr>
          </a:p>
          <a:p>
            <a:r>
              <a:rPr lang="en-US" altLang="zh-TW" sz="2800" b="1" dirty="0">
                <a:latin typeface="標楷體" panose="03000509000000000000" pitchFamily="65" charset="-120"/>
                <a:ea typeface="標楷體" panose="03000509000000000000" pitchFamily="65" charset="-120"/>
                <a:hlinkClick r:id="rId4"/>
              </a:rPr>
              <a:t>https://youtu.be/tQ5GExBTV9A</a:t>
            </a:r>
            <a:br>
              <a:rPr lang="en-US" altLang="zh-TW" sz="2800" b="1" dirty="0">
                <a:latin typeface="標楷體" panose="03000509000000000000" pitchFamily="65" charset="-120"/>
                <a:ea typeface="標楷體" panose="03000509000000000000" pitchFamily="65" charset="-120"/>
              </a:rPr>
            </a:b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完整版</a:t>
            </a:r>
            <a:r>
              <a:rPr lang="en-US" altLang="zh-TW" sz="2800" b="1" dirty="0">
                <a:latin typeface="標楷體" panose="03000509000000000000" pitchFamily="65" charset="-120"/>
                <a:ea typeface="標楷體" panose="03000509000000000000" pitchFamily="65" charset="-120"/>
              </a:rPr>
              <a:t>)</a:t>
            </a:r>
          </a:p>
          <a:p>
            <a:endParaRPr lang="en-US" altLang="zh-TW" sz="28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665817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593185-629C-1BB4-F4C7-A8C71A33B4FB}"/>
              </a:ext>
            </a:extLst>
          </p:cNvPr>
          <p:cNvSpPr>
            <a:spLocks noGrp="1"/>
          </p:cNvSpPr>
          <p:nvPr>
            <p:ph type="title"/>
          </p:nvPr>
        </p:nvSpPr>
        <p:spPr>
          <a:xfrm>
            <a:off x="0" y="0"/>
            <a:ext cx="12192000" cy="2057400"/>
          </a:xfrm>
        </p:spPr>
        <p:txBody>
          <a:bodyPr anchor="ctr">
            <a:normAutofit/>
          </a:bodyPr>
          <a:lstStyle/>
          <a:p>
            <a:pPr algn="ctr"/>
            <a:r>
              <a:rPr lang="zh-TW" altLang="en-US" sz="8800" b="1" dirty="0">
                <a:latin typeface="標楷體" panose="03000509000000000000" pitchFamily="65" charset="-120"/>
                <a:ea typeface="標楷體" panose="03000509000000000000" pitchFamily="65" charset="-120"/>
              </a:rPr>
              <a:t>出發前需準備事項</a:t>
            </a:r>
          </a:p>
        </p:txBody>
      </p:sp>
      <p:pic>
        <p:nvPicPr>
          <p:cNvPr id="6" name="圖片版面配置區 5">
            <a:extLst>
              <a:ext uri="{FF2B5EF4-FFF2-40B4-BE49-F238E27FC236}">
                <a16:creationId xmlns:a16="http://schemas.microsoft.com/office/drawing/2014/main" id="{DA6F95C4-54A6-29CC-F439-141FCEB869B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0820" b="10820"/>
          <a:stretch>
            <a:fillRect/>
          </a:stretch>
        </p:blipFill>
        <p:spPr>
          <a:xfrm rot="16200000">
            <a:off x="6542205" y="1357457"/>
            <a:ext cx="4440025" cy="6193411"/>
          </a:xfrm>
          <a:prstGeom prst="rect">
            <a:avLst/>
          </a:prstGeom>
          <a:ln>
            <a:noFill/>
          </a:ln>
          <a:effectLst>
            <a:softEdge rad="112500"/>
          </a:effectLst>
        </p:spPr>
      </p:pic>
      <p:sp>
        <p:nvSpPr>
          <p:cNvPr id="3" name="直排文字版面配置區 2">
            <a:extLst>
              <a:ext uri="{FF2B5EF4-FFF2-40B4-BE49-F238E27FC236}">
                <a16:creationId xmlns:a16="http://schemas.microsoft.com/office/drawing/2014/main" id="{9B89CB06-F87E-3AB8-5A81-836009262136}"/>
              </a:ext>
            </a:extLst>
          </p:cNvPr>
          <p:cNvSpPr>
            <a:spLocks noGrp="1"/>
          </p:cNvSpPr>
          <p:nvPr>
            <p:ph type="body" sz="half" idx="2"/>
          </p:nvPr>
        </p:nvSpPr>
        <p:spPr>
          <a:xfrm>
            <a:off x="714798" y="2234150"/>
            <a:ext cx="5227232" cy="4343400"/>
          </a:xfrm>
        </p:spPr>
        <p:txBody>
          <a:bodyPr vert="horz">
            <a:normAutofit/>
          </a:bodyPr>
          <a:lstStyle/>
          <a:p>
            <a:pPr marL="0" indent="0">
              <a:buNone/>
            </a:pPr>
            <a:r>
              <a:rPr lang="en-US" altLang="zh-TW" sz="4000" b="1" dirty="0">
                <a:latin typeface="標楷體" panose="03000509000000000000" pitchFamily="65" charset="-120"/>
                <a:ea typeface="標楷體" panose="03000509000000000000" pitchFamily="65" charset="-120"/>
              </a:rPr>
              <a:t>1.</a:t>
            </a:r>
            <a:r>
              <a:rPr lang="zh-TW" altLang="en-US" sz="4000" b="1" dirty="0">
                <a:latin typeface="標楷體" panose="03000509000000000000" pitchFamily="65" charset="-120"/>
                <a:ea typeface="標楷體" panose="03000509000000000000" pitchFamily="65" charset="-120"/>
              </a:rPr>
              <a:t>先和廟方聯絡參訪時間及預約導覽員。</a:t>
            </a:r>
            <a:endParaRPr lang="en-US" altLang="zh-TW" sz="4000" b="1" dirty="0">
              <a:latin typeface="標楷體" panose="03000509000000000000" pitchFamily="65" charset="-120"/>
              <a:ea typeface="標楷體" panose="03000509000000000000" pitchFamily="65" charset="-120"/>
            </a:endParaRPr>
          </a:p>
          <a:p>
            <a:pPr marL="0" indent="0">
              <a:buNone/>
            </a:pPr>
            <a:r>
              <a:rPr lang="en-US" altLang="zh-TW" sz="4000" b="1" dirty="0">
                <a:latin typeface="標楷體" panose="03000509000000000000" pitchFamily="65" charset="-120"/>
                <a:ea typeface="標楷體" panose="03000509000000000000" pitchFamily="65" charset="-120"/>
              </a:rPr>
              <a:t>2.</a:t>
            </a:r>
            <a:r>
              <a:rPr lang="zh-TW" altLang="en-US" sz="4000" b="1" dirty="0">
                <a:latin typeface="標楷體" panose="03000509000000000000" pitchFamily="65" charset="-120"/>
                <a:ea typeface="標楷體" panose="03000509000000000000" pitchFamily="65" charset="-120"/>
              </a:rPr>
              <a:t>設計一份問卷讓廟宇的信徒填寫。</a:t>
            </a:r>
            <a:endParaRPr lang="en-US" altLang="zh-TW" sz="4000" b="1" dirty="0">
              <a:latin typeface="標楷體" panose="03000509000000000000" pitchFamily="65" charset="-120"/>
              <a:ea typeface="標楷體" panose="03000509000000000000" pitchFamily="65" charset="-120"/>
            </a:endParaRPr>
          </a:p>
          <a:p>
            <a:pPr marL="0" indent="0">
              <a:buNone/>
            </a:pPr>
            <a:r>
              <a:rPr lang="en-US" altLang="zh-TW" sz="4000" b="1" dirty="0">
                <a:latin typeface="標楷體" panose="03000509000000000000" pitchFamily="65" charset="-120"/>
                <a:ea typeface="標楷體" panose="03000509000000000000" pitchFamily="65" charset="-120"/>
              </a:rPr>
              <a:t>3.</a:t>
            </a:r>
            <a:r>
              <a:rPr lang="zh-TW" altLang="en-US" sz="4000" b="1" dirty="0">
                <a:latin typeface="標楷體" panose="03000509000000000000" pitchFamily="65" charset="-120"/>
                <a:ea typeface="標楷體" panose="03000509000000000000" pitchFamily="65" charset="-120"/>
              </a:rPr>
              <a:t>準備訪問導覽員和附近店家問題。</a:t>
            </a:r>
            <a:endParaRPr lang="en-US" altLang="zh-TW" sz="4000" b="1" dirty="0">
              <a:latin typeface="標楷體" panose="03000509000000000000" pitchFamily="65" charset="-120"/>
              <a:ea typeface="標楷體" panose="03000509000000000000" pitchFamily="65" charset="-120"/>
            </a:endParaRPr>
          </a:p>
          <a:p>
            <a:pPr marL="0" indent="0">
              <a:buNone/>
            </a:pPr>
            <a:endParaRPr lang="zh-TW" altLang="en-US" dirty="0"/>
          </a:p>
        </p:txBody>
      </p:sp>
    </p:spTree>
    <p:extLst>
      <p:ext uri="{BB962C8B-B14F-4D97-AF65-F5344CB8AC3E}">
        <p14:creationId xmlns:p14="http://schemas.microsoft.com/office/powerpoint/2010/main" val="676827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5B46200-A4F5-6E2A-CCD0-3753B1BDF15F}"/>
              </a:ext>
            </a:extLst>
          </p:cNvPr>
          <p:cNvSpPr>
            <a:spLocks noGrp="1"/>
          </p:cNvSpPr>
          <p:nvPr>
            <p:ph type="title"/>
          </p:nvPr>
        </p:nvSpPr>
        <p:spPr>
          <a:xfrm>
            <a:off x="0" y="0"/>
            <a:ext cx="12192000" cy="1600200"/>
          </a:xfrm>
        </p:spPr>
        <p:txBody>
          <a:bodyPr>
            <a:normAutofit/>
          </a:bodyPr>
          <a:lstStyle/>
          <a:p>
            <a:pPr algn="ctr"/>
            <a:r>
              <a:rPr lang="zh-TW" altLang="en-US" sz="8800" b="1" dirty="0">
                <a:latin typeface="標楷體" panose="03000509000000000000" pitchFamily="65" charset="-120"/>
                <a:ea typeface="標楷體" panose="03000509000000000000" pitchFamily="65" charset="-120"/>
              </a:rPr>
              <a:t>後記</a:t>
            </a:r>
          </a:p>
        </p:txBody>
      </p:sp>
      <p:pic>
        <p:nvPicPr>
          <p:cNvPr id="7" name="圖片版面配置區 6">
            <a:extLst>
              <a:ext uri="{FF2B5EF4-FFF2-40B4-BE49-F238E27FC236}">
                <a16:creationId xmlns:a16="http://schemas.microsoft.com/office/drawing/2014/main" id="{C16C4014-B3B8-3608-C9CA-5F4B1740161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3701" r="13701"/>
          <a:stretch/>
        </p:blipFill>
        <p:spPr>
          <a:xfrm>
            <a:off x="5282119" y="1668545"/>
            <a:ext cx="6712085" cy="4965720"/>
          </a:xfrm>
          <a:prstGeom prst="rect">
            <a:avLst/>
          </a:prstGeom>
          <a:ln>
            <a:noFill/>
          </a:ln>
          <a:effectLst>
            <a:softEdge rad="112500"/>
          </a:effectLst>
        </p:spPr>
      </p:pic>
      <p:sp>
        <p:nvSpPr>
          <p:cNvPr id="3" name="直排文字版面配置區 2">
            <a:extLst>
              <a:ext uri="{FF2B5EF4-FFF2-40B4-BE49-F238E27FC236}">
                <a16:creationId xmlns:a16="http://schemas.microsoft.com/office/drawing/2014/main" id="{50D0531E-6F40-E1B2-3BF9-D532BFDAC060}"/>
              </a:ext>
            </a:extLst>
          </p:cNvPr>
          <p:cNvSpPr>
            <a:spLocks noGrp="1"/>
          </p:cNvSpPr>
          <p:nvPr>
            <p:ph type="body" sz="half" idx="2"/>
          </p:nvPr>
        </p:nvSpPr>
        <p:spPr>
          <a:xfrm>
            <a:off x="77821" y="2441542"/>
            <a:ext cx="5339005" cy="4192722"/>
          </a:xfrm>
        </p:spPr>
        <p:txBody>
          <a:bodyPr vert="horz">
            <a:normAutofit/>
          </a:bodyPr>
          <a:lstStyle/>
          <a:p>
            <a:pPr marL="0" indent="0">
              <a:lnSpc>
                <a:spcPts val="3000"/>
              </a:lnSpc>
              <a:buNone/>
            </a:pPr>
            <a:r>
              <a:rPr lang="zh-TW" altLang="en-US" sz="2800" b="1" dirty="0">
                <a:latin typeface="標楷體" panose="03000509000000000000" pitchFamily="65" charset="-120"/>
                <a:ea typeface="標楷體" panose="03000509000000000000" pitchFamily="65" charset="-120"/>
              </a:rPr>
              <a:t>感謝幫我填問卷的所有信徒們</a:t>
            </a:r>
            <a:endParaRPr lang="en-US" altLang="zh-TW" sz="2800" b="1" dirty="0">
              <a:latin typeface="標楷體" panose="03000509000000000000" pitchFamily="65" charset="-120"/>
              <a:ea typeface="標楷體" panose="03000509000000000000" pitchFamily="65" charset="-120"/>
            </a:endParaRPr>
          </a:p>
          <a:p>
            <a:pPr marL="0" indent="0">
              <a:lnSpc>
                <a:spcPts val="3000"/>
              </a:lnSpc>
              <a:buNone/>
            </a:pPr>
            <a:r>
              <a:rPr lang="zh-TW" altLang="en-US" sz="2800" b="1" dirty="0">
                <a:latin typeface="標楷體" panose="03000509000000000000" pitchFamily="65" charset="-120"/>
                <a:ea typeface="標楷體" panose="03000509000000000000" pitchFamily="65" charset="-120"/>
              </a:rPr>
              <a:t>感謝台南太子宮廟的協助拍攝</a:t>
            </a:r>
            <a:endParaRPr lang="en-US" altLang="zh-TW" sz="2800" b="1" dirty="0">
              <a:latin typeface="標楷體" panose="03000509000000000000" pitchFamily="65" charset="-120"/>
              <a:ea typeface="標楷體" panose="03000509000000000000" pitchFamily="65" charset="-120"/>
            </a:endParaRPr>
          </a:p>
          <a:p>
            <a:pPr marL="0" indent="0">
              <a:lnSpc>
                <a:spcPts val="3000"/>
              </a:lnSpc>
              <a:buNone/>
            </a:pPr>
            <a:r>
              <a:rPr lang="zh-TW" altLang="en-US" sz="2800" b="1" dirty="0">
                <a:latin typeface="標楷體" panose="03000509000000000000" pitchFamily="65" charset="-120"/>
                <a:ea typeface="標楷體" panose="03000509000000000000" pitchFamily="65" charset="-120"/>
              </a:rPr>
              <a:t>感謝台南太子宮執行秘書曾文貞小姐的專業導覽及訪問</a:t>
            </a:r>
            <a:endParaRPr lang="en-US" altLang="zh-TW" sz="2800" b="1" dirty="0">
              <a:latin typeface="標楷體" panose="03000509000000000000" pitchFamily="65" charset="-120"/>
              <a:ea typeface="標楷體" panose="03000509000000000000" pitchFamily="65" charset="-120"/>
            </a:endParaRPr>
          </a:p>
          <a:p>
            <a:pPr marL="0" indent="0">
              <a:lnSpc>
                <a:spcPts val="3000"/>
              </a:lnSpc>
              <a:buNone/>
            </a:pPr>
            <a:r>
              <a:rPr lang="zh-TW" altLang="en-US" sz="2800" b="1" dirty="0">
                <a:latin typeface="標楷體" panose="03000509000000000000" pitchFamily="65" charset="-120"/>
                <a:ea typeface="標楷體" panose="03000509000000000000" pitchFamily="65" charset="-120"/>
              </a:rPr>
              <a:t>感謝附近店家的訪問</a:t>
            </a:r>
            <a:endParaRPr lang="en-US" altLang="zh-TW" sz="2800" b="1" dirty="0">
              <a:latin typeface="標楷體" panose="03000509000000000000" pitchFamily="65" charset="-120"/>
              <a:ea typeface="標楷體" panose="03000509000000000000" pitchFamily="65" charset="-120"/>
            </a:endParaRPr>
          </a:p>
          <a:p>
            <a:pPr marL="0" indent="0">
              <a:lnSpc>
                <a:spcPts val="3000"/>
              </a:lnSpc>
              <a:buNone/>
            </a:pPr>
            <a:r>
              <a:rPr lang="zh-TW" altLang="en-US" sz="2800" b="1" dirty="0">
                <a:latin typeface="標楷體" panose="03000509000000000000" pitchFamily="65" charset="-120"/>
                <a:ea typeface="標楷體" panose="03000509000000000000" pitchFamily="65" charset="-120"/>
              </a:rPr>
              <a:t>感謝爸爸、媽媽及舅舅的陪同和拍攝</a:t>
            </a:r>
            <a:endParaRPr lang="en-US" altLang="zh-TW" sz="2800" b="1" dirty="0">
              <a:latin typeface="標楷體" panose="03000509000000000000" pitchFamily="65" charset="-120"/>
              <a:ea typeface="標楷體" panose="03000509000000000000" pitchFamily="65" charset="-120"/>
            </a:endParaRPr>
          </a:p>
          <a:p>
            <a:pPr marL="0" indent="0">
              <a:buNone/>
            </a:pPr>
            <a:endParaRPr lang="zh-TW" altLang="en-US" dirty="0"/>
          </a:p>
        </p:txBody>
      </p:sp>
    </p:spTree>
    <p:extLst>
      <p:ext uri="{BB962C8B-B14F-4D97-AF65-F5344CB8AC3E}">
        <p14:creationId xmlns:p14="http://schemas.microsoft.com/office/powerpoint/2010/main" val="3867839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4A81AA2-E159-5758-4E1E-5CCCC2F03C07}"/>
              </a:ext>
            </a:extLst>
          </p:cNvPr>
          <p:cNvSpPr>
            <a:spLocks noGrp="1"/>
          </p:cNvSpPr>
          <p:nvPr>
            <p:ph type="ctrTitle"/>
          </p:nvPr>
        </p:nvSpPr>
        <p:spPr>
          <a:xfrm>
            <a:off x="94268" y="169683"/>
            <a:ext cx="11716732" cy="2196446"/>
          </a:xfrm>
        </p:spPr>
        <p:txBody>
          <a:bodyPr anchor="ctr">
            <a:normAutofit/>
          </a:bodyPr>
          <a:lstStyle/>
          <a:p>
            <a:pPr algn="ctr"/>
            <a:r>
              <a:rPr lang="zh-TW" altLang="en-US" sz="9000" b="1" dirty="0">
                <a:latin typeface="標楷體" panose="03000509000000000000" pitchFamily="65" charset="-120"/>
                <a:ea typeface="標楷體" panose="03000509000000000000" pitchFamily="65" charset="-120"/>
              </a:rPr>
              <a:t>台南新營太子宮問卷</a:t>
            </a:r>
          </a:p>
        </p:txBody>
      </p:sp>
      <p:sp>
        <p:nvSpPr>
          <p:cNvPr id="3" name="副標題 2">
            <a:extLst>
              <a:ext uri="{FF2B5EF4-FFF2-40B4-BE49-F238E27FC236}">
                <a16:creationId xmlns:a16="http://schemas.microsoft.com/office/drawing/2014/main" id="{540F9A8E-5392-B543-B5CD-CADC9E281549}"/>
              </a:ext>
            </a:extLst>
          </p:cNvPr>
          <p:cNvSpPr>
            <a:spLocks noGrp="1"/>
          </p:cNvSpPr>
          <p:nvPr>
            <p:ph type="subTitle" idx="1"/>
          </p:nvPr>
        </p:nvSpPr>
        <p:spPr>
          <a:xfrm>
            <a:off x="1178351" y="2631157"/>
            <a:ext cx="9483364" cy="3401998"/>
          </a:xfrm>
        </p:spPr>
        <p:txBody>
          <a:bodyPr>
            <a:noAutofit/>
          </a:bodyPr>
          <a:lstStyle/>
          <a:p>
            <a:pPr algn="l"/>
            <a:r>
              <a:rPr lang="zh-TW" altLang="en-US" sz="5400" b="1" dirty="0">
                <a:latin typeface="標楷體" panose="03000509000000000000" pitchFamily="65" charset="-120"/>
                <a:ea typeface="標楷體" panose="03000509000000000000" pitchFamily="65" charset="-120"/>
              </a:rPr>
              <a:t>我當天準備</a:t>
            </a:r>
            <a:r>
              <a:rPr lang="en-US" altLang="zh-TW" sz="5400" b="1" dirty="0">
                <a:latin typeface="標楷體" panose="03000509000000000000" pitchFamily="65" charset="-120"/>
                <a:ea typeface="標楷體" panose="03000509000000000000" pitchFamily="65" charset="-120"/>
              </a:rPr>
              <a:t>100</a:t>
            </a:r>
            <a:r>
              <a:rPr lang="zh-TW" altLang="en-US" sz="5400" b="1" dirty="0">
                <a:latin typeface="標楷體" panose="03000509000000000000" pitchFamily="65" charset="-120"/>
                <a:ea typeface="標楷體" panose="03000509000000000000" pitchFamily="65" charset="-120"/>
              </a:rPr>
              <a:t>份，填寫完成有</a:t>
            </a:r>
            <a:r>
              <a:rPr lang="en-US" altLang="zh-TW" sz="5400" b="1" dirty="0">
                <a:latin typeface="標楷體" panose="03000509000000000000" pitchFamily="65" charset="-120"/>
                <a:ea typeface="標楷體" panose="03000509000000000000" pitchFamily="65" charset="-120"/>
              </a:rPr>
              <a:t>30</a:t>
            </a:r>
            <a:r>
              <a:rPr lang="zh-TW" altLang="en-US" sz="5400" b="1" dirty="0">
                <a:latin typeface="標楷體" panose="03000509000000000000" pitchFamily="65" charset="-120"/>
                <a:ea typeface="標楷體" panose="03000509000000000000" pitchFamily="65" charset="-120"/>
              </a:rPr>
              <a:t>份，題目有</a:t>
            </a:r>
            <a:r>
              <a:rPr lang="en-US" altLang="zh-TW" sz="5400" b="1" dirty="0">
                <a:latin typeface="標楷體" panose="03000509000000000000" pitchFamily="65" charset="-120"/>
                <a:ea typeface="標楷體" panose="03000509000000000000" pitchFamily="65" charset="-120"/>
              </a:rPr>
              <a:t>14</a:t>
            </a:r>
            <a:r>
              <a:rPr lang="zh-TW" altLang="en-US" sz="5400" b="1" dirty="0">
                <a:latin typeface="標楷體" panose="03000509000000000000" pitchFamily="65" charset="-120"/>
                <a:ea typeface="標楷體" panose="03000509000000000000" pitchFamily="65" charset="-120"/>
              </a:rPr>
              <a:t>題，</a:t>
            </a:r>
            <a:r>
              <a:rPr lang="zh-TW" altLang="zh-TW" sz="5400" b="1" dirty="0">
                <a:effectLst/>
                <a:latin typeface="標楷體" panose="03000509000000000000" pitchFamily="65" charset="-120"/>
                <a:ea typeface="標楷體" panose="03000509000000000000" pitchFamily="65" charset="-120"/>
                <a:cs typeface="Calibri" panose="020F0502020204030204" pitchFamily="34" charset="0"/>
              </a:rPr>
              <a:t>希望透過問卷瞭解</a:t>
            </a:r>
            <a:r>
              <a:rPr lang="zh-TW" altLang="en-US" sz="5400" b="1" dirty="0">
                <a:effectLst/>
                <a:latin typeface="標楷體" panose="03000509000000000000" pitchFamily="65" charset="-120"/>
                <a:ea typeface="標楷體" panose="03000509000000000000" pitchFamily="65" charset="-120"/>
                <a:cs typeface="Calibri" panose="020F0502020204030204" pitchFamily="34" charset="0"/>
              </a:rPr>
              <a:t>來此</a:t>
            </a:r>
            <a:r>
              <a:rPr lang="zh-TW" altLang="zh-TW" sz="5400" b="1" dirty="0">
                <a:effectLst/>
                <a:latin typeface="標楷體" panose="03000509000000000000" pitchFamily="65" charset="-120"/>
                <a:ea typeface="標楷體" panose="03000509000000000000" pitchFamily="65" charset="-120"/>
                <a:cs typeface="Calibri" panose="020F0502020204030204" pitchFamily="34" charset="0"/>
              </a:rPr>
              <a:t>參拜的年齡、參拜習慣與想法</a:t>
            </a:r>
            <a:r>
              <a:rPr lang="en-US" altLang="zh-TW" sz="5400" b="1" dirty="0">
                <a:latin typeface="標楷體" panose="03000509000000000000" pitchFamily="65" charset="-120"/>
                <a:ea typeface="標楷體" panose="03000509000000000000" pitchFamily="65" charset="-120"/>
                <a:cs typeface="Calibri" panose="020F0502020204030204" pitchFamily="34" charset="0"/>
              </a:rPr>
              <a:t>……</a:t>
            </a:r>
            <a:r>
              <a:rPr lang="zh-TW" altLang="zh-TW" sz="5400" b="1" dirty="0">
                <a:effectLst/>
                <a:latin typeface="標楷體" panose="03000509000000000000" pitchFamily="65" charset="-120"/>
                <a:ea typeface="標楷體" panose="03000509000000000000" pitchFamily="65" charset="-120"/>
                <a:cs typeface="Calibri" panose="020F0502020204030204" pitchFamily="34" charset="0"/>
              </a:rPr>
              <a:t>等</a:t>
            </a:r>
            <a:endParaRPr lang="zh-TW" altLang="en-US" sz="54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39211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87F602A-21E0-D406-27E5-F4F49B6435E0}"/>
              </a:ext>
            </a:extLst>
          </p:cNvPr>
          <p:cNvSpPr>
            <a:spLocks noGrp="1"/>
          </p:cNvSpPr>
          <p:nvPr>
            <p:ph type="title"/>
          </p:nvPr>
        </p:nvSpPr>
        <p:spPr>
          <a:xfrm>
            <a:off x="839788" y="457200"/>
            <a:ext cx="11010090" cy="1600200"/>
          </a:xfrm>
        </p:spPr>
        <p:txBody>
          <a:bodyPr anchor="ctr">
            <a:normAutofit/>
          </a:bodyPr>
          <a:lstStyle/>
          <a:p>
            <a:pPr algn="ctr"/>
            <a:r>
              <a:rPr lang="zh-TW" altLang="en-US" sz="8800" b="1" dirty="0">
                <a:latin typeface="標楷體" panose="03000509000000000000" pitchFamily="65" charset="-120"/>
                <a:ea typeface="標楷體" panose="03000509000000000000" pitchFamily="65" charset="-120"/>
              </a:rPr>
              <a:t>台南太子宮問卷</a:t>
            </a:r>
          </a:p>
        </p:txBody>
      </p:sp>
      <p:graphicFrame>
        <p:nvGraphicFramePr>
          <p:cNvPr id="6" name="內容版面配置區 5">
            <a:extLst>
              <a:ext uri="{FF2B5EF4-FFF2-40B4-BE49-F238E27FC236}">
                <a16:creationId xmlns:a16="http://schemas.microsoft.com/office/drawing/2014/main" id="{28D862E3-66E2-275B-BDEE-B978FDB22EC2}"/>
              </a:ext>
            </a:extLst>
          </p:cNvPr>
          <p:cNvGraphicFramePr>
            <a:graphicFrameLocks noGrp="1"/>
          </p:cNvGraphicFramePr>
          <p:nvPr>
            <p:ph idx="1"/>
          </p:nvPr>
        </p:nvGraphicFramePr>
        <p:xfrm>
          <a:off x="4516018" y="2049461"/>
          <a:ext cx="7184570" cy="4351339"/>
        </p:xfrm>
        <a:graphic>
          <a:graphicData uri="http://schemas.openxmlformats.org/drawingml/2006/chart">
            <c:chart xmlns:c="http://schemas.openxmlformats.org/drawingml/2006/chart" xmlns:r="http://schemas.openxmlformats.org/officeDocument/2006/relationships" r:id="rId3"/>
          </a:graphicData>
        </a:graphic>
      </p:graphicFrame>
      <p:sp>
        <p:nvSpPr>
          <p:cNvPr id="3" name="文字版面配置區 2">
            <a:extLst>
              <a:ext uri="{FF2B5EF4-FFF2-40B4-BE49-F238E27FC236}">
                <a16:creationId xmlns:a16="http://schemas.microsoft.com/office/drawing/2014/main" id="{0CCD7D40-398F-C1A7-15D4-5DD3BC864335}"/>
              </a:ext>
            </a:extLst>
          </p:cNvPr>
          <p:cNvSpPr>
            <a:spLocks noGrp="1"/>
          </p:cNvSpPr>
          <p:nvPr>
            <p:ph type="body" sz="half" idx="2"/>
          </p:nvPr>
        </p:nvSpPr>
        <p:spPr>
          <a:xfrm>
            <a:off x="491413" y="2855166"/>
            <a:ext cx="4024606" cy="3545633"/>
          </a:xfrm>
        </p:spPr>
        <p:txBody>
          <a:bodyPr>
            <a:normAutofit/>
          </a:bodyPr>
          <a:lstStyle/>
          <a:p>
            <a:r>
              <a:rPr lang="en-US" altLang="zh-TW" sz="3200" b="1" dirty="0">
                <a:latin typeface="標楷體" panose="03000509000000000000" pitchFamily="65" charset="-120"/>
                <a:ea typeface="標楷體" panose="03000509000000000000" pitchFamily="65" charset="-120"/>
              </a:rPr>
              <a:t>30</a:t>
            </a:r>
            <a:r>
              <a:rPr lang="zh-TW" altLang="en-US" sz="3200" b="1" dirty="0">
                <a:latin typeface="標楷體" panose="03000509000000000000" pitchFamily="65" charset="-120"/>
                <a:ea typeface="標楷體" panose="03000509000000000000" pitchFamily="65" charset="-120"/>
              </a:rPr>
              <a:t>份問卷中，來太子宮參拜的信徒大多的人是</a:t>
            </a:r>
            <a:r>
              <a:rPr lang="en-US" altLang="zh-TW" sz="3200" b="1" dirty="0">
                <a:latin typeface="標楷體" panose="03000509000000000000" pitchFamily="65" charset="-120"/>
                <a:ea typeface="標楷體" panose="03000509000000000000" pitchFamily="65" charset="-120"/>
              </a:rPr>
              <a:t>18</a:t>
            </a:r>
            <a:r>
              <a:rPr lang="zh-TW" altLang="en-US" sz="3200" b="1" dirty="0">
                <a:latin typeface="標楷體" panose="03000509000000000000" pitchFamily="65" charset="-120"/>
                <a:ea typeface="標楷體" panose="03000509000000000000" pitchFamily="65" charset="-120"/>
              </a:rPr>
              <a:t>歲以下，其次是</a:t>
            </a:r>
            <a:r>
              <a:rPr lang="en-US" altLang="zh-TW" sz="3200" b="1" dirty="0">
                <a:latin typeface="標楷體" panose="03000509000000000000" pitchFamily="65" charset="-120"/>
                <a:ea typeface="標楷體" panose="03000509000000000000" pitchFamily="65" charset="-120"/>
              </a:rPr>
              <a:t>31-40</a:t>
            </a:r>
            <a:r>
              <a:rPr lang="zh-TW" altLang="en-US" sz="3200" b="1" dirty="0">
                <a:latin typeface="標楷體" panose="03000509000000000000" pitchFamily="65" charset="-120"/>
                <a:ea typeface="標楷體" panose="03000509000000000000" pitchFamily="65" charset="-120"/>
              </a:rPr>
              <a:t>歲的信徒。</a:t>
            </a:r>
          </a:p>
        </p:txBody>
      </p:sp>
    </p:spTree>
    <p:extLst>
      <p:ext uri="{BB962C8B-B14F-4D97-AF65-F5344CB8AC3E}">
        <p14:creationId xmlns:p14="http://schemas.microsoft.com/office/powerpoint/2010/main" val="733856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87F602A-21E0-D406-27E5-F4F49B6435E0}"/>
              </a:ext>
            </a:extLst>
          </p:cNvPr>
          <p:cNvSpPr>
            <a:spLocks noGrp="1"/>
          </p:cNvSpPr>
          <p:nvPr>
            <p:ph type="title"/>
          </p:nvPr>
        </p:nvSpPr>
        <p:spPr>
          <a:xfrm>
            <a:off x="839788" y="457200"/>
            <a:ext cx="10870130" cy="1600200"/>
          </a:xfrm>
        </p:spPr>
        <p:txBody>
          <a:bodyPr anchor="ctr">
            <a:normAutofit/>
          </a:bodyPr>
          <a:lstStyle/>
          <a:p>
            <a:pPr algn="ctr"/>
            <a:r>
              <a:rPr lang="zh-TW" altLang="en-US" sz="8800" b="1" dirty="0">
                <a:latin typeface="標楷體" panose="03000509000000000000" pitchFamily="65" charset="-120"/>
                <a:ea typeface="標楷體" panose="03000509000000000000" pitchFamily="65" charset="-120"/>
              </a:rPr>
              <a:t>台南太子宮問卷</a:t>
            </a:r>
          </a:p>
        </p:txBody>
      </p:sp>
      <p:graphicFrame>
        <p:nvGraphicFramePr>
          <p:cNvPr id="6" name="內容版面配置區 5">
            <a:extLst>
              <a:ext uri="{FF2B5EF4-FFF2-40B4-BE49-F238E27FC236}">
                <a16:creationId xmlns:a16="http://schemas.microsoft.com/office/drawing/2014/main" id="{28D862E3-66E2-275B-BDEE-B978FDB22EC2}"/>
              </a:ext>
            </a:extLst>
          </p:cNvPr>
          <p:cNvGraphicFramePr>
            <a:graphicFrameLocks noGrp="1"/>
          </p:cNvGraphicFramePr>
          <p:nvPr>
            <p:ph idx="1"/>
          </p:nvPr>
        </p:nvGraphicFramePr>
        <p:xfrm>
          <a:off x="4376057" y="2146042"/>
          <a:ext cx="7576457" cy="4348064"/>
        </p:xfrm>
        <a:graphic>
          <a:graphicData uri="http://schemas.openxmlformats.org/drawingml/2006/chart">
            <c:chart xmlns:c="http://schemas.openxmlformats.org/drawingml/2006/chart" xmlns:r="http://schemas.openxmlformats.org/officeDocument/2006/relationships" r:id="rId3"/>
          </a:graphicData>
        </a:graphic>
      </p:graphicFrame>
      <p:sp>
        <p:nvSpPr>
          <p:cNvPr id="3" name="文字版面配置區 2">
            <a:extLst>
              <a:ext uri="{FF2B5EF4-FFF2-40B4-BE49-F238E27FC236}">
                <a16:creationId xmlns:a16="http://schemas.microsoft.com/office/drawing/2014/main" id="{9EB0CC06-F0F7-D4C4-2833-BE10C58487BC}"/>
              </a:ext>
            </a:extLst>
          </p:cNvPr>
          <p:cNvSpPr>
            <a:spLocks noGrp="1"/>
          </p:cNvSpPr>
          <p:nvPr>
            <p:ph type="body" sz="half" idx="2"/>
          </p:nvPr>
        </p:nvSpPr>
        <p:spPr>
          <a:xfrm>
            <a:off x="354563" y="3097762"/>
            <a:ext cx="3788230" cy="3396344"/>
          </a:xfrm>
        </p:spPr>
        <p:txBody>
          <a:bodyPr>
            <a:normAutofit/>
          </a:bodyPr>
          <a:lstStyle/>
          <a:p>
            <a:r>
              <a:rPr lang="en-US" altLang="zh-TW" sz="3200" b="1" dirty="0">
                <a:latin typeface="標楷體" panose="03000509000000000000" pitchFamily="65" charset="-120"/>
                <a:ea typeface="標楷體" panose="03000509000000000000" pitchFamily="65" charset="-120"/>
              </a:rPr>
              <a:t>30</a:t>
            </a:r>
            <a:r>
              <a:rPr lang="zh-TW" altLang="en-US" sz="3200" b="1" dirty="0">
                <a:latin typeface="標楷體" panose="03000509000000000000" pitchFamily="65" charset="-120"/>
                <a:ea typeface="標楷體" panose="03000509000000000000" pitchFamily="65" charset="-120"/>
              </a:rPr>
              <a:t>份問卷中，來太子宮參拜的信徒六成的人都是偶爾才來。</a:t>
            </a:r>
          </a:p>
        </p:txBody>
      </p:sp>
    </p:spTree>
    <p:extLst>
      <p:ext uri="{BB962C8B-B14F-4D97-AF65-F5344CB8AC3E}">
        <p14:creationId xmlns:p14="http://schemas.microsoft.com/office/powerpoint/2010/main" val="663869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87F602A-21E0-D406-27E5-F4F49B6435E0}"/>
              </a:ext>
            </a:extLst>
          </p:cNvPr>
          <p:cNvSpPr>
            <a:spLocks noGrp="1"/>
          </p:cNvSpPr>
          <p:nvPr>
            <p:ph type="title"/>
          </p:nvPr>
        </p:nvSpPr>
        <p:spPr>
          <a:xfrm>
            <a:off x="839788" y="457200"/>
            <a:ext cx="11131388" cy="1600200"/>
          </a:xfrm>
        </p:spPr>
        <p:txBody>
          <a:bodyPr anchor="ctr">
            <a:normAutofit/>
          </a:bodyPr>
          <a:lstStyle/>
          <a:p>
            <a:pPr algn="ctr"/>
            <a:r>
              <a:rPr lang="zh-TW" altLang="en-US" sz="8800" b="1" dirty="0">
                <a:latin typeface="標楷體" panose="03000509000000000000" pitchFamily="65" charset="-120"/>
                <a:ea typeface="標楷體" panose="03000509000000000000" pitchFamily="65" charset="-120"/>
              </a:rPr>
              <a:t>台南太子宮問卷</a:t>
            </a:r>
          </a:p>
        </p:txBody>
      </p:sp>
      <p:graphicFrame>
        <p:nvGraphicFramePr>
          <p:cNvPr id="6" name="內容版面配置區 5">
            <a:extLst>
              <a:ext uri="{FF2B5EF4-FFF2-40B4-BE49-F238E27FC236}">
                <a16:creationId xmlns:a16="http://schemas.microsoft.com/office/drawing/2014/main" id="{28D862E3-66E2-275B-BDEE-B978FDB22EC2}"/>
              </a:ext>
            </a:extLst>
          </p:cNvPr>
          <p:cNvGraphicFramePr>
            <a:graphicFrameLocks noGrp="1"/>
          </p:cNvGraphicFramePr>
          <p:nvPr>
            <p:ph idx="1"/>
          </p:nvPr>
        </p:nvGraphicFramePr>
        <p:xfrm>
          <a:off x="4488024" y="2211355"/>
          <a:ext cx="7483152" cy="4413380"/>
        </p:xfrm>
        <a:graphic>
          <a:graphicData uri="http://schemas.openxmlformats.org/drawingml/2006/chart">
            <c:chart xmlns:c="http://schemas.openxmlformats.org/drawingml/2006/chart" xmlns:r="http://schemas.openxmlformats.org/officeDocument/2006/relationships" r:id="rId3"/>
          </a:graphicData>
        </a:graphic>
      </p:graphicFrame>
      <p:sp>
        <p:nvSpPr>
          <p:cNvPr id="3" name="文字版面配置區 2">
            <a:extLst>
              <a:ext uri="{FF2B5EF4-FFF2-40B4-BE49-F238E27FC236}">
                <a16:creationId xmlns:a16="http://schemas.microsoft.com/office/drawing/2014/main" id="{951247FB-47D2-137B-A906-D48845FE9BBD}"/>
              </a:ext>
            </a:extLst>
          </p:cNvPr>
          <p:cNvSpPr>
            <a:spLocks noGrp="1"/>
          </p:cNvSpPr>
          <p:nvPr>
            <p:ph type="body" sz="half" idx="2"/>
          </p:nvPr>
        </p:nvSpPr>
        <p:spPr>
          <a:xfrm>
            <a:off x="341642" y="2769268"/>
            <a:ext cx="3847323" cy="3442996"/>
          </a:xfrm>
        </p:spPr>
        <p:txBody>
          <a:bodyPr>
            <a:normAutofit/>
          </a:bodyPr>
          <a:lstStyle/>
          <a:p>
            <a:r>
              <a:rPr lang="en-US" altLang="zh-TW" sz="3200" b="1" dirty="0">
                <a:latin typeface="標楷體" panose="03000509000000000000" pitchFamily="65" charset="-120"/>
                <a:ea typeface="標楷體" panose="03000509000000000000" pitchFamily="65" charset="-120"/>
              </a:rPr>
              <a:t>30</a:t>
            </a:r>
            <a:r>
              <a:rPr lang="zh-TW" altLang="en-US" sz="3200" b="1" dirty="0">
                <a:latin typeface="標楷體" panose="03000509000000000000" pitchFamily="65" charset="-120"/>
                <a:ea typeface="標楷體" panose="03000509000000000000" pitchFamily="65" charset="-120"/>
              </a:rPr>
              <a:t>份問卷中，來太子宮參拜的信徒三成的人都是半年以上一年以內來過，其次二成的人是從沒來過。</a:t>
            </a:r>
          </a:p>
        </p:txBody>
      </p:sp>
    </p:spTree>
    <p:extLst>
      <p:ext uri="{BB962C8B-B14F-4D97-AF65-F5344CB8AC3E}">
        <p14:creationId xmlns:p14="http://schemas.microsoft.com/office/powerpoint/2010/main" val="3539196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87F602A-21E0-D406-27E5-F4F49B6435E0}"/>
              </a:ext>
            </a:extLst>
          </p:cNvPr>
          <p:cNvSpPr>
            <a:spLocks noGrp="1"/>
          </p:cNvSpPr>
          <p:nvPr>
            <p:ph type="title"/>
          </p:nvPr>
        </p:nvSpPr>
        <p:spPr>
          <a:xfrm>
            <a:off x="839788" y="457200"/>
            <a:ext cx="10898122" cy="1600200"/>
          </a:xfrm>
        </p:spPr>
        <p:txBody>
          <a:bodyPr anchor="ctr">
            <a:normAutofit/>
          </a:bodyPr>
          <a:lstStyle/>
          <a:p>
            <a:pPr algn="ctr"/>
            <a:r>
              <a:rPr lang="zh-TW" altLang="en-US" sz="8800" b="1" dirty="0">
                <a:latin typeface="標楷體" panose="03000509000000000000" pitchFamily="65" charset="-120"/>
                <a:ea typeface="標楷體" panose="03000509000000000000" pitchFamily="65" charset="-120"/>
              </a:rPr>
              <a:t>台南太子宮問卷</a:t>
            </a:r>
          </a:p>
        </p:txBody>
      </p:sp>
      <p:graphicFrame>
        <p:nvGraphicFramePr>
          <p:cNvPr id="6" name="內容版面配置區 5">
            <a:extLst>
              <a:ext uri="{FF2B5EF4-FFF2-40B4-BE49-F238E27FC236}">
                <a16:creationId xmlns:a16="http://schemas.microsoft.com/office/drawing/2014/main" id="{28D862E3-66E2-275B-BDEE-B978FDB22EC2}"/>
              </a:ext>
            </a:extLst>
          </p:cNvPr>
          <p:cNvGraphicFramePr>
            <a:graphicFrameLocks noGrp="1"/>
          </p:cNvGraphicFramePr>
          <p:nvPr>
            <p:ph idx="1"/>
          </p:nvPr>
        </p:nvGraphicFramePr>
        <p:xfrm>
          <a:off x="4562669" y="2164702"/>
          <a:ext cx="7343192" cy="4422710"/>
        </p:xfrm>
        <a:graphic>
          <a:graphicData uri="http://schemas.openxmlformats.org/drawingml/2006/chart">
            <c:chart xmlns:c="http://schemas.openxmlformats.org/drawingml/2006/chart" xmlns:r="http://schemas.openxmlformats.org/officeDocument/2006/relationships" r:id="rId3"/>
          </a:graphicData>
        </a:graphic>
      </p:graphicFrame>
      <p:sp>
        <p:nvSpPr>
          <p:cNvPr id="3" name="文字版面配置區 2">
            <a:extLst>
              <a:ext uri="{FF2B5EF4-FFF2-40B4-BE49-F238E27FC236}">
                <a16:creationId xmlns:a16="http://schemas.microsoft.com/office/drawing/2014/main" id="{3D83E644-CA41-AEBD-0497-A686F0ADC5B6}"/>
              </a:ext>
            </a:extLst>
          </p:cNvPr>
          <p:cNvSpPr>
            <a:spLocks noGrp="1"/>
          </p:cNvSpPr>
          <p:nvPr>
            <p:ph type="body" sz="half" idx="2"/>
          </p:nvPr>
        </p:nvSpPr>
        <p:spPr>
          <a:xfrm>
            <a:off x="386501" y="2621902"/>
            <a:ext cx="4072378" cy="3508310"/>
          </a:xfrm>
        </p:spPr>
        <p:txBody>
          <a:bodyPr>
            <a:normAutofit/>
          </a:bodyPr>
          <a:lstStyle/>
          <a:p>
            <a:r>
              <a:rPr lang="en-US" altLang="zh-TW" sz="3200" b="1" dirty="0">
                <a:latin typeface="標楷體" panose="03000509000000000000" pitchFamily="65" charset="-120"/>
                <a:ea typeface="標楷體" panose="03000509000000000000" pitchFamily="65" charset="-120"/>
              </a:rPr>
              <a:t>30</a:t>
            </a:r>
            <a:r>
              <a:rPr lang="zh-TW" altLang="en-US" sz="3200" b="1" dirty="0">
                <a:latin typeface="標楷體" panose="03000509000000000000" pitchFamily="65" charset="-120"/>
                <a:ea typeface="標楷體" panose="03000509000000000000" pitchFamily="65" charset="-120"/>
              </a:rPr>
              <a:t>份問卷中，來太子宮參拜的信徒超過半數的人都是帶一顆真誠的心，其次是帶餅乾、糖果、飲料前來。</a:t>
            </a:r>
          </a:p>
        </p:txBody>
      </p:sp>
    </p:spTree>
    <p:extLst>
      <p:ext uri="{BB962C8B-B14F-4D97-AF65-F5344CB8AC3E}">
        <p14:creationId xmlns:p14="http://schemas.microsoft.com/office/powerpoint/2010/main" val="3360539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87F602A-21E0-D406-27E5-F4F49B6435E0}"/>
              </a:ext>
            </a:extLst>
          </p:cNvPr>
          <p:cNvSpPr>
            <a:spLocks noGrp="1"/>
          </p:cNvSpPr>
          <p:nvPr>
            <p:ph type="title"/>
          </p:nvPr>
        </p:nvSpPr>
        <p:spPr>
          <a:xfrm>
            <a:off x="839788" y="457200"/>
            <a:ext cx="11000758" cy="1600200"/>
          </a:xfrm>
        </p:spPr>
        <p:txBody>
          <a:bodyPr anchor="ctr">
            <a:normAutofit/>
          </a:bodyPr>
          <a:lstStyle/>
          <a:p>
            <a:pPr algn="ctr"/>
            <a:r>
              <a:rPr lang="zh-TW" altLang="en-US" sz="8800" b="1" dirty="0">
                <a:latin typeface="標楷體" panose="03000509000000000000" pitchFamily="65" charset="-120"/>
                <a:ea typeface="標楷體" panose="03000509000000000000" pitchFamily="65" charset="-120"/>
              </a:rPr>
              <a:t>台南太子宮問卷</a:t>
            </a:r>
          </a:p>
        </p:txBody>
      </p:sp>
      <p:graphicFrame>
        <p:nvGraphicFramePr>
          <p:cNvPr id="6" name="內容版面配置區 5">
            <a:extLst>
              <a:ext uri="{FF2B5EF4-FFF2-40B4-BE49-F238E27FC236}">
                <a16:creationId xmlns:a16="http://schemas.microsoft.com/office/drawing/2014/main" id="{28D862E3-66E2-275B-BDEE-B978FDB22EC2}"/>
              </a:ext>
            </a:extLst>
          </p:cNvPr>
          <p:cNvGraphicFramePr>
            <a:graphicFrameLocks noGrp="1"/>
          </p:cNvGraphicFramePr>
          <p:nvPr>
            <p:ph idx="1"/>
          </p:nvPr>
        </p:nvGraphicFramePr>
        <p:xfrm>
          <a:off x="4469363" y="2192694"/>
          <a:ext cx="7371183" cy="4394717"/>
        </p:xfrm>
        <a:graphic>
          <a:graphicData uri="http://schemas.openxmlformats.org/drawingml/2006/chart">
            <c:chart xmlns:c="http://schemas.openxmlformats.org/drawingml/2006/chart" xmlns:r="http://schemas.openxmlformats.org/officeDocument/2006/relationships" r:id="rId3"/>
          </a:graphicData>
        </a:graphic>
      </p:graphicFrame>
      <p:sp>
        <p:nvSpPr>
          <p:cNvPr id="3" name="文字版面配置區 2">
            <a:extLst>
              <a:ext uri="{FF2B5EF4-FFF2-40B4-BE49-F238E27FC236}">
                <a16:creationId xmlns:a16="http://schemas.microsoft.com/office/drawing/2014/main" id="{04210C42-5BDA-8540-379D-230CE67BB22D}"/>
              </a:ext>
            </a:extLst>
          </p:cNvPr>
          <p:cNvSpPr>
            <a:spLocks noGrp="1"/>
          </p:cNvSpPr>
          <p:nvPr>
            <p:ph type="body" sz="half" idx="2"/>
          </p:nvPr>
        </p:nvSpPr>
        <p:spPr>
          <a:xfrm>
            <a:off x="351454" y="2803848"/>
            <a:ext cx="3791338" cy="3172408"/>
          </a:xfrm>
        </p:spPr>
        <p:txBody>
          <a:bodyPr>
            <a:normAutofit/>
          </a:bodyPr>
          <a:lstStyle/>
          <a:p>
            <a:r>
              <a:rPr lang="en-US" altLang="zh-TW" sz="3200" b="1" dirty="0">
                <a:latin typeface="標楷體" panose="03000509000000000000" pitchFamily="65" charset="-120"/>
                <a:ea typeface="標楷體" panose="03000509000000000000" pitchFamily="65" charset="-120"/>
              </a:rPr>
              <a:t>30</a:t>
            </a:r>
            <a:r>
              <a:rPr lang="zh-TW" altLang="en-US" sz="3200" b="1" dirty="0">
                <a:latin typeface="標楷體" panose="03000509000000000000" pitchFamily="65" charset="-120"/>
                <a:ea typeface="標楷體" panose="03000509000000000000" pitchFamily="65" charset="-120"/>
              </a:rPr>
              <a:t>份問卷中，來太子宮參拜的信徒超過半數都是來求健康，其次是單純來走走看看。</a:t>
            </a:r>
          </a:p>
        </p:txBody>
      </p:sp>
    </p:spTree>
    <p:extLst>
      <p:ext uri="{BB962C8B-B14F-4D97-AF65-F5344CB8AC3E}">
        <p14:creationId xmlns:p14="http://schemas.microsoft.com/office/powerpoint/2010/main" val="7308026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天體">
  <a:themeElements>
    <a:clrScheme name="天體">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天體">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天體">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TM03457452[[fn=天體]]</Template>
  <TotalTime>4281</TotalTime>
  <Words>1525</Words>
  <Application>Microsoft Office PowerPoint</Application>
  <PresentationFormat>寬螢幕</PresentationFormat>
  <Paragraphs>107</Paragraphs>
  <Slides>30</Slides>
  <Notes>12</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30</vt:i4>
      </vt:variant>
    </vt:vector>
  </HeadingPairs>
  <TitlesOfParts>
    <vt:vector size="37" baseType="lpstr">
      <vt:lpstr>王漢宗中楷體注音</vt:lpstr>
      <vt:lpstr>微軟正黑體</vt:lpstr>
      <vt:lpstr>標楷體</vt:lpstr>
      <vt:lpstr>Arial</vt:lpstr>
      <vt:lpstr>Calibri</vt:lpstr>
      <vt:lpstr>Calibri Light</vt:lpstr>
      <vt:lpstr>天體</vt:lpstr>
      <vt:lpstr>探訪台南新營太子宮</vt:lpstr>
      <vt:lpstr>製作動機</vt:lpstr>
      <vt:lpstr>出發前需準備事項</vt:lpstr>
      <vt:lpstr>台南新營太子宮問卷</vt:lpstr>
      <vt:lpstr>台南太子宮問卷</vt:lpstr>
      <vt:lpstr>台南太子宮問卷</vt:lpstr>
      <vt:lpstr>台南太子宮問卷</vt:lpstr>
      <vt:lpstr>台南太子宮問卷</vt:lpstr>
      <vt:lpstr>台南太子宮問卷</vt:lpstr>
      <vt:lpstr>台南太子宮問卷</vt:lpstr>
      <vt:lpstr>台南太子宮問卷</vt:lpstr>
      <vt:lpstr>台南太子宮問卷</vt:lpstr>
      <vt:lpstr>台南太子宮問卷</vt:lpstr>
      <vt:lpstr>台南太子宮問卷</vt:lpstr>
      <vt:lpstr>台南太子宮問卷</vt:lpstr>
      <vt:lpstr>當天發放的問卷收穫</vt:lpstr>
      <vt:lpstr>訪問導覽員</vt:lpstr>
      <vt:lpstr>訪問附近商店</vt:lpstr>
      <vt:lpstr>鋰魚真穴</vt:lpstr>
      <vt:lpstr>太子宮的發展</vt:lpstr>
      <vt:lpstr>太子宮舊廟-屏仔壁</vt:lpstr>
      <vt:lpstr>舊廟特色-木雕</vt:lpstr>
      <vt:lpstr>太子宮-百福天公爐</vt:lpstr>
      <vt:lpstr>太子宮-神轎</vt:lpstr>
      <vt:lpstr>太子宮神轎-特色</vt:lpstr>
      <vt:lpstr>太子宮新廟-1樓神祇</vt:lpstr>
      <vt:lpstr>哪咤公園</vt:lpstr>
      <vt:lpstr>感想</vt:lpstr>
      <vt:lpstr>精彩片段</vt:lpstr>
      <vt:lpstr>後記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USER</cp:lastModifiedBy>
  <cp:revision>64</cp:revision>
  <dcterms:created xsi:type="dcterms:W3CDTF">2023-08-09T07:49:44Z</dcterms:created>
  <dcterms:modified xsi:type="dcterms:W3CDTF">2023-11-06T13:19:12Z</dcterms:modified>
</cp:coreProperties>
</file>