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341" r:id="rId2"/>
    <p:sldId id="309" r:id="rId3"/>
    <p:sldId id="259" r:id="rId4"/>
    <p:sldId id="260" r:id="rId5"/>
    <p:sldId id="355" r:id="rId6"/>
    <p:sldId id="356" r:id="rId7"/>
    <p:sldId id="357" r:id="rId8"/>
    <p:sldId id="297" r:id="rId9"/>
    <p:sldId id="300" r:id="rId10"/>
    <p:sldId id="262" r:id="rId11"/>
    <p:sldId id="302" r:id="rId12"/>
    <p:sldId id="303" r:id="rId13"/>
    <p:sldId id="358" r:id="rId14"/>
    <p:sldId id="353" r:id="rId15"/>
    <p:sldId id="349" r:id="rId16"/>
    <p:sldId id="354" r:id="rId17"/>
    <p:sldId id="342" r:id="rId18"/>
    <p:sldId id="343" r:id="rId19"/>
    <p:sldId id="346" r:id="rId20"/>
    <p:sldId id="306" r:id="rId21"/>
    <p:sldId id="307" r:id="rId22"/>
    <p:sldId id="308" r:id="rId23"/>
    <p:sldId id="336" r:id="rId2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ellota Text Light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alatino Linotype" panose="02040502050505030304" pitchFamily="18" charset="0"/>
      <p:regular r:id="rId38"/>
      <p:bold r:id="rId39"/>
      <p:italic r:id="rId40"/>
      <p:boldItalic r:id="rId41"/>
    </p:embeddedFont>
    <p:embeddedFont>
      <p:font typeface="Playbill" panose="040506030A0602020202" pitchFamily="82" charset="0"/>
      <p:regular r:id="rId42"/>
    </p:embeddedFont>
    <p:embeddedFont>
      <p:font typeface="PMingLiU" panose="02020500000000000000" pitchFamily="18" charset="-120"/>
      <p:regular r:id="rId43"/>
    </p:embeddedFont>
    <p:embeddedFont>
      <p:font typeface="Satisfy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37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39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77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8bbc72636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8bbc72636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04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626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258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076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95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54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1871125" y="1126150"/>
            <a:ext cx="5401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871125" y="2306651"/>
            <a:ext cx="5401800" cy="4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3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5875" y="271169"/>
            <a:ext cx="4532251" cy="454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743200" y="2161800"/>
            <a:ext cx="36576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⬩"/>
              <a:defRPr sz="2500" i="1">
                <a:solidFill>
                  <a:schemeClr val="lt1"/>
                </a:solidFill>
              </a:defRPr>
            </a:lvl1pPr>
            <a:lvl2pPr marL="914400" lvl="1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◇"/>
              <a:defRPr sz="2500" i="1">
                <a:solidFill>
                  <a:schemeClr val="lt1"/>
                </a:solidFill>
              </a:defRPr>
            </a:lvl2pPr>
            <a:lvl3pPr marL="1371600" lvl="2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2500" i="1">
                <a:solidFill>
                  <a:schemeClr val="lt1"/>
                </a:solidFill>
              </a:defRPr>
            </a:lvl3pPr>
            <a:lvl4pPr marL="1828800" lvl="3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2500" i="1">
                <a:solidFill>
                  <a:schemeClr val="lt1"/>
                </a:solidFill>
              </a:defRPr>
            </a:lvl4pPr>
            <a:lvl5pPr marL="2286000" lvl="4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2500" i="1">
                <a:solidFill>
                  <a:schemeClr val="lt1"/>
                </a:solidFill>
              </a:defRPr>
            </a:lvl5pPr>
            <a:lvl6pPr marL="2743200" lvl="5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2500" i="1">
                <a:solidFill>
                  <a:schemeClr val="lt1"/>
                </a:solidFill>
              </a:defRPr>
            </a:lvl6pPr>
            <a:lvl7pPr marL="3200400" lvl="6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2500" i="1">
                <a:solidFill>
                  <a:schemeClr val="lt1"/>
                </a:solidFill>
              </a:defRPr>
            </a:lvl7pPr>
            <a:lvl8pPr marL="3657600" lvl="7" indent="-38735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2500" i="1">
                <a:solidFill>
                  <a:schemeClr val="lt1"/>
                </a:solidFill>
              </a:defRPr>
            </a:lvl8pPr>
            <a:lvl9pPr marL="4114800" lvl="8" indent="-38735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500"/>
              <a:buChar char="■"/>
              <a:defRPr sz="25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3593400" y="271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rPr>
              <a:t>“</a:t>
            </a:r>
            <a:endParaRPr sz="9600">
              <a:solidFill>
                <a:schemeClr val="lt2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4297650" y="4218625"/>
            <a:ext cx="548700" cy="92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BLANK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717DB68-3DB7-0556-4B00-0F8C692E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53" y="4465974"/>
            <a:ext cx="1651450" cy="6774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8EED51A-D911-8D3D-495F-A48C87F6B4F6}"/>
              </a:ext>
            </a:extLst>
          </p:cNvPr>
          <p:cNvSpPr txBox="1"/>
          <p:nvPr/>
        </p:nvSpPr>
        <p:spPr>
          <a:xfrm>
            <a:off x="5403256" y="292429"/>
            <a:ext cx="361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</a:rPr>
              <a:t>2022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</a:rPr>
              <a:t>年麥哲倫築夢計畫</a:t>
            </a:r>
          </a:p>
        </p:txBody>
      </p:sp>
      <p:sp>
        <p:nvSpPr>
          <p:cNvPr id="6" name="Google Shape;64;p12">
            <a:extLst>
              <a:ext uri="{FF2B5EF4-FFF2-40B4-BE49-F238E27FC236}">
                <a16:creationId xmlns:a16="http://schemas.microsoft.com/office/drawing/2014/main" id="{598B3903-8ACE-84F0-CAAC-D583C64541B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028453" y="1113458"/>
            <a:ext cx="7602224" cy="222401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>
                <a:latin typeface="+mj-lt"/>
              </a:rPr>
              <a:t>搶救我爸爸</a:t>
            </a:r>
            <a:r>
              <a:rPr lang="en-US" altLang="zh-TW" sz="4400" b="1" dirty="0">
                <a:latin typeface="+mj-lt"/>
              </a:rPr>
              <a:t>—</a:t>
            </a:r>
            <a:br>
              <a:rPr lang="en-US" altLang="zh-TW" sz="4400" b="1" dirty="0">
                <a:latin typeface="+mj-lt"/>
              </a:rPr>
            </a:br>
            <a:r>
              <a:rPr lang="zh-TW" altLang="en-US" sz="4400" b="1" dirty="0">
                <a:latin typeface="+mj-lt"/>
              </a:rPr>
              <a:t>健康蔬食</a:t>
            </a:r>
            <a:r>
              <a:rPr lang="en" sz="4400" b="1" dirty="0"/>
              <a:t>Vegan</a:t>
            </a:r>
            <a:r>
              <a:rPr lang="zh-TW" altLang="en-US" sz="4400" b="1" dirty="0"/>
              <a:t>人生</a:t>
            </a:r>
            <a:br>
              <a:rPr lang="en-US" altLang="zh-TW" sz="4400" b="1" dirty="0"/>
            </a:br>
            <a:r>
              <a:rPr lang="en-US" altLang="zh-TW" sz="4400" b="1" dirty="0">
                <a:latin typeface="Palatino Linotype" panose="02040502050505030304" pitchFamily="18" charset="0"/>
              </a:rPr>
              <a:t>DIY</a:t>
            </a:r>
            <a:r>
              <a:rPr lang="zh-TW" altLang="en-US" sz="4400" b="1" dirty="0"/>
              <a:t>手作書</a:t>
            </a:r>
            <a:endParaRPr sz="4400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1A0FE28-F128-B0F1-53AD-F4F7C9E3CA49}"/>
              </a:ext>
            </a:extLst>
          </p:cNvPr>
          <p:cNvSpPr txBox="1"/>
          <p:nvPr/>
        </p:nvSpPr>
        <p:spPr>
          <a:xfrm>
            <a:off x="4153643" y="3337468"/>
            <a:ext cx="305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</a:rPr>
              <a:t>二愛   謝鈺昕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5FB76E-0999-47FF-7934-594D12353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62" y="162447"/>
            <a:ext cx="2919413" cy="38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583580" y="1830278"/>
            <a:ext cx="7976839" cy="21473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dirty="0">
                <a:latin typeface="+mj-lt"/>
              </a:rPr>
              <a:t>１</a:t>
            </a:r>
            <a:r>
              <a:rPr lang="en-US" altLang="zh-TW" dirty="0">
                <a:latin typeface="+mj-lt"/>
              </a:rPr>
              <a:t>.</a:t>
            </a:r>
            <a:r>
              <a:rPr lang="zh-TW" altLang="en-US" kern="100" dirty="0"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爸爸植物飲食</a:t>
            </a:r>
            <a:r>
              <a:rPr lang="en-US" altLang="zh-TW" kern="100" dirty="0"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zh-TW" altLang="en-US" kern="100" dirty="0"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年半後，</a:t>
            </a:r>
            <a:r>
              <a:rPr lang="zh-TW" altLang="zh-TW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眼睛不再像小白兔、</a:t>
            </a:r>
            <a:r>
              <a:rPr lang="en-US" altLang="zh-TW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altLang="zh-TW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年來大便滴血的狀況也好了，每天早</a:t>
            </a:r>
            <a:r>
              <a:rPr lang="zh-TW" altLang="en-US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上睡醒後</a:t>
            </a:r>
            <a:r>
              <a:rPr lang="zh-TW" altLang="zh-TW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會</a:t>
            </a:r>
            <a:r>
              <a:rPr lang="zh-TW" altLang="zh-TW" kern="100" dirty="0">
                <a:solidFill>
                  <a:srgbClr val="FF0000"/>
                </a:solidFill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嚴重背痛</a:t>
            </a:r>
            <a:r>
              <a:rPr lang="zh-TW" altLang="zh-TW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、春天會突發的</a:t>
            </a:r>
            <a:r>
              <a:rPr lang="zh-TW" altLang="zh-TW" kern="100" dirty="0">
                <a:solidFill>
                  <a:srgbClr val="FF0000"/>
                </a:solidFill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虹彩炎</a:t>
            </a:r>
            <a:r>
              <a:rPr lang="zh-TW" altLang="en-US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及困擾的</a:t>
            </a:r>
            <a:r>
              <a:rPr lang="zh-TW" altLang="zh-TW" kern="100" dirty="0">
                <a:solidFill>
                  <a:srgbClr val="FF0000"/>
                </a:solidFill>
                <a:effectLst/>
                <a:latin typeface="+mj-lt"/>
                <a:ea typeface="超研澤細仿"/>
                <a:cs typeface="Times New Roman" panose="02020603050405020304" pitchFamily="18" charset="0"/>
              </a:rPr>
              <a:t>肌腱痙攣</a:t>
            </a:r>
            <a:r>
              <a:rPr lang="zh-TW" altLang="en-US" kern="100" dirty="0">
                <a:solidFill>
                  <a:srgbClr val="FF0000"/>
                </a:solidFill>
                <a:latin typeface="+mj-lt"/>
                <a:ea typeface="超研澤細仿"/>
                <a:cs typeface="Times New Roman" panose="02020603050405020304" pitchFamily="18" charset="0"/>
              </a:rPr>
              <a:t>都</a:t>
            </a:r>
            <a:r>
              <a:rPr lang="zh-TW" altLang="en-US" kern="100" dirty="0">
                <a:solidFill>
                  <a:srgbClr val="FF0000"/>
                </a:solidFill>
                <a:effectLst/>
                <a:latin typeface="+mj-lt"/>
                <a:ea typeface="超研澤細仿"/>
                <a:cs typeface="Times New Roman" panose="02020603050405020304" pitchFamily="18" charset="0"/>
              </a:rPr>
              <a:t>不再發生</a:t>
            </a:r>
            <a:r>
              <a:rPr lang="zh-TW" altLang="en-US" kern="100" dirty="0">
                <a:effectLst/>
                <a:latin typeface="+mj-lt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kern="100" dirty="0">
              <a:effectLst/>
              <a:latin typeface="+mj-lt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sz="2000" dirty="0"/>
          </a:p>
        </p:txBody>
      </p:sp>
      <p:sp>
        <p:nvSpPr>
          <p:cNvPr id="108" name="Google Shape;108;p18"/>
          <p:cNvSpPr/>
          <p:nvPr/>
        </p:nvSpPr>
        <p:spPr>
          <a:xfrm>
            <a:off x="7360595" y="242200"/>
            <a:ext cx="1401208" cy="1419822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3320476" y="202331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2B52640-8253-EE6D-F128-0928387CFA1E}"/>
              </a:ext>
            </a:extLst>
          </p:cNvPr>
          <p:cNvSpPr/>
          <p:nvPr/>
        </p:nvSpPr>
        <p:spPr>
          <a:xfrm>
            <a:off x="1436180" y="541912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心得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428991" y="1538356"/>
            <a:ext cx="8286017" cy="23546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dirty="0"/>
              <a:t>２</a:t>
            </a:r>
            <a:r>
              <a:rPr lang="en-US" altLang="zh-TW" dirty="0"/>
              <a:t>.</a:t>
            </a:r>
            <a:r>
              <a:rPr lang="zh-TW" altLang="en-US" kern="100" dirty="0">
                <a:cs typeface="Times New Roman" panose="02020603050405020304" pitchFamily="18" charset="0"/>
              </a:rPr>
              <a:t>我原先以為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植物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飲食會讓我長不高，因為我真的個子矮小，這次讀了一些書，我了解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食物中的</a:t>
            </a:r>
            <a:r>
              <a:rPr lang="zh-TW" altLang="zh-TW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豆類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及</a:t>
            </a:r>
            <a:r>
              <a:rPr lang="zh-TW" altLang="en-US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蔬菜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也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有</a:t>
            </a:r>
            <a:r>
              <a:rPr lang="zh-TW" altLang="en-US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蛋白質。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研究報告指出，</a:t>
            </a:r>
            <a:r>
              <a:rPr lang="zh-TW" altLang="zh-TW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吃植物飲食的人，最後成年後的身高並沒有比較矮</a:t>
            </a:r>
            <a:r>
              <a:rPr lang="zh-TW" altLang="en-US" kern="100" dirty="0">
                <a:solidFill>
                  <a:srgbClr val="FF0000"/>
                </a:solidFill>
                <a:ea typeface="超研澤細仿"/>
                <a:cs typeface="Times New Roman" panose="02020603050405020304" pitchFamily="18" charset="0"/>
              </a:rPr>
              <a:t>，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決定身高的因素，在於</a:t>
            </a:r>
            <a:r>
              <a:rPr lang="zh-TW" altLang="zh-TW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遺傳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和</a:t>
            </a:r>
            <a:r>
              <a:rPr lang="zh-TW" altLang="zh-TW" kern="100" dirty="0">
                <a:solidFill>
                  <a:srgbClr val="FF0000"/>
                </a:solidFill>
                <a:effectLst/>
                <a:ea typeface="超研澤細仿"/>
                <a:cs typeface="Times New Roman" panose="02020603050405020304" pitchFamily="18" charset="0"/>
              </a:rPr>
              <a:t>運動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，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所以我要認真運動。</a:t>
            </a:r>
            <a:endParaRPr dirty="0"/>
          </a:p>
        </p:txBody>
      </p:sp>
      <p:sp>
        <p:nvSpPr>
          <p:cNvPr id="108" name="Google Shape;108;p18"/>
          <p:cNvSpPr/>
          <p:nvPr/>
        </p:nvSpPr>
        <p:spPr>
          <a:xfrm>
            <a:off x="7416738" y="70235"/>
            <a:ext cx="1401208" cy="1419822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3320476" y="202331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9AA1F4-A9FF-999C-4B9F-1569DC26CF61}"/>
              </a:ext>
            </a:extLst>
          </p:cNvPr>
          <p:cNvSpPr/>
          <p:nvPr/>
        </p:nvSpPr>
        <p:spPr>
          <a:xfrm>
            <a:off x="1436180" y="31171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心得</a:t>
            </a:r>
          </a:p>
        </p:txBody>
      </p:sp>
    </p:spTree>
    <p:extLst>
      <p:ext uri="{BB962C8B-B14F-4D97-AF65-F5344CB8AC3E}">
        <p14:creationId xmlns:p14="http://schemas.microsoft.com/office/powerpoint/2010/main" val="98932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583580" y="1482725"/>
            <a:ext cx="7976839" cy="247769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３</a:t>
            </a:r>
            <a:r>
              <a:rPr lang="en-US" altLang="zh-TW" kern="100" dirty="0">
                <a:effectLst/>
                <a:ea typeface="超研澤細仿"/>
                <a:cs typeface="Times New Roman" panose="02020603050405020304" pitchFamily="18" charset="0"/>
              </a:rPr>
              <a:t>.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做麥哲倫</a:t>
            </a:r>
            <a:r>
              <a:rPr lang="zh-TW" altLang="en-US" kern="100" dirty="0">
                <a:ea typeface="超研澤細仿"/>
                <a:cs typeface="Times New Roman" panose="02020603050405020304" pitchFamily="18" charset="0"/>
              </a:rPr>
              <a:t>時媽媽告訴我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，我以前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每個月會感冒</a:t>
            </a:r>
            <a:r>
              <a:rPr lang="en-US" altLang="zh-TW" kern="100" dirty="0">
                <a:effectLst/>
                <a:ea typeface="超研澤細仿"/>
                <a:cs typeface="Times New Roman" panose="02020603050405020304" pitchFamily="18" charset="0"/>
              </a:rPr>
              <a:t>3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次，經常肺炎或中耳炎，眼球</a:t>
            </a:r>
            <a:r>
              <a:rPr lang="zh-TW" altLang="en-US" kern="100" dirty="0">
                <a:ea typeface="超研澤細仿"/>
                <a:cs typeface="Times New Roman" panose="02020603050405020304" pitchFamily="18" charset="0"/>
              </a:rPr>
              <a:t>也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會亂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飄。但自從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我開始跟爸媽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吃植物飲食後，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我</a:t>
            </a:r>
            <a:r>
              <a:rPr lang="zh-TW" altLang="zh-TW" kern="100" dirty="0">
                <a:effectLst/>
                <a:ea typeface="超研澤細仿"/>
                <a:cs typeface="Times New Roman" panose="02020603050405020304" pitchFamily="18" charset="0"/>
              </a:rPr>
              <a:t>生病的次數降到幾乎沒有</a:t>
            </a:r>
            <a:r>
              <a:rPr lang="zh-TW" altLang="en-US" kern="100" dirty="0">
                <a:effectLst/>
                <a:ea typeface="超研澤細仿"/>
                <a:cs typeface="Times New Roman" panose="02020603050405020304" pitchFamily="18" charset="0"/>
              </a:rPr>
              <a:t>。這次的麥哲倫本來</a:t>
            </a:r>
            <a:r>
              <a:rPr lang="zh-TW" altLang="zh-TW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是希</a:t>
            </a:r>
            <a:r>
              <a:rPr lang="zh-TW" altLang="en-US" kern="100" dirty="0"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望</a:t>
            </a:r>
            <a:r>
              <a:rPr lang="zh-TW" altLang="en-US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搶救爸爸</a:t>
            </a:r>
            <a:r>
              <a:rPr lang="zh-TW" altLang="zh-TW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的健康</a:t>
            </a:r>
            <a:r>
              <a:rPr lang="zh-TW" altLang="zh-TW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，只是沒想到</a:t>
            </a:r>
            <a:r>
              <a:rPr lang="zh-TW" altLang="zh-TW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我竟然也搶救了自己</a:t>
            </a:r>
            <a:r>
              <a:rPr lang="zh-TW" altLang="en-US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。</a:t>
            </a:r>
            <a:endParaRPr dirty="0"/>
          </a:p>
        </p:txBody>
      </p:sp>
      <p:sp>
        <p:nvSpPr>
          <p:cNvPr id="108" name="Google Shape;108;p18"/>
          <p:cNvSpPr/>
          <p:nvPr/>
        </p:nvSpPr>
        <p:spPr>
          <a:xfrm>
            <a:off x="7590263" y="202331"/>
            <a:ext cx="1171540" cy="1137461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3320476" y="202331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4F9C50-6DB2-0675-F145-17792D1A9D08}"/>
              </a:ext>
            </a:extLst>
          </p:cNvPr>
          <p:cNvSpPr/>
          <p:nvPr/>
        </p:nvSpPr>
        <p:spPr>
          <a:xfrm>
            <a:off x="1436180" y="416462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心得</a:t>
            </a:r>
          </a:p>
        </p:txBody>
      </p:sp>
    </p:spTree>
    <p:extLst>
      <p:ext uri="{BB962C8B-B14F-4D97-AF65-F5344CB8AC3E}">
        <p14:creationId xmlns:p14="http://schemas.microsoft.com/office/powerpoint/2010/main" val="394056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485AF43-E4B9-9D97-B55C-9535B606B5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Google Shape;189;p26">
            <a:extLst>
              <a:ext uri="{FF2B5EF4-FFF2-40B4-BE49-F238E27FC236}">
                <a16:creationId xmlns:a16="http://schemas.microsoft.com/office/drawing/2014/main" id="{127D887D-31F8-7B7B-2C95-107DBDF105F0}"/>
              </a:ext>
            </a:extLst>
          </p:cNvPr>
          <p:cNvSpPr txBox="1">
            <a:spLocks/>
          </p:cNvSpPr>
          <p:nvPr/>
        </p:nvSpPr>
        <p:spPr>
          <a:xfrm>
            <a:off x="1129650" y="1917472"/>
            <a:ext cx="7433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en-US" altLang="zh-TW" sz="6000" b="1" dirty="0">
                <a:solidFill>
                  <a:srgbClr val="FFC000"/>
                </a:solidFill>
                <a:latin typeface="Palatino Linotype" panose="02040502050505030304" pitchFamily="18" charset="0"/>
              </a:rPr>
              <a:t>DIY</a:t>
            </a:r>
            <a:r>
              <a:rPr lang="zh-TW" altLang="en-US" sz="6000" b="1" dirty="0">
                <a:solidFill>
                  <a:srgbClr val="FFC000"/>
                </a:solidFill>
              </a:rPr>
              <a:t>手作書</a:t>
            </a:r>
            <a:br>
              <a:rPr lang="zh-TW" altLang="en-US" sz="6000" b="1" dirty="0">
                <a:solidFill>
                  <a:srgbClr val="FFC000"/>
                </a:solidFill>
              </a:rPr>
            </a:br>
            <a:r>
              <a:rPr lang="zh-TW" altLang="en-US" sz="6000" b="1" dirty="0">
                <a:solidFill>
                  <a:srgbClr val="FFC000"/>
                </a:solidFill>
              </a:rPr>
              <a:t>製作過程</a:t>
            </a:r>
            <a:endParaRPr lang="zh-TW" altLang="en-US" sz="6000" dirty="0">
              <a:solidFill>
                <a:srgbClr val="FFC000"/>
              </a:solidFill>
            </a:endParaRPr>
          </a:p>
        </p:txBody>
      </p:sp>
      <p:pic>
        <p:nvPicPr>
          <p:cNvPr id="4" name="Google Shape;136;p21">
            <a:extLst>
              <a:ext uri="{FF2B5EF4-FFF2-40B4-BE49-F238E27FC236}">
                <a16:creationId xmlns:a16="http://schemas.microsoft.com/office/drawing/2014/main" id="{A620A207-EEC3-DF00-56F9-58EADE21DFD4}"/>
              </a:ext>
            </a:extLst>
          </p:cNvPr>
          <p:cNvPicPr preferRelativeResize="0"/>
          <p:nvPr/>
        </p:nvPicPr>
        <p:blipFill>
          <a:blip r:embed="rId2"/>
          <a:srcRect t="14096" b="14096"/>
          <a:stretch/>
        </p:blipFill>
        <p:spPr>
          <a:xfrm>
            <a:off x="6542798" y="2497372"/>
            <a:ext cx="2334517" cy="228363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43DB5E-0237-4313-8C81-A4931299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793"/>
            <a:ext cx="2700266" cy="360035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D7D2CD0-E3B5-5023-8D1F-2ACA1D09AEC5}"/>
              </a:ext>
            </a:extLst>
          </p:cNvPr>
          <p:cNvSpPr txBox="1"/>
          <p:nvPr/>
        </p:nvSpPr>
        <p:spPr>
          <a:xfrm>
            <a:off x="2913372" y="388692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</a:rPr>
              <a:t>製作團隊：我和媽媽</a:t>
            </a:r>
          </a:p>
        </p:txBody>
      </p:sp>
    </p:spTree>
    <p:extLst>
      <p:ext uri="{BB962C8B-B14F-4D97-AF65-F5344CB8AC3E}">
        <p14:creationId xmlns:p14="http://schemas.microsoft.com/office/powerpoint/2010/main" val="162522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2C632EF-5BD9-4CD3-E72B-6695B9AA7A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02BF6DB-AB5B-D85E-7C91-58F3A415163F}"/>
              </a:ext>
            </a:extLst>
          </p:cNvPr>
          <p:cNvSpPr txBox="1"/>
          <p:nvPr/>
        </p:nvSpPr>
        <p:spPr>
          <a:xfrm>
            <a:off x="481010" y="4284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/>
              <a:t>9</a:t>
            </a:r>
            <a:r>
              <a:rPr lang="zh-TW" altLang="en-US" sz="2400" b="1" dirty="0"/>
              <a:t>*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採買材料</a:t>
            </a:r>
            <a:endParaRPr lang="en-US" altLang="zh-TW" sz="24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775D87-61C7-8AB1-19C1-13F3F75D95DB}"/>
              </a:ext>
            </a:extLst>
          </p:cNvPr>
          <p:cNvSpPr txBox="1"/>
          <p:nvPr/>
        </p:nvSpPr>
        <p:spPr>
          <a:xfrm>
            <a:off x="4174273" y="3502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所需材料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7E49DD1-FC73-0D5C-B187-4639443B9759}"/>
              </a:ext>
            </a:extLst>
          </p:cNvPr>
          <p:cNvSpPr txBox="1"/>
          <p:nvPr/>
        </p:nvSpPr>
        <p:spPr>
          <a:xfrm>
            <a:off x="7631152" y="918864"/>
            <a:ext cx="1572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/>
              <a:t>雲彩紙*</a:t>
            </a:r>
            <a:r>
              <a:rPr lang="en-US" altLang="zh-TW" sz="2400" b="1" dirty="0"/>
              <a:t>8</a:t>
            </a:r>
          </a:p>
          <a:p>
            <a:r>
              <a:rPr lang="zh-TW" altLang="en-US" sz="2400" b="1" dirty="0"/>
              <a:t>西卡紙*</a:t>
            </a:r>
            <a:r>
              <a:rPr lang="en-US" altLang="zh-TW" sz="2400" b="1" dirty="0"/>
              <a:t>1</a:t>
            </a:r>
          </a:p>
          <a:p>
            <a:r>
              <a:rPr lang="zh-TW" altLang="en-US" sz="2400" b="1" dirty="0"/>
              <a:t>藝術紙*</a:t>
            </a:r>
            <a:r>
              <a:rPr lang="en-US" altLang="zh-TW" sz="2400" b="1" dirty="0"/>
              <a:t>4</a:t>
            </a:r>
          </a:p>
          <a:p>
            <a:r>
              <a:rPr lang="zh-TW" altLang="en-US" sz="2400" b="1" dirty="0"/>
              <a:t>圖畫紙*</a:t>
            </a:r>
            <a:r>
              <a:rPr lang="en-US" altLang="zh-TW" sz="2400" b="1" dirty="0"/>
              <a:t>1</a:t>
            </a:r>
          </a:p>
          <a:p>
            <a:r>
              <a:rPr lang="zh-TW" altLang="en-US" sz="2400" b="1" dirty="0"/>
              <a:t>雙面膠</a:t>
            </a:r>
            <a:endParaRPr lang="en-US" altLang="zh-TW" sz="2400" b="1" dirty="0"/>
          </a:p>
          <a:p>
            <a:r>
              <a:rPr lang="zh-TW" altLang="en-US" sz="2400" b="1" dirty="0"/>
              <a:t>長尺</a:t>
            </a:r>
            <a:endParaRPr lang="en-US" altLang="zh-TW" sz="2400" b="1" dirty="0"/>
          </a:p>
          <a:p>
            <a:r>
              <a:rPr lang="zh-TW" altLang="en-US" sz="2400" b="1" dirty="0"/>
              <a:t>紙膠帶</a:t>
            </a:r>
            <a:endParaRPr lang="en-US" altLang="zh-TW" sz="2400" b="1" dirty="0"/>
          </a:p>
          <a:p>
            <a:r>
              <a:rPr lang="zh-TW" altLang="en-US" sz="2400" b="1" dirty="0"/>
              <a:t>美工刀</a:t>
            </a:r>
            <a:endParaRPr lang="en-US" altLang="zh-TW" sz="2400" b="1" dirty="0"/>
          </a:p>
          <a:p>
            <a:r>
              <a:rPr lang="zh-TW" altLang="en-US" sz="2400" b="1" dirty="0"/>
              <a:t>剪刀</a:t>
            </a:r>
            <a:endParaRPr lang="en-US" altLang="zh-TW" sz="24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F43071A-65B2-8388-FB45-52366F66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95" y="1029354"/>
            <a:ext cx="2508885" cy="334518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B03B0B-3438-3662-3F24-6799C73EF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62" y="918864"/>
            <a:ext cx="475488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9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14545AA-17D5-AE56-062D-F910A3A688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7B1003-258E-C755-93AF-17ED280D8F49}"/>
              </a:ext>
            </a:extLst>
          </p:cNvPr>
          <p:cNvSpPr txBox="1"/>
          <p:nvPr/>
        </p:nvSpPr>
        <p:spPr>
          <a:xfrm>
            <a:off x="220968" y="17331"/>
            <a:ext cx="2540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000" b="1" dirty="0">
                <a:solidFill>
                  <a:srgbClr val="0070C0"/>
                </a:solidFill>
              </a:rPr>
              <a:t>看</a:t>
            </a:r>
            <a:r>
              <a:rPr lang="en-US" altLang="zh-TW" sz="2000" b="1" dirty="0" err="1">
                <a:solidFill>
                  <a:srgbClr val="0070C0"/>
                </a:solidFill>
              </a:rPr>
              <a:t>youtube</a:t>
            </a:r>
            <a:r>
              <a:rPr lang="zh-TW" altLang="en-US" sz="2000" b="1" dirty="0">
                <a:solidFill>
                  <a:srgbClr val="0070C0"/>
                </a:solidFill>
              </a:rPr>
              <a:t>上的手作書影片，先折出內頁</a:t>
            </a:r>
            <a:endParaRPr lang="en-US" altLang="zh-TW" sz="2000" b="1" dirty="0">
              <a:solidFill>
                <a:srgbClr val="0070C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4FBA1BB-394D-28E3-5D62-789AB02ADF13}"/>
              </a:ext>
            </a:extLst>
          </p:cNvPr>
          <p:cNvSpPr txBox="1"/>
          <p:nvPr/>
        </p:nvSpPr>
        <p:spPr>
          <a:xfrm>
            <a:off x="2683883" y="171219"/>
            <a:ext cx="2280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70C0"/>
                </a:solidFill>
              </a:rPr>
              <a:t>內頁對折後再壓平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407A7CD-A43B-4F36-2F8C-8595DD9A7E68}"/>
              </a:ext>
            </a:extLst>
          </p:cNvPr>
          <p:cNvSpPr txBox="1"/>
          <p:nvPr/>
        </p:nvSpPr>
        <p:spPr>
          <a:xfrm>
            <a:off x="4912964" y="98298"/>
            <a:ext cx="2602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zh-TW" altLang="en-US" sz="2000" b="1" dirty="0">
                <a:solidFill>
                  <a:srgbClr val="0070C0"/>
                </a:solidFill>
              </a:rPr>
              <a:t>黏貼所有內頁及封底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A0F96F-E524-1E42-A574-2097AA70D065}"/>
              </a:ext>
            </a:extLst>
          </p:cNvPr>
          <p:cNvSpPr txBox="1"/>
          <p:nvPr/>
        </p:nvSpPr>
        <p:spPr>
          <a:xfrm>
            <a:off x="2683883" y="4604619"/>
            <a:ext cx="5025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/>
              <a:t>手作書完成囉！</a:t>
            </a:r>
            <a:endParaRPr lang="en-US" altLang="zh-TW" sz="2000" b="1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53CAC78-6B18-D08C-3A59-5DD8693545B8}"/>
              </a:ext>
            </a:extLst>
          </p:cNvPr>
          <p:cNvSpPr txBox="1"/>
          <p:nvPr/>
        </p:nvSpPr>
        <p:spPr>
          <a:xfrm>
            <a:off x="5046184" y="464839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zh-TW" altLang="en-US" sz="2000" b="1" dirty="0">
                <a:solidFill>
                  <a:srgbClr val="0070C0"/>
                </a:solidFill>
              </a:rPr>
              <a:t>剪下蔬菜水果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D8056AB-365C-8681-AF74-071BFC4DE0F7}"/>
              </a:ext>
            </a:extLst>
          </p:cNvPr>
          <p:cNvSpPr txBox="1"/>
          <p:nvPr/>
        </p:nvSpPr>
        <p:spPr>
          <a:xfrm>
            <a:off x="7110687" y="4715106"/>
            <a:ext cx="4880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000" b="1" dirty="0">
                <a:solidFill>
                  <a:srgbClr val="0070C0"/>
                </a:solidFill>
              </a:rPr>
              <a:t>黏貼蔬菜和水果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D2CFB62-5E1F-E25C-5C6F-E4C95DF5795B}"/>
              </a:ext>
            </a:extLst>
          </p:cNvPr>
          <p:cNvSpPr txBox="1"/>
          <p:nvPr/>
        </p:nvSpPr>
        <p:spPr>
          <a:xfrm>
            <a:off x="7463497" y="15660"/>
            <a:ext cx="1442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zh-TW" altLang="en-US" sz="1200" b="1" dirty="0">
                <a:solidFill>
                  <a:srgbClr val="0070C0"/>
                </a:solidFill>
              </a:rPr>
              <a:t>用內頁描出書背厚度，之後再剪下封面和書背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E4CBA6D-B072-6234-59CF-89D1D22A5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58" y="661991"/>
            <a:ext cx="1664354" cy="221913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4D179C4-F18F-11E8-2204-36BF024F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58" y="571329"/>
            <a:ext cx="1617691" cy="215692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687E513-98EA-88CF-48BF-7B3A1FA76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308" y="516072"/>
            <a:ext cx="1765329" cy="235377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FA7ADF-9049-C366-5580-7F8D7305D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431" y="661991"/>
            <a:ext cx="1811438" cy="241525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184EE0C-AF39-0338-F448-9D12145D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35" y="2425716"/>
            <a:ext cx="1664354" cy="2055793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E82C7D3-8654-B1F7-B0E5-B6F4FFFF6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072" y="2377648"/>
            <a:ext cx="1703062" cy="227074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A8B0697-F668-0899-0180-08578804B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359" y="2571750"/>
            <a:ext cx="1617692" cy="201514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CB83249E-D54F-ABFE-4519-94910931F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1836" y="2558184"/>
            <a:ext cx="1617692" cy="215692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68AD488-36B3-1AA7-5EA7-2BE513D065A0}"/>
              </a:ext>
            </a:extLst>
          </p:cNvPr>
          <p:cNvSpPr txBox="1"/>
          <p:nvPr/>
        </p:nvSpPr>
        <p:spPr>
          <a:xfrm>
            <a:off x="91136" y="4425084"/>
            <a:ext cx="2925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</a:rPr>
              <a:t>黏完雙面膠，將書皮向內折，並壓平。</a:t>
            </a:r>
            <a:endParaRPr lang="zh-TW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7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B0DE90-71A6-F72A-9104-763DA7BB3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CFEA3F-9A20-E6DA-7F8A-1A96CCBA0069}"/>
              </a:ext>
            </a:extLst>
          </p:cNvPr>
          <p:cNvSpPr txBox="1"/>
          <p:nvPr/>
        </p:nvSpPr>
        <p:spPr>
          <a:xfrm>
            <a:off x="219306" y="6695"/>
            <a:ext cx="3033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000" b="1" dirty="0"/>
              <a:t>媽媽替我整理出紀錄片和書中重點，並影印出來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1544C2C-B0C7-68F3-877A-81E559D1415C}"/>
              </a:ext>
            </a:extLst>
          </p:cNvPr>
          <p:cNvSpPr txBox="1"/>
          <p:nvPr/>
        </p:nvSpPr>
        <p:spPr>
          <a:xfrm>
            <a:off x="3571721" y="7027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/>
              <a:t>我剪下書中重點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AB672-D0E2-4763-AF39-F340A461E3AC}"/>
              </a:ext>
            </a:extLst>
          </p:cNvPr>
          <p:cNvSpPr txBox="1"/>
          <p:nvPr/>
        </p:nvSpPr>
        <p:spPr>
          <a:xfrm>
            <a:off x="6642409" y="87719"/>
            <a:ext cx="2129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zh-TW" altLang="en-US" sz="2000" b="1" dirty="0">
                <a:latin typeface="Arial Narrow" panose="020B0606020202030204" pitchFamily="34" charset="0"/>
              </a:rPr>
              <a:t>黏貼照片</a:t>
            </a:r>
          </a:p>
        </p:txBody>
      </p:sp>
      <p:sp>
        <p:nvSpPr>
          <p:cNvPr id="15" name="Google Shape;126;p20">
            <a:extLst>
              <a:ext uri="{FF2B5EF4-FFF2-40B4-BE49-F238E27FC236}">
                <a16:creationId xmlns:a16="http://schemas.microsoft.com/office/drawing/2014/main" id="{FB8915BE-4B1C-B875-E8F4-70605EC288AF}"/>
              </a:ext>
            </a:extLst>
          </p:cNvPr>
          <p:cNvSpPr txBox="1">
            <a:spLocks/>
          </p:cNvSpPr>
          <p:nvPr/>
        </p:nvSpPr>
        <p:spPr>
          <a:xfrm>
            <a:off x="513124" y="4685342"/>
            <a:ext cx="2415068" cy="9163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 dirty="0"/>
              <a:t>畫插圖、寫標題</a:t>
            </a:r>
            <a:endParaRPr lang="zh-TW" altLang="en-US" b="1" dirty="0"/>
          </a:p>
        </p:txBody>
      </p:sp>
      <p:sp>
        <p:nvSpPr>
          <p:cNvPr id="16" name="Google Shape;127;p20">
            <a:extLst>
              <a:ext uri="{FF2B5EF4-FFF2-40B4-BE49-F238E27FC236}">
                <a16:creationId xmlns:a16="http://schemas.microsoft.com/office/drawing/2014/main" id="{54D1A827-1CE3-44EB-FBA3-96CE3E6F6B57}"/>
              </a:ext>
            </a:extLst>
          </p:cNvPr>
          <p:cNvSpPr txBox="1">
            <a:spLocks/>
          </p:cNvSpPr>
          <p:nvPr/>
        </p:nvSpPr>
        <p:spPr>
          <a:xfrm>
            <a:off x="3459085" y="4767066"/>
            <a:ext cx="1813985" cy="4342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 dirty="0"/>
              <a:t>先用鉛筆寫心得</a:t>
            </a:r>
          </a:p>
        </p:txBody>
      </p:sp>
      <p:sp>
        <p:nvSpPr>
          <p:cNvPr id="17" name="Google Shape;128;p20">
            <a:extLst>
              <a:ext uri="{FF2B5EF4-FFF2-40B4-BE49-F238E27FC236}">
                <a16:creationId xmlns:a16="http://schemas.microsoft.com/office/drawing/2014/main" id="{D5E262DA-2A1F-0852-B285-6CC919A5D243}"/>
              </a:ext>
            </a:extLst>
          </p:cNvPr>
          <p:cNvSpPr txBox="1">
            <a:spLocks/>
          </p:cNvSpPr>
          <p:nvPr/>
        </p:nvSpPr>
        <p:spPr>
          <a:xfrm>
            <a:off x="6409562" y="4697854"/>
            <a:ext cx="2104425" cy="5854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TW" altLang="en-US" sz="2000" b="1" dirty="0"/>
              <a:t>再用原子筆描心得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2E1FD1E-8301-FE0D-267C-F4603EFB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84" y="714582"/>
            <a:ext cx="1627707" cy="217027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1EDF913-CCE4-0005-EEF9-8DA835A8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840" y="470381"/>
            <a:ext cx="1632013" cy="217601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8807A84-DE61-DA02-213C-D005838C7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286" y="467548"/>
            <a:ext cx="1632013" cy="217601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348E9E2-0D7A-808B-52A2-6265E547C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19" y="2515065"/>
            <a:ext cx="1572744" cy="209699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31EB04-CB63-38E7-3609-46934AC44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821" y="2390068"/>
            <a:ext cx="1756840" cy="234245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64B6D68A-0A2F-218C-0E3A-A8D6B2F45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8640" y="2424613"/>
            <a:ext cx="1756840" cy="23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58B8B6-2B08-B761-ACB4-C21DD05A0B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D8D6DE-9163-0033-4F48-204EDF65ADF0}"/>
              </a:ext>
            </a:extLst>
          </p:cNvPr>
          <p:cNvSpPr/>
          <p:nvPr/>
        </p:nvSpPr>
        <p:spPr>
          <a:xfrm>
            <a:off x="3212847" y="380928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cap="none" spc="0" dirty="0">
                <a:ln/>
                <a:solidFill>
                  <a:schemeClr val="accent3"/>
                </a:solidFill>
                <a:effectLst/>
              </a:rPr>
              <a:t>我的手作書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A7591A6-362C-96B9-3AFA-869928DC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100"/>
            <a:ext cx="4498897" cy="337417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0C1D608-4736-0405-B6B5-BBAAD900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105" y="1240099"/>
            <a:ext cx="4498897" cy="33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58B8B6-2B08-B761-ACB4-C21DD05A0B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D8D6DE-9163-0033-4F48-204EDF65ADF0}"/>
              </a:ext>
            </a:extLst>
          </p:cNvPr>
          <p:cNvSpPr/>
          <p:nvPr/>
        </p:nvSpPr>
        <p:spPr>
          <a:xfrm>
            <a:off x="3197266" y="303239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cap="none" spc="0" dirty="0">
                <a:ln/>
                <a:solidFill>
                  <a:schemeClr val="accent3"/>
                </a:solidFill>
                <a:effectLst/>
              </a:rPr>
              <a:t>我的手作書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C58323-9157-080C-D435-E1EE9911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" y="1120608"/>
            <a:ext cx="4460487" cy="33453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3C9F9F-5CD3-56B4-8161-CC446856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86" y="1120609"/>
            <a:ext cx="4460487" cy="33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58B8B6-2B08-B761-ACB4-C21DD05A0B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A01EDF-93B1-F697-E5B5-04911240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33"/>
            <a:ext cx="4672414" cy="350628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A696FD7-E243-009C-A56E-78C0C2CD897D}"/>
              </a:ext>
            </a:extLst>
          </p:cNvPr>
          <p:cNvSpPr/>
          <p:nvPr/>
        </p:nvSpPr>
        <p:spPr>
          <a:xfrm>
            <a:off x="2748424" y="36357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手作書心得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705B7E-6C73-2FFE-15BB-E679C615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414" y="1078633"/>
            <a:ext cx="4623965" cy="35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8784BC-4664-A7E0-AD6F-C0323A4BE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8631515-3399-5619-4614-FECACE3BCC32}"/>
              </a:ext>
            </a:extLst>
          </p:cNvPr>
          <p:cNvSpPr txBox="1"/>
          <p:nvPr/>
        </p:nvSpPr>
        <p:spPr>
          <a:xfrm>
            <a:off x="1406838" y="133815"/>
            <a:ext cx="73084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zh-TW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br>
              <a:rPr lang="en-US" altLang="zh-TW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zh-TW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爸爸</a:t>
            </a:r>
            <a:r>
              <a:rPr lang="zh-TW" altLang="en-US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大三時</a:t>
            </a:r>
            <a:r>
              <a:rPr lang="zh-TW" altLang="en-US" sz="2800" b="1" kern="100" dirty="0">
                <a:solidFill>
                  <a:srgbClr val="00206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得了</a:t>
            </a:r>
            <a:r>
              <a:rPr lang="zh-TW" altLang="en-US" sz="2800" b="1" kern="100" dirty="0">
                <a:solidFill>
                  <a:srgbClr val="00206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</a:t>
            </a:r>
            <a:r>
              <a:rPr lang="zh-TW" altLang="en-US" sz="2800" b="1" kern="10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僵直性脊椎炎</a:t>
            </a:r>
            <a:r>
              <a:rPr lang="zh-TW" altLang="en-US" sz="2800" b="1" kern="100" dirty="0">
                <a:solidFill>
                  <a:srgbClr val="00206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」</a:t>
            </a:r>
            <a:r>
              <a:rPr lang="zh-TW" altLang="en-US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長年背部疼痛、僵硬，影響正常生活及工作，除了藥物，還有什麼辦法可以幫助他？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5671AE-8DD6-18E1-BA0B-96CDA8B83175}"/>
              </a:ext>
            </a:extLst>
          </p:cNvPr>
          <p:cNvSpPr txBox="1"/>
          <p:nvPr/>
        </p:nvSpPr>
        <p:spPr>
          <a:xfrm>
            <a:off x="655779" y="4601681"/>
            <a:ext cx="313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highlight>
                  <a:srgbClr val="00FF00"/>
                </a:highlight>
              </a:rPr>
              <a:t>大三發病後的爸爸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5CD66F-5D5A-BB95-2219-14F8FFA1F98D}"/>
              </a:ext>
            </a:extLst>
          </p:cNvPr>
          <p:cNvSpPr/>
          <p:nvPr/>
        </p:nvSpPr>
        <p:spPr>
          <a:xfrm>
            <a:off x="2975557" y="-37606"/>
            <a:ext cx="37415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築夢</a:t>
            </a:r>
            <a:r>
              <a:rPr lang="zh-TW" altLang="zh-TW" sz="4000" b="1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動機：</a:t>
            </a:r>
            <a:endParaRPr lang="zh-TW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3" name="Google Shape;631;p47">
            <a:extLst>
              <a:ext uri="{FF2B5EF4-FFF2-40B4-BE49-F238E27FC236}">
                <a16:creationId xmlns:a16="http://schemas.microsoft.com/office/drawing/2014/main" id="{4439DAB8-C01C-1B9B-2142-25546AC4DE9A}"/>
              </a:ext>
            </a:extLst>
          </p:cNvPr>
          <p:cNvSpPr/>
          <p:nvPr/>
        </p:nvSpPr>
        <p:spPr>
          <a:xfrm>
            <a:off x="3277900" y="4680026"/>
            <a:ext cx="303118" cy="304974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490DF2-AB7D-ADC8-56D0-3CD99335C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19" y="1980925"/>
            <a:ext cx="3389880" cy="25424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B232586-4DD3-6D41-495A-846D7DF0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378" y="1949697"/>
            <a:ext cx="4029843" cy="30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38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 idx="4294967295"/>
          </p:nvPr>
        </p:nvSpPr>
        <p:spPr>
          <a:xfrm>
            <a:off x="869794" y="182100"/>
            <a:ext cx="6653561" cy="1159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做麥哲倫遇到的困難</a:t>
            </a:r>
            <a:br>
              <a:rPr lang="en-US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</a:br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與如何克服</a:t>
            </a:r>
            <a:endParaRPr lang="zh-TW" altLang="zh-TW" sz="4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750479" y="1821302"/>
            <a:ext cx="4906170" cy="21848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800" dirty="0">
                <a:latin typeface="+mj-lt"/>
              </a:rPr>
              <a:t>1.</a:t>
            </a:r>
            <a:r>
              <a:rPr lang="zh-TW" altLang="en-US" sz="2800" dirty="0">
                <a:latin typeface="+mj-lt"/>
              </a:rPr>
              <a:t>紀錄片跟書的內容很難，裡面有很多我不懂的意思，感謝爸媽可以教我。</a:t>
            </a:r>
            <a:endParaRPr sz="2800" dirty="0">
              <a:latin typeface="+mj-lt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7333119" y="126431"/>
            <a:ext cx="1401208" cy="1419822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5734129" y="1490057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  <p:pic>
        <p:nvPicPr>
          <p:cNvPr id="3" name="Google Shape;136;p21">
            <a:extLst>
              <a:ext uri="{FF2B5EF4-FFF2-40B4-BE49-F238E27FC236}">
                <a16:creationId xmlns:a16="http://schemas.microsoft.com/office/drawing/2014/main" id="{663D70BB-4D89-52DB-8AE4-DAF894CBBB5F}"/>
              </a:ext>
            </a:extLst>
          </p:cNvPr>
          <p:cNvPicPr preferRelativeResize="0"/>
          <p:nvPr/>
        </p:nvPicPr>
        <p:blipFill>
          <a:blip r:embed="rId4"/>
          <a:srcRect l="12500" r="12500"/>
          <a:stretch/>
        </p:blipFill>
        <p:spPr>
          <a:xfrm>
            <a:off x="5742448" y="1652745"/>
            <a:ext cx="2880900" cy="2880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98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 idx="4294967295"/>
          </p:nvPr>
        </p:nvSpPr>
        <p:spPr>
          <a:xfrm>
            <a:off x="869794" y="182100"/>
            <a:ext cx="6653561" cy="1159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做麥哲倫遇到的困難</a:t>
            </a:r>
            <a:br>
              <a:rPr lang="en-US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</a:br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與如何克服</a:t>
            </a:r>
            <a:endParaRPr lang="zh-TW" altLang="zh-TW" sz="4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897803" y="1747652"/>
            <a:ext cx="6988096" cy="21229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800" dirty="0"/>
              <a:t>２</a:t>
            </a:r>
            <a:r>
              <a:rPr lang="en-US" altLang="zh-TW" sz="2800" dirty="0"/>
              <a:t>.</a:t>
            </a:r>
            <a:r>
              <a:rPr lang="zh-TW" altLang="en-US" sz="2800" dirty="0"/>
              <a:t>手作書的書皮很難做，因為紙很厚、很難摺，後來媽媽教我技巧，用尺協助，就成功。</a:t>
            </a:r>
            <a:endParaRPr lang="en-US" altLang="zh-TW" sz="2800" dirty="0"/>
          </a:p>
        </p:txBody>
      </p:sp>
      <p:sp>
        <p:nvSpPr>
          <p:cNvPr id="108" name="Google Shape;108;p18"/>
          <p:cNvSpPr/>
          <p:nvPr/>
        </p:nvSpPr>
        <p:spPr>
          <a:xfrm>
            <a:off x="7360595" y="242200"/>
            <a:ext cx="1401208" cy="1419822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6497172" y="893199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6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 idx="4294967295"/>
          </p:nvPr>
        </p:nvSpPr>
        <p:spPr>
          <a:xfrm>
            <a:off x="869794" y="182100"/>
            <a:ext cx="6653561" cy="1159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做麥哲倫遇到的困難</a:t>
            </a:r>
            <a:br>
              <a:rPr lang="en-US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</a:br>
            <a:r>
              <a:rPr lang="zh-TW" altLang="zh-TW" sz="4400" b="1" kern="100" dirty="0">
                <a:effectLst/>
                <a:latin typeface="Calibri" panose="020F0502020204030204" pitchFamily="34" charset="0"/>
                <a:ea typeface="超研澤細仿"/>
                <a:cs typeface="Times New Roman" panose="02020603050405020304" pitchFamily="18" charset="0"/>
              </a:rPr>
              <a:t>與如何克服</a:t>
            </a:r>
            <a:endParaRPr lang="zh-TW" altLang="zh-TW" sz="4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294967295"/>
          </p:nvPr>
        </p:nvSpPr>
        <p:spPr>
          <a:xfrm>
            <a:off x="726687" y="1841236"/>
            <a:ext cx="7690625" cy="164201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600" dirty="0"/>
              <a:t>3.</a:t>
            </a:r>
            <a:r>
              <a:rPr lang="zh-TW" altLang="en-US" sz="2800" dirty="0"/>
              <a:t>心得我用手寫，我怕寫錯字，所以用鉛筆先寫一遍，再用原子筆寫上，我寫了好久，好像花了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zh-TW" altLang="en-US" sz="2800" dirty="0"/>
              <a:t>小時才完成。</a:t>
            </a:r>
            <a:endParaRPr lang="en-US" altLang="zh-TW" sz="2800" dirty="0"/>
          </a:p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endParaRPr sz="2000" dirty="0"/>
          </a:p>
        </p:txBody>
      </p:sp>
      <p:sp>
        <p:nvSpPr>
          <p:cNvPr id="108" name="Google Shape;108;p18"/>
          <p:cNvSpPr/>
          <p:nvPr/>
        </p:nvSpPr>
        <p:spPr>
          <a:xfrm>
            <a:off x="7360595" y="242200"/>
            <a:ext cx="1401208" cy="1419822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 rot="1473096">
            <a:off x="488183" y="168071"/>
            <a:ext cx="819240" cy="79800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6433615" y="1135843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055316" y="295603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6D0D1B-630E-2F6D-2C7E-7FE2E90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9" y="4465974"/>
            <a:ext cx="1561171" cy="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22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>
            <a:spLocks noGrp="1"/>
          </p:cNvSpPr>
          <p:nvPr>
            <p:ph type="ctrTitle" idx="4294967295"/>
          </p:nvPr>
        </p:nvSpPr>
        <p:spPr>
          <a:xfrm>
            <a:off x="2524025" y="1594609"/>
            <a:ext cx="3887505" cy="60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bill" panose="040506030A0602020202" pitchFamily="82" charset="0"/>
              </a:rPr>
              <a:t>謝謝聆聽</a:t>
            </a:r>
            <a:endParaRPr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bill" panose="040506030A0602020202" pitchFamily="82" charset="0"/>
            </a:endParaRPr>
          </a:p>
        </p:txBody>
      </p:sp>
      <p:sp>
        <p:nvSpPr>
          <p:cNvPr id="310" name="Google Shape;310;p34"/>
          <p:cNvSpPr txBox="1">
            <a:spLocks noGrp="1"/>
          </p:cNvSpPr>
          <p:nvPr>
            <p:ph type="subTitle" idx="4294967295"/>
          </p:nvPr>
        </p:nvSpPr>
        <p:spPr>
          <a:xfrm>
            <a:off x="1096050" y="3444778"/>
            <a:ext cx="7500599" cy="12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/>
              <a:t>感謝爸爸、媽媽和我一起完成麥哲倫的計劃</a:t>
            </a:r>
            <a:endParaRPr sz="2800" b="1" dirty="0"/>
          </a:p>
        </p:txBody>
      </p:sp>
      <p:sp>
        <p:nvSpPr>
          <p:cNvPr id="311" name="Google Shape;311;p34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>
          <a:blip r:embed="rId3"/>
          <a:srcRect/>
          <a:stretch/>
        </p:blipFill>
        <p:spPr>
          <a:xfrm rot="5400000">
            <a:off x="953978" y="723495"/>
            <a:ext cx="2339678" cy="176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6;p21">
            <a:extLst>
              <a:ext uri="{FF2B5EF4-FFF2-40B4-BE49-F238E27FC236}">
                <a16:creationId xmlns:a16="http://schemas.microsoft.com/office/drawing/2014/main" id="{89EE3EBD-874C-D9F2-6C2E-32BF6BC01C19}"/>
              </a:ext>
            </a:extLst>
          </p:cNvPr>
          <p:cNvPicPr/>
          <p:nvPr/>
        </p:nvPicPr>
        <p:blipFill>
          <a:blip r:embed="rId4"/>
          <a:srcRect t="16667" b="16667"/>
          <a:stretch/>
        </p:blipFill>
        <p:spPr>
          <a:xfrm>
            <a:off x="5626062" y="205284"/>
            <a:ext cx="2880900" cy="2880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9" name="Google Shape;284;p32">
            <a:extLst>
              <a:ext uri="{FF2B5EF4-FFF2-40B4-BE49-F238E27FC236}">
                <a16:creationId xmlns:a16="http://schemas.microsoft.com/office/drawing/2014/main" id="{C82EDB16-CA24-1F12-A617-09195A14E99D}"/>
              </a:ext>
            </a:extLst>
          </p:cNvPr>
          <p:cNvGrpSpPr/>
          <p:nvPr/>
        </p:nvGrpSpPr>
        <p:grpSpPr>
          <a:xfrm>
            <a:off x="879870" y="24315"/>
            <a:ext cx="2487893" cy="3096825"/>
            <a:chOff x="3328018" y="276653"/>
            <a:chExt cx="2487893" cy="3838956"/>
          </a:xfrm>
        </p:grpSpPr>
        <p:sp>
          <p:nvSpPr>
            <p:cNvPr id="10" name="Google Shape;285;p32">
              <a:extLst>
                <a:ext uri="{FF2B5EF4-FFF2-40B4-BE49-F238E27FC236}">
                  <a16:creationId xmlns:a16="http://schemas.microsoft.com/office/drawing/2014/main" id="{AFC727A6-FC6E-3E48-1660-B0B66F8A57BF}"/>
                </a:ext>
              </a:extLst>
            </p:cNvPr>
            <p:cNvSpPr/>
            <p:nvPr/>
          </p:nvSpPr>
          <p:spPr>
            <a:xfrm>
              <a:off x="3328018" y="276653"/>
              <a:ext cx="2487893" cy="3838956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6;p32">
              <a:extLst>
                <a:ext uri="{FF2B5EF4-FFF2-40B4-BE49-F238E27FC236}">
                  <a16:creationId xmlns:a16="http://schemas.microsoft.com/office/drawing/2014/main" id="{B7A89CED-1370-3F6A-F68F-6B109A828F96}"/>
                </a:ext>
              </a:extLst>
            </p:cNvPr>
            <p:cNvSpPr/>
            <p:nvPr/>
          </p:nvSpPr>
          <p:spPr>
            <a:xfrm>
              <a:off x="4470362" y="3873950"/>
              <a:ext cx="204579" cy="131831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7;p32">
              <a:extLst>
                <a:ext uri="{FF2B5EF4-FFF2-40B4-BE49-F238E27FC236}">
                  <a16:creationId xmlns:a16="http://schemas.microsoft.com/office/drawing/2014/main" id="{B1349B2B-3FED-CE1C-3B15-52991EF1582B}"/>
                </a:ext>
              </a:extLst>
            </p:cNvPr>
            <p:cNvSpPr/>
            <p:nvPr/>
          </p:nvSpPr>
          <p:spPr>
            <a:xfrm>
              <a:off x="4455248" y="429057"/>
              <a:ext cx="39846" cy="39828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8;p32">
              <a:extLst>
                <a:ext uri="{FF2B5EF4-FFF2-40B4-BE49-F238E27FC236}">
                  <a16:creationId xmlns:a16="http://schemas.microsoft.com/office/drawing/2014/main" id="{D61B13B2-80BC-5178-B277-0F3A3B5C4796}"/>
                </a:ext>
              </a:extLst>
            </p:cNvPr>
            <p:cNvSpPr/>
            <p:nvPr/>
          </p:nvSpPr>
          <p:spPr>
            <a:xfrm>
              <a:off x="4536259" y="412569"/>
              <a:ext cx="72785" cy="7278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7EB2516-B9C0-C61F-CA08-513391CCD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946" y="4332829"/>
            <a:ext cx="15607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6FAC216-8919-43F9-9BBE-2CE96A00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064" y="4192859"/>
            <a:ext cx="2395936" cy="950641"/>
          </a:xfrm>
          <a:prstGeom prst="rect">
            <a:avLst/>
          </a:prstGeom>
        </p:spPr>
      </p:pic>
      <p:sp>
        <p:nvSpPr>
          <p:cNvPr id="4" name="副標題 3">
            <a:extLst>
              <a:ext uri="{FF2B5EF4-FFF2-40B4-BE49-F238E27FC236}">
                <a16:creationId xmlns:a16="http://schemas.microsoft.com/office/drawing/2014/main" id="{D342AA4B-0E58-90DC-3C23-CD2CFEA8E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Google Shape;87;p15">
            <a:extLst>
              <a:ext uri="{FF2B5EF4-FFF2-40B4-BE49-F238E27FC236}">
                <a16:creationId xmlns:a16="http://schemas.microsoft.com/office/drawing/2014/main" id="{7D6B1409-4B56-DFEE-6E87-54A9D04309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90786" y="2571750"/>
            <a:ext cx="5815832" cy="11604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4"/>
                </a:solidFill>
              </a:rPr>
              <a:t>1.</a:t>
            </a:r>
            <a:endParaRPr sz="3600" dirty="0">
              <a:solidFill>
                <a:schemeClr val="accent4"/>
              </a:solidFill>
            </a:endParaRPr>
          </a:p>
          <a:p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en-US" sz="3600" b="1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築夢</a:t>
            </a:r>
            <a:r>
              <a:rPr lang="zh-TW" altLang="en-US" sz="3600" b="1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目標</a:t>
            </a:r>
            <a:r>
              <a:rPr lang="zh-TW" altLang="zh-TW" sz="3600" b="1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藉由「</a:t>
            </a:r>
            <a:r>
              <a:rPr lang="zh-TW" altLang="en-US" sz="3600" b="1" kern="1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全</a:t>
            </a:r>
            <a:r>
              <a:rPr lang="zh-TW" altLang="zh-TW" sz="3600" b="1" kern="1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植物飲食</a:t>
            </a:r>
            <a:r>
              <a:rPr lang="zh-TW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」改變爸爸的身體狀況</a:t>
            </a:r>
            <a:br>
              <a:rPr lang="zh-TW" altLang="zh-TW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2475570" y="2377390"/>
            <a:ext cx="4192859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zh-TW" altLang="en-US" sz="3600" b="1" i="0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築夢過程</a:t>
            </a:r>
            <a:r>
              <a:rPr lang="zh-TW" altLang="zh-TW" sz="3600" b="1" i="0" kern="1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altLang="zh-TW" sz="3600" b="1" i="0" kern="100" dirty="0">
              <a:solidFill>
                <a:srgbClr val="FFC00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3600" b="1" i="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我看了</a:t>
            </a:r>
            <a:r>
              <a:rPr lang="zh-TW" altLang="en-US" sz="3600" b="1" i="0" kern="100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兩</a:t>
            </a:r>
            <a:r>
              <a:rPr lang="zh-TW" altLang="en-US" sz="3600" b="1" i="0" kern="10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部紀錄片</a:t>
            </a:r>
            <a:r>
              <a:rPr lang="zh-TW" altLang="en-US" sz="3600" b="1" i="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和</a:t>
            </a:r>
            <a:endParaRPr lang="en-US" altLang="zh-TW" sz="3600" b="1" i="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3600" b="1" i="0" kern="10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四本書</a:t>
            </a:r>
            <a:r>
              <a:rPr lang="en-US" altLang="zh-TW" sz="3600" b="1" i="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i="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跟僵直性脊椎炎有關的部分</a:t>
            </a:r>
            <a:r>
              <a:rPr lang="en-US" altLang="zh-TW" sz="3600" b="1" i="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  <a:br>
              <a:rPr lang="en-US" altLang="zh-TW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sz="3600"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4297650" y="4218625"/>
            <a:ext cx="548700" cy="92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035C47C-B7AA-5A49-D962-E366318C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647" y="4218601"/>
            <a:ext cx="2090065" cy="9248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0268C16-AF87-796F-56B7-79774FE89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Google Shape;99;p17">
            <a:extLst>
              <a:ext uri="{FF2B5EF4-FFF2-40B4-BE49-F238E27FC236}">
                <a16:creationId xmlns:a16="http://schemas.microsoft.com/office/drawing/2014/main" id="{19A81AD9-D1D9-2B95-B405-DDDAD848D247}"/>
              </a:ext>
            </a:extLst>
          </p:cNvPr>
          <p:cNvSpPr txBox="1">
            <a:spLocks/>
          </p:cNvSpPr>
          <p:nvPr/>
        </p:nvSpPr>
        <p:spPr>
          <a:xfrm>
            <a:off x="1295641" y="441287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4000" b="1" dirty="0">
                <a:solidFill>
                  <a:srgbClr val="7030A0"/>
                </a:solidFill>
              </a:rPr>
              <a:t>紀錄片</a:t>
            </a:r>
          </a:p>
        </p:txBody>
      </p:sp>
      <p:sp>
        <p:nvSpPr>
          <p:cNvPr id="4" name="Google Shape;100;p17">
            <a:extLst>
              <a:ext uri="{FF2B5EF4-FFF2-40B4-BE49-F238E27FC236}">
                <a16:creationId xmlns:a16="http://schemas.microsoft.com/office/drawing/2014/main" id="{D80F21FD-B816-C681-194F-7F8ED1FC6EF4}"/>
              </a:ext>
            </a:extLst>
          </p:cNvPr>
          <p:cNvSpPr txBox="1">
            <a:spLocks/>
          </p:cNvSpPr>
          <p:nvPr/>
        </p:nvSpPr>
        <p:spPr>
          <a:xfrm>
            <a:off x="0" y="1069815"/>
            <a:ext cx="4633143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buSzPts val="2400"/>
              <a:buFont typeface="Arial"/>
              <a:buChar char="⬩"/>
            </a:pPr>
            <a:r>
              <a:rPr lang="en-US" altLang="zh-TW" sz="2000" b="1" kern="100" dirty="0">
                <a:latin typeface="PMingLiU" panose="02020500000000000000" pitchFamily="18" charset="-120"/>
                <a:cs typeface="Times New Roman" panose="02020603050405020304" pitchFamily="18" charset="0"/>
              </a:rPr>
              <a:t>What The Health</a:t>
            </a:r>
            <a:r>
              <a:rPr lang="en-US" altLang="zh-TW" sz="20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【</a:t>
            </a:r>
            <a:r>
              <a:rPr lang="zh-TW" altLang="en-US" sz="20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飲食與健康 </a:t>
            </a:r>
            <a:r>
              <a:rPr lang="en-US" altLang="zh-TW" sz="20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2017】</a:t>
            </a:r>
            <a:endParaRPr lang="zh-TW" altLang="en-US" sz="2000" b="1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76200">
              <a:buSzPts val="2400"/>
            </a:pPr>
            <a:endParaRPr lang="zh-TW" altLang="en-US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522554-45D8-116B-C1F9-C305FC372074}"/>
              </a:ext>
            </a:extLst>
          </p:cNvPr>
          <p:cNvSpPr txBox="1"/>
          <p:nvPr/>
        </p:nvSpPr>
        <p:spPr>
          <a:xfrm>
            <a:off x="4714919" y="1019002"/>
            <a:ext cx="4638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en-US" altLang="zh-TW" sz="2000" b="1" kern="100" dirty="0">
                <a:effectLst/>
                <a:latin typeface="PMingLiU" panose="02020500000000000000" pitchFamily="18" charset="-120"/>
                <a:cs typeface="Times New Roman" panose="02020603050405020304" pitchFamily="18" charset="0"/>
              </a:rPr>
              <a:t>The Game Changer</a:t>
            </a:r>
            <a:r>
              <a:rPr lang="zh-TW" altLang="en-US" sz="2000" b="1" kern="100" dirty="0">
                <a:effectLst/>
                <a:latin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【</a:t>
            </a:r>
            <a:r>
              <a:rPr lang="zh-TW" altLang="en-US" sz="2000" b="1" kern="100" dirty="0">
                <a:effectLst/>
                <a:latin typeface="PMingLiU" panose="02020500000000000000" pitchFamily="18" charset="-120"/>
                <a:cs typeface="Times New Roman" panose="02020603050405020304" pitchFamily="18" charset="0"/>
              </a:rPr>
              <a:t>茹素的力量</a:t>
            </a:r>
            <a:r>
              <a:rPr lang="en-US" altLang="zh-TW" sz="20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】</a:t>
            </a:r>
            <a:endParaRPr lang="en-US" altLang="zh-TW" sz="2000" b="1" kern="100" dirty="0">
              <a:effectLst/>
              <a:latin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B3F561A-3D49-AB75-AC0F-23584075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95" y="1550758"/>
            <a:ext cx="4335732" cy="32539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243EF8-776E-0B96-43FF-C10439EF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55" y="1550757"/>
            <a:ext cx="4272196" cy="32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02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6671F2-F6BA-950A-3EA6-80C7DC1CD1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DDD960C8-9A54-43E8-8FC7-1F4FD9996453}"/>
              </a:ext>
            </a:extLst>
          </p:cNvPr>
          <p:cNvSpPr txBox="1">
            <a:spLocks/>
          </p:cNvSpPr>
          <p:nvPr/>
        </p:nvSpPr>
        <p:spPr>
          <a:xfrm>
            <a:off x="1197586" y="187779"/>
            <a:ext cx="3473100" cy="29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u="wavy" kern="100">
                <a:ea typeface="華康華綜體W5"/>
                <a:cs typeface="Times New Roman" panose="02020603050405020304" pitchFamily="18" charset="0"/>
              </a:rPr>
              <a:t>救命飲食</a:t>
            </a:r>
            <a:r>
              <a:rPr lang="en-US" altLang="zh-TW" sz="2800" b="1" u="wavy" kern="100">
                <a:ea typeface="華康華綜體W5"/>
                <a:cs typeface="Times New Roman" panose="02020603050405020304" pitchFamily="18" charset="0"/>
              </a:rPr>
              <a:t>Ⅰ</a:t>
            </a:r>
            <a:endParaRPr lang="zh-TW" altLang="en-US" sz="2800" b="1" u="wavy" kern="10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sz="2000" u="wavy" kern="10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b="1" dirty="0"/>
          </a:p>
        </p:txBody>
      </p:sp>
      <p:sp>
        <p:nvSpPr>
          <p:cNvPr id="6" name="Google Shape;119;p19">
            <a:extLst>
              <a:ext uri="{FF2B5EF4-FFF2-40B4-BE49-F238E27FC236}">
                <a16:creationId xmlns:a16="http://schemas.microsoft.com/office/drawing/2014/main" id="{BF9FFCEE-F97F-3001-43BC-FF45DC2A5D3C}"/>
              </a:ext>
            </a:extLst>
          </p:cNvPr>
          <p:cNvSpPr txBox="1">
            <a:spLocks/>
          </p:cNvSpPr>
          <p:nvPr/>
        </p:nvSpPr>
        <p:spPr>
          <a:xfrm>
            <a:off x="5804626" y="187779"/>
            <a:ext cx="3473100" cy="29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u="wavy" kern="100">
                <a:ea typeface="華康華綜體W5"/>
                <a:cs typeface="Times New Roman" panose="02020603050405020304" pitchFamily="18" charset="0"/>
              </a:rPr>
              <a:t>救命飲食</a:t>
            </a:r>
            <a:r>
              <a:rPr lang="en-US" altLang="zh-TW" sz="2800" b="1" u="wavy" kern="10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Ⅱ</a:t>
            </a:r>
            <a:endParaRPr lang="zh-TW" altLang="en-US" sz="2800" b="1" u="wavy" kern="10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A0B71D-F456-50D9-068C-A616CCBF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33" y="786795"/>
            <a:ext cx="3128730" cy="41689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1CB30AE-5257-6EA7-10DA-8DD8EDF3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17" y="786795"/>
            <a:ext cx="3182976" cy="42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F3F9F53-DA49-C4D0-B935-CBF13D2BF4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3E640-77F7-AAA3-085A-713DF0D211A7}"/>
              </a:ext>
            </a:extLst>
          </p:cNvPr>
          <p:cNvSpPr txBox="1"/>
          <p:nvPr/>
        </p:nvSpPr>
        <p:spPr>
          <a:xfrm>
            <a:off x="1512849" y="66408"/>
            <a:ext cx="266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u="wavy" kern="100" dirty="0">
                <a:effectLst/>
                <a:ea typeface="華康華綜體W5"/>
                <a:cs typeface="Times New Roman" panose="02020603050405020304" pitchFamily="18" charset="0"/>
              </a:rPr>
              <a:t>救命飲食Ⅲ</a:t>
            </a:r>
            <a:endParaRPr lang="zh-TW" altLang="en-US" sz="2800" b="1" dirty="0"/>
          </a:p>
        </p:txBody>
      </p:sp>
      <p:sp>
        <p:nvSpPr>
          <p:cNvPr id="6" name="Google Shape;119;p19">
            <a:extLst>
              <a:ext uri="{FF2B5EF4-FFF2-40B4-BE49-F238E27FC236}">
                <a16:creationId xmlns:a16="http://schemas.microsoft.com/office/drawing/2014/main" id="{12965AA4-6898-3767-EE65-EDD3A7CF89D7}"/>
              </a:ext>
            </a:extLst>
          </p:cNvPr>
          <p:cNvSpPr txBox="1">
            <a:spLocks/>
          </p:cNvSpPr>
          <p:nvPr/>
        </p:nvSpPr>
        <p:spPr>
          <a:xfrm>
            <a:off x="6102081" y="151902"/>
            <a:ext cx="3473100" cy="29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u="wavy" kern="100" dirty="0">
                <a:ea typeface="華康華綜體W5"/>
                <a:cs typeface="Times New Roman" panose="02020603050405020304" pitchFamily="18" charset="0"/>
              </a:rPr>
              <a:t>食療聖經</a:t>
            </a:r>
            <a:endParaRPr lang="zh-TW" altLang="en-US" sz="2800" b="1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F464C0C-CEC5-83D1-8F2A-31B6AD9E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12" y="581719"/>
            <a:ext cx="3349637" cy="446327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1F4A386-B318-8452-C89E-7431ADBE7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551" y="648256"/>
            <a:ext cx="3708715" cy="43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1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rgbClr val="002060"/>
                </a:solidFill>
              </a:rPr>
              <a:t>我的發現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894195" y="1302836"/>
            <a:ext cx="7707111" cy="25378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zh-TW" altLang="zh-TW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植物飲食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對僵直性脊椎炎能夠帶來改善</a:t>
            </a:r>
            <a:r>
              <a:rPr lang="zh-TW" altLang="en-US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altLang="zh-TW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zh-TW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乳製品會造成自體免疫的多發性硬化症</a:t>
            </a:r>
            <a:r>
              <a:rPr lang="zh-TW" altLang="en-US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也會造成第一類型糖尿病</a:t>
            </a:r>
            <a:r>
              <a:rPr lang="en-US" altLang="zh-TW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zh-TW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也是自體免疫疾病</a:t>
            </a:r>
            <a:r>
              <a:rPr lang="en-US" altLang="zh-TW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en-US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以及其他風濕性疾病。</a:t>
            </a:r>
            <a:endParaRPr lang="en-US" altLang="zh-TW" b="1" kern="100" dirty="0">
              <a:solidFill>
                <a:srgbClr val="FF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3600" b="1" dirty="0"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D981025-9A84-BFA2-25D5-BCAF424B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6" y="4386146"/>
            <a:ext cx="1642948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rgbClr val="002060"/>
                </a:solidFill>
              </a:rPr>
              <a:t>我的發現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656303" y="927499"/>
            <a:ext cx="8056517" cy="31910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endParaRPr lang="zh-TW" altLang="zh-TW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豬肉有異環胺、血紅素鐵、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AGEs(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糖化終產物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NEU5GC(N-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羥基乙醯神經胺酸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，會在體內產生</a:t>
            </a:r>
            <a:r>
              <a:rPr lang="zh-TW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氧化三甲胺</a:t>
            </a:r>
            <a:r>
              <a:rPr lang="en-US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(TMAO)</a:t>
            </a:r>
            <a:r>
              <a:rPr lang="zh-TW" altLang="zh-TW" b="1" kern="1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zh-TW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氧化三甲胺</a:t>
            </a:r>
            <a:r>
              <a:rPr lang="zh-TW" altLang="en-US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會</a:t>
            </a:r>
            <a:r>
              <a:rPr lang="zh-TW" altLang="zh-TW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在體內誘發</a:t>
            </a:r>
            <a:r>
              <a:rPr lang="zh-TW" altLang="zh-TW" b="1" kern="1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許多免疫反應。</a:t>
            </a:r>
            <a:endParaRPr lang="en-US" altLang="zh-TW" b="1" kern="100" dirty="0">
              <a:solidFill>
                <a:srgbClr val="FF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altLang="zh-TW" b="1" kern="100" dirty="0">
              <a:solidFill>
                <a:srgbClr val="FF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植物內的「抗氧化物」可以中和體內的自由基，</a:t>
            </a:r>
            <a:r>
              <a:rPr lang="zh-TW" altLang="zh-TW" b="1" kern="10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達到逆轉自體免疫疾病的成效。</a:t>
            </a:r>
            <a:endParaRPr lang="en-US" altLang="zh-TW" b="1" kern="100" dirty="0">
              <a:solidFill>
                <a:srgbClr val="FF0000"/>
              </a:solidFill>
              <a:effectLst/>
              <a:highlight>
                <a:srgbClr val="00FFFF"/>
              </a:highligh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endParaRPr lang="zh-TW" altLang="zh-TW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04800"/>
            <a:endParaRPr sz="3600" b="1" dirty="0"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D981025-9A84-BFA2-25D5-BCAF424B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6" y="4386146"/>
            <a:ext cx="1642948" cy="757354"/>
          </a:xfrm>
          <a:prstGeom prst="rect">
            <a:avLst/>
          </a:prstGeom>
        </p:spPr>
      </p:pic>
      <p:sp>
        <p:nvSpPr>
          <p:cNvPr id="3" name="Google Shape;649;p47">
            <a:extLst>
              <a:ext uri="{FF2B5EF4-FFF2-40B4-BE49-F238E27FC236}">
                <a16:creationId xmlns:a16="http://schemas.microsoft.com/office/drawing/2014/main" id="{357B181E-DAE9-9519-CA57-CD9AA9B00913}"/>
              </a:ext>
            </a:extLst>
          </p:cNvPr>
          <p:cNvSpPr/>
          <p:nvPr/>
        </p:nvSpPr>
        <p:spPr>
          <a:xfrm>
            <a:off x="5687180" y="826834"/>
            <a:ext cx="460858" cy="396299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49;p47">
            <a:extLst>
              <a:ext uri="{FF2B5EF4-FFF2-40B4-BE49-F238E27FC236}">
                <a16:creationId xmlns:a16="http://schemas.microsoft.com/office/drawing/2014/main" id="{59780D3A-0304-9431-B270-6DCFCD6C57BF}"/>
              </a:ext>
            </a:extLst>
          </p:cNvPr>
          <p:cNvSpPr/>
          <p:nvPr/>
        </p:nvSpPr>
        <p:spPr>
          <a:xfrm>
            <a:off x="6289435" y="916502"/>
            <a:ext cx="365976" cy="28962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49;p47">
            <a:extLst>
              <a:ext uri="{FF2B5EF4-FFF2-40B4-BE49-F238E27FC236}">
                <a16:creationId xmlns:a16="http://schemas.microsoft.com/office/drawing/2014/main" id="{71865238-7B26-6329-F629-4931E5AEB097}"/>
              </a:ext>
            </a:extLst>
          </p:cNvPr>
          <p:cNvSpPr/>
          <p:nvPr/>
        </p:nvSpPr>
        <p:spPr>
          <a:xfrm>
            <a:off x="6810766" y="916501"/>
            <a:ext cx="365976" cy="28962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914738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793</Words>
  <Application>Microsoft Office PowerPoint</Application>
  <PresentationFormat>如螢幕大小 (16:9)</PresentationFormat>
  <Paragraphs>93</Paragraphs>
  <Slides>23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2" baseType="lpstr">
      <vt:lpstr>Playbill</vt:lpstr>
      <vt:lpstr>PMingLiU</vt:lpstr>
      <vt:lpstr>Satisfy</vt:lpstr>
      <vt:lpstr>Calibri</vt:lpstr>
      <vt:lpstr>Arial Narrow</vt:lpstr>
      <vt:lpstr>Bellota Text Light</vt:lpstr>
      <vt:lpstr>Arial</vt:lpstr>
      <vt:lpstr>Palatino Linotype</vt:lpstr>
      <vt:lpstr>Lafew template</vt:lpstr>
      <vt:lpstr>搶救我爸爸— 健康蔬食Vegan人生 DIY手作書</vt:lpstr>
      <vt:lpstr>PowerPoint 簡報</vt:lpstr>
      <vt:lpstr>1.     築夢目標：  藉由「全植物飲食」改變爸爸的身體狀況 </vt:lpstr>
      <vt:lpstr>PowerPoint 簡報</vt:lpstr>
      <vt:lpstr>PowerPoint 簡報</vt:lpstr>
      <vt:lpstr>PowerPoint 簡報</vt:lpstr>
      <vt:lpstr>PowerPoint 簡報</vt:lpstr>
      <vt:lpstr>我的發現……</vt:lpstr>
      <vt:lpstr>我的發現……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做麥哲倫遇到的困難 與如何克服</vt:lpstr>
      <vt:lpstr>做麥哲倫遇到的困難 與如何克服</vt:lpstr>
      <vt:lpstr>做麥哲倫遇到的困難 與如何克服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Clark Hsieh</dc:creator>
  <cp:lastModifiedBy>Clark Hsieh</cp:lastModifiedBy>
  <cp:revision>132</cp:revision>
  <dcterms:modified xsi:type="dcterms:W3CDTF">2022-10-16T12:50:36Z</dcterms:modified>
</cp:coreProperties>
</file>