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63" r:id="rId6"/>
    <p:sldId id="259" r:id="rId7"/>
    <p:sldId id="261" r:id="rId8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5" d="100"/>
          <a:sy n="115" d="100"/>
        </p:scale>
        <p:origin x="39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A1808-E1DF-4FF5-B382-D9F76771EDA9}" type="datetimeFigureOut">
              <a:rPr lang="zh-TW" altLang="en-US" smtClean="0"/>
              <a:t>2024/10/28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5B1E2-35E1-4975-B9A5-25F77F3E742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4158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A1808-E1DF-4FF5-B382-D9F76771EDA9}" type="datetimeFigureOut">
              <a:rPr lang="zh-TW" altLang="en-US" smtClean="0"/>
              <a:t>2024/10/28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5B1E2-35E1-4975-B9A5-25F77F3E742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4273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A1808-E1DF-4FF5-B382-D9F76771EDA9}" type="datetimeFigureOut">
              <a:rPr lang="zh-TW" altLang="en-US" smtClean="0"/>
              <a:t>2024/10/28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5B1E2-35E1-4975-B9A5-25F77F3E742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6710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A1808-E1DF-4FF5-B382-D9F76771EDA9}" type="datetimeFigureOut">
              <a:rPr lang="zh-TW" altLang="en-US" smtClean="0"/>
              <a:t>2024/10/28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5B1E2-35E1-4975-B9A5-25F77F3E742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8770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A1808-E1DF-4FF5-B382-D9F76771EDA9}" type="datetimeFigureOut">
              <a:rPr lang="zh-TW" altLang="en-US" smtClean="0"/>
              <a:t>2024/10/28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5B1E2-35E1-4975-B9A5-25F77F3E742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0398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A1808-E1DF-4FF5-B382-D9F76771EDA9}" type="datetimeFigureOut">
              <a:rPr lang="zh-TW" altLang="en-US" smtClean="0"/>
              <a:t>2024/10/28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5B1E2-35E1-4975-B9A5-25F77F3E742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0825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A1808-E1DF-4FF5-B382-D9F76771EDA9}" type="datetimeFigureOut">
              <a:rPr lang="zh-TW" altLang="en-US" smtClean="0"/>
              <a:t>2024/10/28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5B1E2-35E1-4975-B9A5-25F77F3E742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6117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A1808-E1DF-4FF5-B382-D9F76771EDA9}" type="datetimeFigureOut">
              <a:rPr lang="zh-TW" altLang="en-US" smtClean="0"/>
              <a:t>2024/10/28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5B1E2-35E1-4975-B9A5-25F77F3E742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78590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A1808-E1DF-4FF5-B382-D9F76771EDA9}" type="datetimeFigureOut">
              <a:rPr lang="zh-TW" altLang="en-US" smtClean="0"/>
              <a:t>2024/10/28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5B1E2-35E1-4975-B9A5-25F77F3E742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9351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A1808-E1DF-4FF5-B382-D9F76771EDA9}" type="datetimeFigureOut">
              <a:rPr lang="zh-TW" altLang="en-US" smtClean="0"/>
              <a:t>2024/10/28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5B1E2-35E1-4975-B9A5-25F77F3E742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92429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A1808-E1DF-4FF5-B382-D9F76771EDA9}" type="datetimeFigureOut">
              <a:rPr lang="zh-TW" altLang="en-US" smtClean="0"/>
              <a:t>2024/10/28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5B1E2-35E1-4975-B9A5-25F77F3E742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88152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0A1808-E1DF-4FF5-B382-D9F76771EDA9}" type="datetimeFigureOut">
              <a:rPr lang="zh-TW" altLang="en-US" smtClean="0"/>
              <a:t>2024/10/28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5B1E2-35E1-4975-B9A5-25F77F3E742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93186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hyperlink" Target="For%20&#40613;&#21746;&#20523;&#35336;&#30059;-&#22577;&#21578;%2020241026.mp4" TargetMode="Externa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7000"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294" y="651513"/>
            <a:ext cx="10058400" cy="5657850"/>
          </a:xfrm>
          <a:prstGeom prst="rect">
            <a:avLst/>
          </a:prstGeom>
          <a:effectLst>
            <a:glow>
              <a:schemeClr val="accent1"/>
            </a:glow>
            <a:outerShdw blurRad="50800" dist="50800" dir="5400000" algn="ctr" rotWithShape="0">
              <a:srgbClr val="000000"/>
            </a:outerShdw>
          </a:effectLst>
        </p:spPr>
      </p:pic>
      <p:sp>
        <p:nvSpPr>
          <p:cNvPr id="8" name="標題 1"/>
          <p:cNvSpPr txBox="1">
            <a:spLocks/>
          </p:cNvSpPr>
          <p:nvPr/>
        </p:nvSpPr>
        <p:spPr>
          <a:xfrm>
            <a:off x="867295" y="5318156"/>
            <a:ext cx="6797040" cy="108264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7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忻恩的單車日誌</a:t>
            </a:r>
            <a:endParaRPr lang="zh-TW" altLang="en-US" sz="7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360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5048" y="4645453"/>
            <a:ext cx="3642236" cy="2054449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1" y="4650922"/>
            <a:ext cx="3632542" cy="2048980"/>
          </a:xfrm>
          <a:prstGeom prst="rect">
            <a:avLst/>
          </a:prstGeom>
        </p:spPr>
      </p:pic>
      <p:sp>
        <p:nvSpPr>
          <p:cNvPr id="8" name="標題 1"/>
          <p:cNvSpPr txBox="1">
            <a:spLocks/>
          </p:cNvSpPr>
          <p:nvPr/>
        </p:nvSpPr>
        <p:spPr>
          <a:xfrm>
            <a:off x="556892" y="1958705"/>
            <a:ext cx="1055854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000"/>
              </a:lnSpc>
            </a:pP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騎腳踏車可以沿路欣賞風景、建築物，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4000"/>
              </a:lnSpc>
            </a:pP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想利用暑假挑戰長距離騎乘，剛好我很喜歡去墾丁小灣，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4000"/>
              </a:lnSpc>
            </a:pP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所以提出騎腳踏車到小灣的想法。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909" y="4645453"/>
            <a:ext cx="4179920" cy="2054449"/>
          </a:xfrm>
          <a:prstGeom prst="rect">
            <a:avLst/>
          </a:prstGeom>
        </p:spPr>
      </p:pic>
      <p:sp>
        <p:nvSpPr>
          <p:cNvPr id="10" name="標題 1"/>
          <p:cNvSpPr txBox="1">
            <a:spLocks/>
          </p:cNvSpPr>
          <p:nvPr/>
        </p:nvSpPr>
        <p:spPr>
          <a:xfrm>
            <a:off x="738448" y="444889"/>
            <a:ext cx="1481050" cy="816644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前言</a:t>
            </a:r>
          </a:p>
        </p:txBody>
      </p:sp>
    </p:spTree>
    <p:extLst>
      <p:ext uri="{BB962C8B-B14F-4D97-AF65-F5344CB8AC3E}">
        <p14:creationId xmlns:p14="http://schemas.microsoft.com/office/powerpoint/2010/main" val="61149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78" b="3143"/>
          <a:stretch/>
        </p:blipFill>
        <p:spPr>
          <a:xfrm>
            <a:off x="5382291" y="320993"/>
            <a:ext cx="6528606" cy="6221123"/>
          </a:xfrm>
        </p:spPr>
      </p:pic>
      <p:sp>
        <p:nvSpPr>
          <p:cNvPr id="5" name="文字方塊 4"/>
          <p:cNvSpPr txBox="1"/>
          <p:nvPr/>
        </p:nvSpPr>
        <p:spPr>
          <a:xfrm>
            <a:off x="5544588" y="498765"/>
            <a:ext cx="2793077" cy="9541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距離：</a:t>
            </a:r>
            <a:r>
              <a:rPr lang="en-US" altLang="zh-TW" sz="28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301</a:t>
            </a:r>
            <a:r>
              <a:rPr lang="zh-TW" altLang="en-US" sz="28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公里</a:t>
            </a:r>
            <a:endParaRPr lang="en-US" altLang="zh-TW" sz="28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p.s.</a:t>
            </a:r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家裡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距離北昌國小約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500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公尺</a:t>
            </a:r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，所以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已北昌國小為起點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341760" y="1767512"/>
            <a:ext cx="480960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000"/>
              </a:lnSpc>
            </a:pP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但是，從家裡到墾丁小灣，總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里程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數有</a:t>
            </a:r>
            <a:r>
              <a:rPr lang="en-US" altLang="zh-TW" sz="2800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301</a:t>
            </a:r>
            <a:r>
              <a:rPr lang="zh-TW" altLang="en-US" sz="2800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公里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，爸爸、媽媽評估，可能要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連續騎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天以上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才有可能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抵達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。對我們小孩的體力和耐力都是考驗，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4000"/>
              </a:lnSpc>
            </a:pP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所以，我們開始練習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……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341760" y="5618786"/>
            <a:ext cx="4677295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爸爸、媽媽</a:t>
            </a:r>
            <a:r>
              <a:rPr lang="en-US" altLang="zh-TW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OS</a:t>
            </a:r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先不</a:t>
            </a:r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否定孩子，實際帶著他們騎過，讓孩子對於里程數、時間和體力的消耗，先有初步的體驗與概念</a:t>
            </a:r>
            <a:r>
              <a:rPr lang="en-US" altLang="zh-TW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…..</a:t>
            </a:r>
            <a:endParaRPr lang="zh-TW" altLang="en-US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4296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715954" y="509700"/>
            <a:ext cx="2045237" cy="825112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練習篇</a:t>
            </a:r>
            <a:endParaRPr lang="zh-TW" altLang="en-US" sz="4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3020484" y="429024"/>
            <a:ext cx="842433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200"/>
              </a:lnSpc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從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2024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-6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….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周末都是我們一家人的騎腳踏車日，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200"/>
              </a:lnSpc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爸爸有時候還會搭配騎腳踏車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+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爬山的訓練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…..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672" y="1809236"/>
            <a:ext cx="5392199" cy="3041537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13" y="1809236"/>
            <a:ext cx="5392200" cy="3041537"/>
          </a:xfrm>
          <a:prstGeom prst="rect">
            <a:avLst/>
          </a:prstGeom>
        </p:spPr>
      </p:pic>
      <p:sp>
        <p:nvSpPr>
          <p:cNvPr id="16" name="文字方塊 15"/>
          <p:cNvSpPr txBox="1"/>
          <p:nvPr/>
        </p:nvSpPr>
        <p:spPr>
          <a:xfrm>
            <a:off x="1330630" y="4974510"/>
            <a:ext cx="35702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終於快騎到大農大富了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~</a:t>
            </a:r>
            <a:b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好想放棄，牽腳踏車走路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6443673" y="4953687"/>
            <a:ext cx="51441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爸爸說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，騎到撒固兒步道，可以爬山去溪邊玩水耶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!!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好想泡在冷水裡喔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3383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1996495"/>
              </p:ext>
            </p:extLst>
          </p:nvPr>
        </p:nvGraphicFramePr>
        <p:xfrm>
          <a:off x="1103655" y="212718"/>
          <a:ext cx="8246533" cy="64772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16145"/>
                <a:gridCol w="1865654"/>
                <a:gridCol w="1464734"/>
              </a:tblGrid>
              <a:tr h="49806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起訖點</a:t>
                      </a:r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總里程數</a:t>
                      </a:r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大約時間</a:t>
                      </a:r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407865">
                <a:tc>
                  <a:txBody>
                    <a:bodyPr/>
                    <a:lstStyle/>
                    <a:p>
                      <a:r>
                        <a:rPr lang="zh-TW" altLang="en-US" sz="1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家裡</a:t>
                      </a:r>
                      <a:r>
                        <a:rPr lang="en-US" altLang="zh-TW" sz="1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zh-TW" altLang="en-US" sz="1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Wingdings" panose="05000000000000000000" pitchFamily="2" charset="2"/>
                        </a:rPr>
                        <a:t>台開農場 </a:t>
                      </a:r>
                      <a:r>
                        <a:rPr lang="en-US" altLang="zh-TW" sz="1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Wingdings" panose="05000000000000000000" pitchFamily="2" charset="2"/>
                        </a:rPr>
                        <a:t>(</a:t>
                      </a:r>
                      <a:r>
                        <a:rPr lang="zh-TW" altLang="en-US" sz="1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Wingdings" panose="05000000000000000000" pitchFamily="2" charset="2"/>
                        </a:rPr>
                        <a:t>去回</a:t>
                      </a:r>
                      <a:r>
                        <a:rPr lang="en-US" altLang="zh-TW" sz="1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Wingdings" panose="05000000000000000000" pitchFamily="2" charset="2"/>
                        </a:rPr>
                        <a:t>)</a:t>
                      </a:r>
                      <a:endParaRPr lang="zh-TW" altLang="en-US" sz="1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</a:t>
                      </a:r>
                      <a:r>
                        <a:rPr lang="zh-TW" altLang="en-US" sz="1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公里</a:t>
                      </a:r>
                      <a:endParaRPr lang="zh-TW" altLang="en-US" sz="1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r>
                        <a:rPr lang="zh-TW" altLang="en-US" sz="1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小時</a:t>
                      </a:r>
                      <a:endParaRPr lang="zh-TW" altLang="en-US" sz="1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387185">
                <a:tc>
                  <a:txBody>
                    <a:bodyPr/>
                    <a:lstStyle/>
                    <a:p>
                      <a:r>
                        <a:rPr lang="zh-TW" altLang="en-US" sz="1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家裡</a:t>
                      </a:r>
                      <a:r>
                        <a:rPr lang="en-US" altLang="zh-TW" sz="1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zh-TW" altLang="en-US" sz="1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Wingdings" panose="05000000000000000000" pitchFamily="2" charset="2"/>
                        </a:rPr>
                        <a:t>花蓮大橋</a:t>
                      </a:r>
                      <a:r>
                        <a:rPr lang="en-US" altLang="zh-TW" sz="1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Wingdings" panose="05000000000000000000" pitchFamily="2" charset="2"/>
                        </a:rPr>
                        <a:t>(</a:t>
                      </a:r>
                      <a:r>
                        <a:rPr lang="zh-TW" altLang="en-US" sz="1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Wingdings" panose="05000000000000000000" pitchFamily="2" charset="2"/>
                        </a:rPr>
                        <a:t>去回</a:t>
                      </a:r>
                      <a:r>
                        <a:rPr lang="en-US" altLang="zh-TW" sz="1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Wingdings" panose="05000000000000000000" pitchFamily="2" charset="2"/>
                        </a:rPr>
                        <a:t>)</a:t>
                      </a:r>
                      <a:endParaRPr lang="zh-TW" altLang="en-US" sz="1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</a:t>
                      </a:r>
                      <a:r>
                        <a:rPr lang="zh-TW" altLang="en-US" sz="1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公里</a:t>
                      </a:r>
                      <a:endParaRPr lang="en-US" altLang="zh-TW" sz="18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長距離騎乘</a:t>
                      </a:r>
                      <a:r>
                        <a:rPr lang="en-US" altLang="zh-TW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4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r>
                        <a:rPr lang="zh-TW" altLang="en-US" sz="1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小時</a:t>
                      </a:r>
                      <a:endParaRPr lang="zh-TW" altLang="en-US" sz="1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685020">
                <a:tc>
                  <a:txBody>
                    <a:bodyPr/>
                    <a:lstStyle/>
                    <a:p>
                      <a:r>
                        <a:rPr lang="zh-TW" altLang="en-US" sz="1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Wingdings" panose="05000000000000000000" pitchFamily="2" charset="2"/>
                        </a:rPr>
                        <a:t>慈濟大學</a:t>
                      </a:r>
                      <a:r>
                        <a:rPr lang="en-US" altLang="zh-TW" sz="1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zh-TW" altLang="en-US" sz="1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Wingdings" panose="05000000000000000000" pitchFamily="2" charset="2"/>
                        </a:rPr>
                        <a:t>兆豐農場的</a:t>
                      </a:r>
                      <a:r>
                        <a:rPr lang="en-US" altLang="zh-TW" sz="1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Wingdings" panose="05000000000000000000" pitchFamily="2" charset="2"/>
                        </a:rPr>
                        <a:t>7-11(</a:t>
                      </a:r>
                      <a:r>
                        <a:rPr lang="zh-TW" altLang="en-US" sz="1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Wingdings" panose="05000000000000000000" pitchFamily="2" charset="2"/>
                        </a:rPr>
                        <a:t>單程</a:t>
                      </a:r>
                      <a:r>
                        <a:rPr lang="en-US" altLang="zh-TW" sz="1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Wingdings" panose="05000000000000000000" pitchFamily="2" charset="2"/>
                        </a:rPr>
                        <a:t>)</a:t>
                      </a:r>
                    </a:p>
                    <a:p>
                      <a:r>
                        <a:rPr lang="zh-TW" altLang="en-US" sz="1800" b="1" dirty="0" smtClean="0">
                          <a:solidFill>
                            <a:schemeClr val="accent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</a:t>
                      </a:r>
                      <a:r>
                        <a:rPr lang="en-US" altLang="zh-TW" sz="1800" b="1" dirty="0" smtClean="0">
                          <a:solidFill>
                            <a:schemeClr val="accent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~</a:t>
                      </a:r>
                      <a:r>
                        <a:rPr lang="zh-TW" altLang="en-US" sz="1800" b="1" dirty="0" smtClean="0">
                          <a:solidFill>
                            <a:schemeClr val="accent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本來要騎到鳳林吃冰的</a:t>
                      </a:r>
                      <a:r>
                        <a:rPr lang="en-US" altLang="zh-TW" sz="1800" b="1" dirty="0" smtClean="0">
                          <a:solidFill>
                            <a:schemeClr val="accent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~</a:t>
                      </a:r>
                      <a:endParaRPr lang="zh-TW" altLang="en-US" sz="1800" b="1" dirty="0">
                        <a:solidFill>
                          <a:schemeClr val="accent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26.6</a:t>
                      </a:r>
                      <a:r>
                        <a:rPr lang="zh-TW" altLang="en-US" sz="1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公里</a:t>
                      </a:r>
                      <a:r>
                        <a:rPr lang="en-US" altLang="zh-TW" sz="1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/>
                      </a:r>
                      <a:br>
                        <a:rPr lang="en-US" altLang="zh-TW" sz="1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en-US" altLang="zh-TW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長距離騎乘</a:t>
                      </a:r>
                      <a:r>
                        <a:rPr lang="en-US" altLang="zh-TW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2.5</a:t>
                      </a:r>
                      <a:r>
                        <a:rPr lang="zh-TW" altLang="en-US" sz="1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小時 </a:t>
                      </a:r>
                      <a:endParaRPr lang="zh-TW" altLang="en-US" sz="1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387185">
                <a:tc>
                  <a:txBody>
                    <a:bodyPr/>
                    <a:lstStyle/>
                    <a:p>
                      <a:r>
                        <a:rPr lang="zh-TW" altLang="en-US" sz="1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兆豐農場</a:t>
                      </a:r>
                      <a:r>
                        <a:rPr lang="en-US" altLang="zh-TW" sz="1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7-11</a:t>
                      </a:r>
                      <a:r>
                        <a:rPr lang="en-US" altLang="zh-TW" sz="1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zh-TW" altLang="en-US" sz="1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Wingdings" panose="05000000000000000000" pitchFamily="2" charset="2"/>
                        </a:rPr>
                        <a:t>大農大富</a:t>
                      </a:r>
                      <a:r>
                        <a:rPr lang="en-US" altLang="zh-TW" sz="1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Wingdings" panose="05000000000000000000" pitchFamily="2" charset="2"/>
                        </a:rPr>
                        <a:t>(</a:t>
                      </a:r>
                      <a:r>
                        <a:rPr lang="zh-TW" altLang="en-US" sz="1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Wingdings" panose="05000000000000000000" pitchFamily="2" charset="2"/>
                        </a:rPr>
                        <a:t>單程</a:t>
                      </a:r>
                      <a:r>
                        <a:rPr lang="en-US" altLang="zh-TW" sz="1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Wingdings" panose="05000000000000000000" pitchFamily="2" charset="2"/>
                        </a:rPr>
                        <a:t>)</a:t>
                      </a:r>
                      <a:endParaRPr lang="zh-TW" altLang="en-US" sz="1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24.2</a:t>
                      </a:r>
                      <a:r>
                        <a:rPr lang="zh-TW" altLang="en-US" sz="1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公里</a:t>
                      </a:r>
                      <a:endParaRPr lang="zh-TW" altLang="en-US" sz="1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r>
                        <a:rPr lang="zh-TW" altLang="en-US" sz="1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小時</a:t>
                      </a:r>
                      <a:endParaRPr lang="zh-TW" altLang="en-US" sz="1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413428">
                <a:tc>
                  <a:txBody>
                    <a:bodyPr/>
                    <a:lstStyle/>
                    <a:p>
                      <a:r>
                        <a:rPr lang="zh-TW" altLang="en-US" sz="1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家裡</a:t>
                      </a:r>
                      <a:r>
                        <a:rPr lang="en-US" altLang="zh-TW" sz="1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zh-TW" altLang="en-US" sz="1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Wingdings" panose="05000000000000000000" pitchFamily="2" charset="2"/>
                        </a:rPr>
                        <a:t>砂婆礑水源地</a:t>
                      </a:r>
                      <a:endParaRPr lang="zh-TW" altLang="en-US" sz="1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</a:t>
                      </a:r>
                      <a:r>
                        <a:rPr lang="zh-TW" altLang="en-US" sz="1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公里</a:t>
                      </a:r>
                      <a:endParaRPr lang="zh-TW" altLang="en-US" sz="1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r>
                        <a:rPr lang="zh-TW" altLang="en-US" sz="1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小時</a:t>
                      </a:r>
                      <a:endParaRPr lang="zh-TW" altLang="en-US" sz="1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389577">
                <a:tc>
                  <a:txBody>
                    <a:bodyPr/>
                    <a:lstStyle/>
                    <a:p>
                      <a:r>
                        <a:rPr lang="zh-TW" altLang="en-US" sz="1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家裡</a:t>
                      </a:r>
                      <a:r>
                        <a:rPr lang="en-US" altLang="zh-TW" sz="1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zh-TW" altLang="en-US" sz="1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Wingdings" panose="05000000000000000000" pitchFamily="2" charset="2"/>
                        </a:rPr>
                        <a:t>七七高地</a:t>
                      </a:r>
                      <a:r>
                        <a:rPr lang="en-US" altLang="zh-TW" sz="1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Wingdings" panose="05000000000000000000" pitchFamily="2" charset="2"/>
                        </a:rPr>
                        <a:t>(</a:t>
                      </a:r>
                      <a:r>
                        <a:rPr lang="zh-TW" altLang="en-US" sz="1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Wingdings" panose="05000000000000000000" pitchFamily="2" charset="2"/>
                        </a:rPr>
                        <a:t>去回</a:t>
                      </a:r>
                      <a:r>
                        <a:rPr lang="en-US" altLang="zh-TW" sz="1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Wingdings" panose="05000000000000000000" pitchFamily="2" charset="2"/>
                        </a:rPr>
                        <a:t>)</a:t>
                      </a:r>
                      <a:endParaRPr lang="zh-TW" altLang="en-US" sz="1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23.5</a:t>
                      </a:r>
                      <a:r>
                        <a:rPr lang="zh-TW" altLang="en-US" sz="1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公里</a:t>
                      </a:r>
                      <a:endParaRPr lang="zh-TW" altLang="en-US" sz="1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r>
                        <a:rPr lang="zh-TW" altLang="en-US" sz="1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小時</a:t>
                      </a:r>
                      <a:endParaRPr lang="zh-TW" altLang="en-US" sz="1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387185">
                <a:tc>
                  <a:txBody>
                    <a:bodyPr/>
                    <a:lstStyle/>
                    <a:p>
                      <a:r>
                        <a:rPr lang="zh-TW" altLang="en-US" sz="1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大農大富</a:t>
                      </a:r>
                      <a:r>
                        <a:rPr lang="en-US" altLang="zh-TW" sz="1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zh-TW" altLang="en-US" sz="1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Wingdings" panose="05000000000000000000" pitchFamily="2" charset="2"/>
                        </a:rPr>
                        <a:t>玉里高寮鎮</a:t>
                      </a:r>
                      <a:r>
                        <a:rPr lang="en-US" altLang="zh-TW" sz="1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Wingdings" panose="05000000000000000000" pitchFamily="2" charset="2"/>
                        </a:rPr>
                        <a:t>(</a:t>
                      </a:r>
                      <a:r>
                        <a:rPr lang="zh-TW" altLang="en-US" sz="1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Wingdings" panose="05000000000000000000" pitchFamily="2" charset="2"/>
                        </a:rPr>
                        <a:t>單程</a:t>
                      </a:r>
                      <a:r>
                        <a:rPr lang="en-US" altLang="zh-TW" sz="1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Wingdings" panose="05000000000000000000" pitchFamily="2" charset="2"/>
                        </a:rPr>
                        <a:t>)</a:t>
                      </a:r>
                      <a:endParaRPr lang="zh-TW" altLang="en-US" sz="1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32</a:t>
                      </a:r>
                      <a:r>
                        <a:rPr lang="zh-TW" altLang="en-US" sz="1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公里</a:t>
                      </a:r>
                      <a:endParaRPr lang="en-US" altLang="zh-TW" sz="18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en-US" altLang="zh-TW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長距離騎乘</a:t>
                      </a:r>
                      <a:r>
                        <a:rPr lang="en-US" altLang="zh-TW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r>
                        <a:rPr lang="zh-TW" altLang="en-US" sz="1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小時</a:t>
                      </a:r>
                      <a:endParaRPr lang="zh-TW" altLang="en-US" sz="1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379974">
                <a:tc>
                  <a:txBody>
                    <a:bodyPr/>
                    <a:lstStyle/>
                    <a:p>
                      <a:r>
                        <a:rPr lang="zh-TW" altLang="en-US" sz="1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家裡</a:t>
                      </a:r>
                      <a:r>
                        <a:rPr lang="en-US" altLang="zh-TW" sz="1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zh-TW" altLang="en-US" sz="1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Wingdings" panose="05000000000000000000" pitchFamily="2" charset="2"/>
                        </a:rPr>
                        <a:t>撒固兒步道</a:t>
                      </a:r>
                      <a:endParaRPr lang="zh-TW" altLang="en-US" sz="1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5.4</a:t>
                      </a:r>
                      <a:r>
                        <a:rPr lang="zh-TW" altLang="en-US" sz="1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公里</a:t>
                      </a:r>
                      <a:endParaRPr lang="zh-TW" altLang="en-US" sz="1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</a:t>
                      </a:r>
                      <a:r>
                        <a:rPr lang="zh-TW" altLang="en-US" sz="1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分鐘</a:t>
                      </a:r>
                      <a:endParaRPr lang="zh-TW" altLang="en-US" sz="1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434175">
                <a:tc>
                  <a:txBody>
                    <a:bodyPr/>
                    <a:lstStyle/>
                    <a:p>
                      <a:r>
                        <a:rPr lang="zh-TW" altLang="en-US" sz="1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花蓮大橋</a:t>
                      </a:r>
                      <a:r>
                        <a:rPr lang="en-US" altLang="zh-TW" sz="1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zh-TW" altLang="en-US" sz="1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Wingdings" panose="05000000000000000000" pitchFamily="2" charset="2"/>
                        </a:rPr>
                        <a:t>月眉</a:t>
                      </a:r>
                      <a:r>
                        <a:rPr lang="en-US" altLang="zh-TW" sz="1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Wingdings" panose="05000000000000000000" pitchFamily="2" charset="2"/>
                        </a:rPr>
                        <a:t>(</a:t>
                      </a:r>
                      <a:r>
                        <a:rPr lang="zh-TW" altLang="en-US" sz="1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Wingdings" panose="05000000000000000000" pitchFamily="2" charset="2"/>
                        </a:rPr>
                        <a:t>來回</a:t>
                      </a:r>
                      <a:r>
                        <a:rPr lang="en-US" altLang="zh-TW" sz="1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Wingdings" panose="05000000000000000000" pitchFamily="2" charset="2"/>
                        </a:rPr>
                        <a:t>)</a:t>
                      </a:r>
                      <a:endParaRPr lang="zh-TW" altLang="en-US" sz="1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40.87</a:t>
                      </a:r>
                      <a:r>
                        <a:rPr lang="zh-TW" altLang="en-US" sz="1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公里</a:t>
                      </a:r>
                      <a:endParaRPr lang="en-US" altLang="zh-TW" sz="18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長距離騎乘</a:t>
                      </a:r>
                      <a:r>
                        <a:rPr lang="en-US" altLang="zh-TW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4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4.5</a:t>
                      </a:r>
                      <a:r>
                        <a:rPr lang="zh-TW" altLang="en-US" sz="1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小時</a:t>
                      </a:r>
                      <a:endParaRPr lang="zh-TW" altLang="en-US" sz="1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434175">
                <a:tc>
                  <a:txBody>
                    <a:bodyPr/>
                    <a:lstStyle/>
                    <a:p>
                      <a:r>
                        <a:rPr lang="zh-TW" altLang="en-US" sz="1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月眉</a:t>
                      </a:r>
                      <a:r>
                        <a:rPr lang="en-US" altLang="zh-TW" sz="1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Wingdings" panose="05000000000000000000" pitchFamily="2" charset="2"/>
                        </a:rPr>
                        <a:t>193</a:t>
                      </a:r>
                      <a:r>
                        <a:rPr lang="zh-TW" altLang="en-US" sz="1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Wingdings" panose="05000000000000000000" pitchFamily="2" charset="2"/>
                        </a:rPr>
                        <a:t>縣道</a:t>
                      </a:r>
                      <a:r>
                        <a:rPr lang="en-US" altLang="zh-TW" sz="1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Wingdings" panose="05000000000000000000" pitchFamily="2" charset="2"/>
                        </a:rPr>
                        <a:t>63</a:t>
                      </a:r>
                      <a:r>
                        <a:rPr lang="zh-TW" altLang="en-US" sz="1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Wingdings" panose="05000000000000000000" pitchFamily="2" charset="2"/>
                        </a:rPr>
                        <a:t>公里處</a:t>
                      </a:r>
                      <a:endParaRPr lang="zh-TW" altLang="en-US" sz="1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31.8</a:t>
                      </a:r>
                      <a:r>
                        <a:rPr lang="zh-TW" altLang="en-US" sz="1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公里</a:t>
                      </a:r>
                      <a:endParaRPr lang="en-US" altLang="zh-TW" sz="18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長距離騎乘</a:t>
                      </a:r>
                      <a:r>
                        <a:rPr lang="en-US" altLang="zh-TW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4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r>
                        <a:rPr lang="zh-TW" altLang="en-US" sz="1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小時</a:t>
                      </a:r>
                      <a:endParaRPr lang="zh-TW" altLang="en-US" sz="1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470232">
                <a:tc>
                  <a:txBody>
                    <a:bodyPr/>
                    <a:lstStyle/>
                    <a:p>
                      <a:r>
                        <a:rPr lang="zh-TW" altLang="en-US" sz="1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玉里高寮鎮</a:t>
                      </a:r>
                      <a:r>
                        <a:rPr lang="en-US" altLang="zh-TW" sz="1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Wingdings" panose="05000000000000000000" pitchFamily="2" charset="2"/>
                        </a:rPr>
                        <a:t>193</a:t>
                      </a:r>
                      <a:r>
                        <a:rPr lang="zh-TW" altLang="en-US" sz="1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Wingdings" panose="05000000000000000000" pitchFamily="2" charset="2"/>
                        </a:rPr>
                        <a:t>縣道終點</a:t>
                      </a:r>
                      <a:r>
                        <a:rPr lang="en-US" altLang="zh-TW" sz="1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Wingdings" panose="05000000000000000000" pitchFamily="2" charset="2"/>
                        </a:rPr>
                        <a:t>(</a:t>
                      </a:r>
                      <a:r>
                        <a:rPr lang="zh-TW" altLang="en-US" sz="1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Wingdings" panose="05000000000000000000" pitchFamily="2" charset="2"/>
                        </a:rPr>
                        <a:t>單程</a:t>
                      </a:r>
                      <a:r>
                        <a:rPr lang="en-US" altLang="zh-TW" sz="1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Wingdings" panose="05000000000000000000" pitchFamily="2" charset="2"/>
                        </a:rPr>
                        <a:t>)</a:t>
                      </a:r>
                      <a:endParaRPr lang="zh-TW" altLang="en-US" sz="1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25.46</a:t>
                      </a:r>
                      <a:r>
                        <a:rPr lang="zh-TW" altLang="en-US" sz="1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公里</a:t>
                      </a:r>
                      <a:endParaRPr lang="zh-TW" altLang="en-US" sz="1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2.5</a:t>
                      </a:r>
                      <a:r>
                        <a:rPr lang="zh-TW" altLang="en-US" sz="1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小時</a:t>
                      </a:r>
                      <a:endParaRPr lang="zh-TW" altLang="en-US" sz="1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52943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2400" b="1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總計</a:t>
                      </a:r>
                      <a:endParaRPr lang="zh-TW" altLang="en-US" sz="24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274.83</a:t>
                      </a:r>
                      <a:r>
                        <a:rPr lang="zh-TW" altLang="en-US" sz="2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公里</a:t>
                      </a:r>
                      <a:endParaRPr lang="zh-TW" altLang="en-US" sz="2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33</a:t>
                      </a:r>
                      <a:r>
                        <a:rPr lang="zh-TW" altLang="en-US" sz="24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小時</a:t>
                      </a:r>
                      <a:endParaRPr lang="zh-TW" altLang="en-US" sz="2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7" name="文字方塊 6"/>
          <p:cNvSpPr txBox="1"/>
          <p:nvPr/>
        </p:nvSpPr>
        <p:spPr>
          <a:xfrm>
            <a:off x="5021685" y="1753577"/>
            <a:ext cx="974284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1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台</a:t>
            </a:r>
            <a:r>
              <a:rPr lang="zh-TW" altLang="en-US" sz="16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九線</a:t>
            </a:r>
            <a:endParaRPr lang="zh-TW" altLang="en-US" sz="16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5010717" y="2436766"/>
            <a:ext cx="956677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1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台</a:t>
            </a:r>
            <a:r>
              <a:rPr lang="zh-TW" altLang="en-US" sz="16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九線</a:t>
            </a:r>
            <a:endParaRPr lang="zh-TW" altLang="en-US" sz="16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5061583" y="3584316"/>
            <a:ext cx="957281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16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193</a:t>
            </a:r>
            <a:r>
              <a:rPr lang="zh-TW" altLang="en-US" sz="16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縣道</a:t>
            </a:r>
            <a:endParaRPr lang="zh-TW" altLang="en-US" sz="16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1891" y="236508"/>
            <a:ext cx="2331439" cy="3682993"/>
          </a:xfrm>
          <a:prstGeom prst="rect">
            <a:avLst/>
          </a:prstGeom>
        </p:spPr>
      </p:pic>
      <p:sp>
        <p:nvSpPr>
          <p:cNvPr id="14" name="文字方塊 13"/>
          <p:cNvSpPr txBox="1"/>
          <p:nvPr/>
        </p:nvSpPr>
        <p:spPr>
          <a:xfrm>
            <a:off x="9521891" y="3990899"/>
            <a:ext cx="2331439" cy="13234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16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爸爸、媽媽</a:t>
            </a:r>
            <a:r>
              <a:rPr lang="en-US" altLang="zh-TW" sz="16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OS</a:t>
            </a:r>
            <a:r>
              <a:rPr lang="zh-TW" altLang="en-US" sz="16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：孩子邊騎邊問，什麼時候到？</a:t>
            </a:r>
            <a:endParaRPr lang="en-US" altLang="zh-TW" sz="16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6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打開</a:t>
            </a:r>
            <a:r>
              <a:rPr lang="en-US" altLang="zh-TW" sz="16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google</a:t>
            </a:r>
            <a:r>
              <a:rPr lang="zh-TW" altLang="en-US" sz="16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地圖，總說</a:t>
            </a:r>
            <a:r>
              <a:rPr lang="zh-TW" altLang="en-US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快到了</a:t>
            </a:r>
            <a:r>
              <a:rPr lang="en-US" altLang="zh-TW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!!!!!</a:t>
            </a:r>
            <a:r>
              <a:rPr lang="zh-TW" altLang="en-US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zh-TW" altLang="en-US" sz="3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5042533" y="4574149"/>
            <a:ext cx="957281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16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193</a:t>
            </a:r>
            <a:r>
              <a:rPr lang="zh-TW" altLang="en-US" sz="16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縣道</a:t>
            </a:r>
            <a:endParaRPr lang="zh-TW" altLang="en-US" sz="16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256230" y="236508"/>
            <a:ext cx="677108" cy="17338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eaVert" wrap="none" rtlCol="0">
            <a:spAutoFit/>
          </a:bodyPr>
          <a:lstStyle/>
          <a:p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騎乘總表</a:t>
            </a:r>
            <a:endParaRPr lang="zh-TW" alt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5021685" y="5145061"/>
            <a:ext cx="987973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16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193</a:t>
            </a:r>
            <a:r>
              <a:rPr lang="zh-TW" altLang="en-US" sz="16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縣道</a:t>
            </a:r>
            <a:endParaRPr lang="zh-TW" altLang="en-US" sz="16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5042533" y="5715973"/>
            <a:ext cx="987973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16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193</a:t>
            </a:r>
            <a:r>
              <a:rPr lang="zh-TW" altLang="en-US" sz="16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縣道</a:t>
            </a:r>
            <a:endParaRPr lang="zh-TW" altLang="en-US" sz="16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3022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內容版面配置區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867" y="3438045"/>
            <a:ext cx="5430828" cy="3220451"/>
          </a:xfrm>
        </p:spPr>
      </p:pic>
      <p:sp>
        <p:nvSpPr>
          <p:cNvPr id="5" name="標題 1"/>
          <p:cNvSpPr txBox="1">
            <a:spLocks/>
          </p:cNvSpPr>
          <p:nvPr/>
        </p:nvSpPr>
        <p:spPr>
          <a:xfrm>
            <a:off x="585895" y="442887"/>
            <a:ext cx="2045237" cy="816644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挑戰</a:t>
            </a:r>
            <a:r>
              <a:rPr lang="zh-TW" altLang="en-US" sz="4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篇</a:t>
            </a:r>
            <a:endParaRPr lang="zh-TW" altLang="en-US" sz="4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2833102" y="279709"/>
            <a:ext cx="833920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200"/>
              </a:lnSpc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從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2024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月開始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…..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較多長距離騎乘，但天氣實在太熱了、台九線上的車子速度很快，爸爸媽媽決定改騎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193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縣道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….</a:t>
            </a: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94" y="3438046"/>
            <a:ext cx="5472543" cy="3220450"/>
          </a:xfrm>
          <a:prstGeom prst="rect">
            <a:avLst/>
          </a:prstGeom>
        </p:spPr>
      </p:pic>
      <p:sp>
        <p:nvSpPr>
          <p:cNvPr id="9" name="標題 1"/>
          <p:cNvSpPr txBox="1">
            <a:spLocks/>
          </p:cNvSpPr>
          <p:nvPr/>
        </p:nvSpPr>
        <p:spPr>
          <a:xfrm>
            <a:off x="585894" y="2109410"/>
            <a:ext cx="1152821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200"/>
              </a:lnSpc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印象深刻是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，從月眉騎到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193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縣道終點，前一天還先去住民宿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好開心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^^)~</a:t>
            </a:r>
          </a:p>
          <a:p>
            <a:pPr>
              <a:lnSpc>
                <a:spcPts val="3200"/>
              </a:lnSpc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隔天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我們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6:30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就開始騎，沿路都是稻田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松浦天堂路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、樹林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….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視野非常好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….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2948402" y="1259531"/>
            <a:ext cx="6866313" cy="3488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zh-TW" altLang="en-US" sz="16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爸爸、媽媽</a:t>
            </a:r>
            <a:r>
              <a:rPr lang="en-US" altLang="zh-TW" sz="16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OS</a:t>
            </a:r>
            <a:r>
              <a:rPr lang="zh-TW" altLang="en-US" sz="16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：孩子的體力、耐力有限</a:t>
            </a:r>
            <a:r>
              <a:rPr lang="en-US" altLang="zh-TW" sz="16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~</a:t>
            </a:r>
            <a:r>
              <a:rPr lang="zh-TW" altLang="en-US" sz="16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決定限縮目標：分段騎完</a:t>
            </a:r>
            <a:r>
              <a:rPr lang="en-US" altLang="zh-TW" sz="16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193</a:t>
            </a:r>
            <a:r>
              <a:rPr lang="zh-TW" altLang="en-US" sz="16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縣道</a:t>
            </a:r>
            <a:endParaRPr lang="zh-TW" altLang="en-US" sz="3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0007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 txBox="1">
            <a:spLocks/>
          </p:cNvSpPr>
          <p:nvPr/>
        </p:nvSpPr>
        <p:spPr>
          <a:xfrm>
            <a:off x="738448" y="1887939"/>
            <a:ext cx="1072480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200"/>
              </a:lnSpc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謝謝我的家人陪著我騎，爸爸、媽媽也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輪流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開補給車，給我們補充體力和休息。在騎的過程中，我學會耐心等待弟弟妹妹，因為有時候他們的速度比較慢，也因為有他們一起騎，</a:t>
            </a:r>
            <a:r>
              <a:rPr lang="zh-TW" altLang="en-US" sz="2400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讓我有目標：就是超越他們</a:t>
            </a:r>
            <a:r>
              <a:rPr lang="en-US" altLang="zh-TW" sz="2400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!!</a:t>
            </a:r>
            <a:r>
              <a:rPr lang="zh-TW" altLang="en-US" sz="2400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sz="2400" u="sng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200"/>
              </a:lnSpc>
            </a:pP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738448" y="444889"/>
            <a:ext cx="1481050" cy="816644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結語</a:t>
            </a:r>
            <a:endParaRPr lang="zh-TW" altLang="en-US" sz="4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4000" contras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193" y="4308764"/>
            <a:ext cx="4861040" cy="2295228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7489769" y="2459439"/>
            <a:ext cx="4297679" cy="378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zh-TW" altLang="en-US" sz="16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爸爸、媽媽</a:t>
            </a:r>
            <a:r>
              <a:rPr lang="en-US" altLang="zh-TW" sz="16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OS</a:t>
            </a:r>
            <a:r>
              <a:rPr lang="zh-TW" altLang="en-US" sz="16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：這是事實，目標導向的忻恩</a:t>
            </a:r>
            <a:r>
              <a:rPr lang="en-US" altLang="zh-TW" sz="16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….</a:t>
            </a:r>
            <a:r>
              <a:rPr lang="zh-TW" altLang="en-US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zh-TW" altLang="en-US" sz="3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標題 1"/>
          <p:cNvSpPr txBox="1">
            <a:spLocks/>
          </p:cNvSpPr>
          <p:nvPr/>
        </p:nvSpPr>
        <p:spPr>
          <a:xfrm>
            <a:off x="738447" y="3262656"/>
            <a:ext cx="1072480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200"/>
              </a:lnSpc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這次沒有騎到墾丁小灣，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193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縣道也沒騎完，因為實在太累、太熱了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!!!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200"/>
              </a:lnSpc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我的心願還是希望有一天可以騎到小灣，但要先換一台好騎的變速車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….</a:t>
            </a:r>
          </a:p>
          <a:p>
            <a:pPr>
              <a:lnSpc>
                <a:spcPts val="3200"/>
              </a:lnSpc>
            </a:pP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723" y="4308764"/>
            <a:ext cx="4093503" cy="2308991"/>
          </a:xfrm>
          <a:prstGeom prst="rect">
            <a:avLst/>
          </a:prstGeom>
        </p:spPr>
      </p:pic>
      <p:sp>
        <p:nvSpPr>
          <p:cNvPr id="10" name="標題 1">
            <a:hlinkClick r:id="rId5" action="ppaction://hlinkfile"/>
          </p:cNvPr>
          <p:cNvSpPr txBox="1">
            <a:spLocks/>
          </p:cNvSpPr>
          <p:nvPr/>
        </p:nvSpPr>
        <p:spPr>
          <a:xfrm>
            <a:off x="10234354" y="5801111"/>
            <a:ext cx="1769224" cy="816644"/>
          </a:xfrm>
          <a:prstGeom prst="rect">
            <a:avLst/>
          </a:prstGeom>
          <a:ln w="12700">
            <a:noFill/>
          </a:ln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5" action="ppaction://hlinkfile"/>
              </a:rPr>
              <a:t>影片播放</a:t>
            </a:r>
            <a:endParaRPr lang="zh-TW" altLang="en-US" sz="4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0803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680</Words>
  <Application>Microsoft Office PowerPoint</Application>
  <PresentationFormat>寬螢幕</PresentationFormat>
  <Paragraphs>79</Paragraphs>
  <Slides>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4" baseType="lpstr">
      <vt:lpstr>微軟正黑體</vt:lpstr>
      <vt:lpstr>新細明體</vt:lpstr>
      <vt:lpstr>Arial</vt:lpstr>
      <vt:lpstr>Calibri</vt:lpstr>
      <vt:lpstr>Calibri Light</vt:lpstr>
      <vt:lpstr>Wingdings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71</cp:revision>
  <dcterms:created xsi:type="dcterms:W3CDTF">2024-10-25T02:57:29Z</dcterms:created>
  <dcterms:modified xsi:type="dcterms:W3CDTF">2024-10-28T12:47:02Z</dcterms:modified>
</cp:coreProperties>
</file>