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88" r:id="rId5"/>
    <p:sldId id="259" r:id="rId6"/>
    <p:sldId id="289" r:id="rId7"/>
    <p:sldId id="290" r:id="rId8"/>
    <p:sldId id="291" r:id="rId9"/>
    <p:sldId id="292" r:id="rId10"/>
    <p:sldId id="293" r:id="rId11"/>
    <p:sldId id="260" r:id="rId12"/>
    <p:sldId id="261" r:id="rId13"/>
    <p:sldId id="278" r:id="rId14"/>
    <p:sldId id="262" r:id="rId15"/>
    <p:sldId id="263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7" r:id="rId25"/>
    <p:sldId id="299" r:id="rId26"/>
    <p:sldId id="265" r:id="rId27"/>
    <p:sldId id="294" r:id="rId28"/>
    <p:sldId id="295" r:id="rId29"/>
    <p:sldId id="269" r:id="rId30"/>
    <p:sldId id="270" r:id="rId31"/>
    <p:sldId id="271" r:id="rId32"/>
    <p:sldId id="296" r:id="rId33"/>
    <p:sldId id="297" r:id="rId34"/>
    <p:sldId id="276" r:id="rId35"/>
    <p:sldId id="277" r:id="rId36"/>
    <p:sldId id="273" r:id="rId37"/>
    <p:sldId id="274" r:id="rId38"/>
    <p:sldId id="287" r:id="rId39"/>
    <p:sldId id="27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F4CC"/>
    <a:srgbClr val="6523AD"/>
    <a:srgbClr val="005DA2"/>
    <a:srgbClr val="008E40"/>
    <a:srgbClr val="F97D01"/>
    <a:srgbClr val="A7E8FF"/>
    <a:srgbClr val="66FF99"/>
    <a:srgbClr val="19E1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46" autoAdjust="0"/>
    <p:restoredTop sz="99385" autoAdjust="0"/>
  </p:normalViewPr>
  <p:slideViewPr>
    <p:cSldViewPr>
      <p:cViewPr>
        <p:scale>
          <a:sx n="78" d="100"/>
          <a:sy n="78" d="100"/>
        </p:scale>
        <p:origin x="-118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18856F-175C-43CF-B253-BD94445F41A1}" type="datetimeFigureOut">
              <a:rPr lang="zh-TW" altLang="en-US"/>
              <a:pPr>
                <a:defRPr/>
              </a:pPr>
              <a:t>2013/10/22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7AB3A0-5883-4ECB-8D3A-133587893C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FA1ABC-2E81-4B3A-9282-3EE220249A49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4668D7-7198-4C84-8123-32655FCAE7AD}" type="slidenum">
              <a:rPr lang="zh-TW" altLang="en-US" smtClean="0"/>
              <a:pPr/>
              <a:t>10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BD490E-4F53-4ED9-BF1E-0FC86746BCED}" type="slidenum">
              <a:rPr lang="zh-TW" altLang="en-US" smtClean="0"/>
              <a:pPr/>
              <a:t>11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47ABD8-3A6E-482F-9B59-6303FAC5B721}" type="slidenum">
              <a:rPr lang="zh-TW" altLang="en-US" smtClean="0"/>
              <a:pPr/>
              <a:t>12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2293E0-AED8-4F16-A64F-48BCD6BE7DF9}" type="slidenum">
              <a:rPr lang="zh-TW" altLang="en-US" smtClean="0"/>
              <a:pPr/>
              <a:t>13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A042F2-1D70-417C-9802-1999E875B1BA}" type="slidenum">
              <a:rPr lang="zh-TW" altLang="en-US" smtClean="0"/>
              <a:pPr/>
              <a:t>14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B4E267-EDBE-4AFA-A14A-27D6A999504E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F8E004-1856-45A8-A0EF-6F49F7D26457}" type="slidenum">
              <a:rPr lang="zh-TW" altLang="en-US" smtClean="0"/>
              <a:pPr/>
              <a:t>16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574416-CF75-4F40-9776-F26DA41DD12C}" type="slidenum">
              <a:rPr lang="zh-TW" altLang="en-US" smtClean="0"/>
              <a:pPr/>
              <a:t>17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01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AB7306-A3E3-4BEA-9F57-BB87A3DA9F00}" type="slidenum">
              <a:rPr lang="zh-TW" altLang="en-US" smtClean="0"/>
              <a:pPr/>
              <a:t>18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2D481C-D1AA-4D81-84A9-6975C0DFE966}" type="slidenum">
              <a:rPr lang="zh-TW" altLang="en-US" smtClean="0"/>
              <a:pPr/>
              <a:t>19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DC0ABD-B4A2-4FEE-B482-B9E1B368A249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7A2916-77E0-42D8-A610-917FFBF16A72}" type="slidenum">
              <a:rPr lang="zh-TW" altLang="en-US" smtClean="0"/>
              <a:pPr/>
              <a:t>20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5937F8-F09D-437B-8403-F445F0E9462F}" type="slidenum">
              <a:rPr lang="zh-TW" altLang="en-US" smtClean="0"/>
              <a:pPr/>
              <a:t>21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ABFD50-40F5-4DCC-B8DD-261F2A2228BC}" type="slidenum">
              <a:rPr lang="zh-TW" altLang="en-US" smtClean="0"/>
              <a:pPr/>
              <a:t>22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8F4958-6DD4-4D0E-80C4-411E46C21BC5}" type="slidenum">
              <a:rPr lang="zh-TW" altLang="en-US" smtClean="0"/>
              <a:pPr/>
              <a:t>23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50AE19-5B6E-48E8-AA37-16AFD654A535}" type="slidenum">
              <a:rPr lang="zh-TW" altLang="en-US" smtClean="0"/>
              <a:pPr/>
              <a:t>24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5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51CC-E05A-4E9F-A9DA-EDB8D3786570}" type="slidenum">
              <a:rPr lang="zh-TW" altLang="en-US" sz="1200"/>
              <a:pPr algn="r"/>
              <a:t>25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67119-47C2-454B-ACAC-CABFC37EED2F}" type="slidenum">
              <a:rPr lang="zh-TW" altLang="en-US" smtClean="0"/>
              <a:pPr/>
              <a:t>26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A94447-F975-4854-9F62-E8499C30E1CF}" type="slidenum">
              <a:rPr lang="zh-TW" altLang="en-US" smtClean="0"/>
              <a:pPr/>
              <a:t>27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9159-644A-455B-A684-9B036B844A2D}" type="slidenum">
              <a:rPr lang="zh-TW" altLang="en-US" smtClean="0"/>
              <a:pPr/>
              <a:t>28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27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1A2402-C7E4-473D-A103-7FB6B4A3576D}" type="slidenum">
              <a:rPr lang="zh-TW" altLang="en-US" smtClean="0"/>
              <a:pPr/>
              <a:t>29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34B74B-BDBB-4847-9BCF-E5282AB500D5}" type="slidenum">
              <a:rPr lang="zh-TW" altLang="en-US" smtClean="0"/>
              <a:pPr/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47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317DB2-6396-4B23-BB38-8A0DB8E15417}" type="slidenum">
              <a:rPr lang="zh-TW" altLang="en-US" smtClean="0"/>
              <a:pPr/>
              <a:t>30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3D9AD-51ED-4038-83F9-2087AB2F849A}" type="slidenum">
              <a:rPr lang="zh-TW" altLang="en-US" smtClean="0"/>
              <a:pPr/>
              <a:t>31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6CD31-A33A-4BD0-B92E-7C350E7AFE65}" type="slidenum">
              <a:rPr lang="zh-TW" altLang="en-US" smtClean="0"/>
              <a:pPr/>
              <a:t>32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8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D69F84-9360-4F1A-B58A-5343965C9DB5}" type="slidenum">
              <a:rPr lang="zh-TW" altLang="en-US" smtClean="0"/>
              <a:pPr/>
              <a:t>33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29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CDBFA8-64D6-4AEC-BD0F-7BC8C1F11210}" type="slidenum">
              <a:rPr lang="zh-TW" altLang="en-US" smtClean="0"/>
              <a:pPr/>
              <a:t>34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49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20F2DD-E78D-46F4-B326-625E34723A23}" type="slidenum">
              <a:rPr lang="zh-TW" altLang="en-US" smtClean="0"/>
              <a:pPr/>
              <a:t>35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70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1564FC-7335-4115-83FB-5DF37EB80B5E}" type="slidenum">
              <a:rPr lang="zh-TW" altLang="en-US" smtClean="0"/>
              <a:pPr/>
              <a:t>36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90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9B6E11-79AD-4C6A-B73E-8CBEA21FFFE8}" type="slidenum">
              <a:rPr lang="zh-TW" altLang="en-US" smtClean="0"/>
              <a:pPr/>
              <a:t>37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11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B0A861-3AFB-428F-8512-9B50D63F6369}" type="slidenum">
              <a:rPr lang="zh-TW" altLang="en-US" smtClean="0"/>
              <a:pPr/>
              <a:t>38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31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952695-AE2A-407A-BE5B-8523812D1A27}" type="slidenum">
              <a:rPr lang="zh-TW" altLang="en-US" smtClean="0"/>
              <a:pPr/>
              <a:t>39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AF6912-32D4-49A6-A538-DDB8024AF996}" type="slidenum">
              <a:rPr lang="zh-TW" altLang="en-US" smtClean="0"/>
              <a:pPr/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EB789B-A8FF-4A95-8DEA-081473E827F7}" type="slidenum">
              <a:rPr lang="zh-TW" altLang="en-US" smtClean="0"/>
              <a:pPr/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9541DE-D39E-4AF4-BAE4-F15C07BEB123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F00624-B3F9-4454-9B34-3D93CD9CA76A}" type="slidenum">
              <a:rPr lang="zh-TW" altLang="en-US" smtClean="0"/>
              <a:pPr/>
              <a:t>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4F7F19-95BA-4443-B099-07F5E014CCF4}" type="slidenum">
              <a:rPr lang="zh-TW" altLang="en-US" smtClean="0"/>
              <a:pPr/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71D4A6-D731-4A54-91AE-D8302C42B313}" type="slidenum">
              <a:rPr lang="zh-TW" altLang="en-US" smtClean="0"/>
              <a:pPr/>
              <a:t>9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E94CD-87B6-4879-BD6A-B668F0E053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0BE68-700B-4AC3-83A5-FD1E332305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8B78-3952-466D-8C7E-7C02C917FE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4412-1496-4441-AAC7-B532834518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000C1-6FDD-4722-A34E-9D50CCB9B0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E39E7-FA9B-46CF-9321-E31E0AE176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21FB-1568-46DD-903F-85A5944F7B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5C34-2D04-4B3B-A08B-5F68E42F9F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E96F0-AC9A-456F-87E5-412C63ED98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5EC6-3B97-41D5-AD6E-0C814FC355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8853D-A969-4E0F-AC70-12B992AEDF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FFFF00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fld id="{F30B3214-9643-4281-ABB3-1A0C932B5E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sin40425?fref=ts" TargetMode="Externa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書卷 (水平) 5"/>
          <p:cNvSpPr/>
          <p:nvPr/>
        </p:nvSpPr>
        <p:spPr bwMode="auto">
          <a:xfrm>
            <a:off x="381000" y="457200"/>
            <a:ext cx="7848600" cy="220980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kumimoji="0" lang="en-US" altLang="zh-TW" sz="8000" dirty="0">
                <a:solidFill>
                  <a:srgbClr val="6523AD"/>
                </a:solidFill>
                <a:latin typeface="華康少女文字W7" pitchFamily="81" charset="-120"/>
                <a:ea typeface="華康少女文字W7" pitchFamily="81" charset="-120"/>
              </a:rPr>
              <a:t>『</a:t>
            </a:r>
            <a:r>
              <a:rPr kumimoji="0" lang="zh-TW" altLang="en-US" sz="8000" dirty="0">
                <a:solidFill>
                  <a:srgbClr val="6523AD"/>
                </a:solidFill>
                <a:latin typeface="華康少女文字W7" pitchFamily="81" charset="-120"/>
                <a:ea typeface="華康少女文字W7" pitchFamily="81" charset="-120"/>
              </a:rPr>
              <a:t>豆豆拼</a:t>
            </a:r>
            <a:r>
              <a:rPr kumimoji="0" lang="en-US" altLang="zh-TW" sz="8000" dirty="0">
                <a:solidFill>
                  <a:srgbClr val="6523AD"/>
                </a:solidFill>
                <a:latin typeface="華康少女文字W7" pitchFamily="81" charset="-120"/>
                <a:ea typeface="華康少女文字W7" pitchFamily="81" charset="-120"/>
              </a:rPr>
              <a:t>』</a:t>
            </a:r>
            <a:r>
              <a:rPr kumimoji="0" lang="zh-TW" altLang="en-US" sz="8000" dirty="0">
                <a:solidFill>
                  <a:srgbClr val="6523AD"/>
                </a:solidFill>
                <a:latin typeface="華康少女文字W7" pitchFamily="81" charset="-120"/>
                <a:ea typeface="華康少女文字W7" pitchFamily="81" charset="-120"/>
              </a:rPr>
              <a:t>了</a:t>
            </a:r>
            <a:r>
              <a:rPr kumimoji="0" lang="en-US" altLang="zh-TW" sz="8000" dirty="0">
                <a:solidFill>
                  <a:srgbClr val="6523AD"/>
                </a:solidFill>
                <a:latin typeface="華康少女文字W7" pitchFamily="81" charset="-120"/>
                <a:ea typeface="華康少女文字W7" pitchFamily="81" charset="-120"/>
              </a:rPr>
              <a:t>!</a:t>
            </a:r>
            <a:endParaRPr kumimoji="0" lang="zh-TW" altLang="en-US" sz="8000" dirty="0">
              <a:solidFill>
                <a:srgbClr val="6523AD"/>
              </a:solidFill>
              <a:latin typeface="華康少女文字W7" pitchFamily="81" charset="-120"/>
              <a:ea typeface="華康少女文字W7" pitchFamily="81" charset="-120"/>
            </a:endParaRPr>
          </a:p>
        </p:txBody>
      </p:sp>
      <p:sp>
        <p:nvSpPr>
          <p:cNvPr id="14338" name="文字方塊 6"/>
          <p:cNvSpPr txBox="1">
            <a:spLocks noChangeArrowheads="1"/>
          </p:cNvSpPr>
          <p:nvPr/>
        </p:nvSpPr>
        <p:spPr bwMode="auto">
          <a:xfrm>
            <a:off x="1676400" y="3581400"/>
            <a:ext cx="601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32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學校：花蓮縣北昌國小</a:t>
            </a:r>
            <a:endParaRPr kumimoji="0" lang="en-US" altLang="zh-TW" sz="3200" dirty="0">
              <a:solidFill>
                <a:srgbClr val="0070C0"/>
              </a:solidFill>
              <a:latin typeface="華康粗黑體(P)"/>
              <a:ea typeface="華康粗黑體(P)"/>
              <a:cs typeface="華康粗黑體(P)"/>
            </a:endParaRPr>
          </a:p>
          <a:p>
            <a:pPr eaLnBrk="0" hangingPunct="0"/>
            <a:r>
              <a:rPr kumimoji="0" lang="zh-TW" altLang="en-US" sz="32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班級：六年愛班</a:t>
            </a:r>
            <a:endParaRPr kumimoji="0" lang="en-US" altLang="zh-TW" sz="3200" dirty="0">
              <a:solidFill>
                <a:srgbClr val="0070C0"/>
              </a:solidFill>
              <a:latin typeface="華康粗黑體(P)"/>
              <a:ea typeface="華康粗黑體(P)"/>
              <a:cs typeface="華康粗黑體(P)"/>
            </a:endParaRPr>
          </a:p>
          <a:p>
            <a:pPr eaLnBrk="0" hangingPunct="0"/>
            <a:r>
              <a:rPr kumimoji="0" lang="zh-TW" altLang="en-US" sz="32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姓名：張芳瑜、廖婕妤</a:t>
            </a:r>
          </a:p>
        </p:txBody>
      </p:sp>
      <p:pic>
        <p:nvPicPr>
          <p:cNvPr id="14339" name="Picture 2" descr="C:\Users\user\Desktop\nyan-p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8549">
            <a:off x="5878513" y="4019550"/>
            <a:ext cx="29718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圖片 7" descr="wwwwwwwwwwwwwwwwwwwwwwwwwwwwwwwwwwwwww.JPG"/>
          <p:cNvPicPr>
            <a:picLocks noChangeAspect="1"/>
          </p:cNvPicPr>
          <p:nvPr/>
        </p:nvPicPr>
        <p:blipFill>
          <a:blip r:embed="rId3"/>
          <a:srcRect l="29167" t="12126" r="47360" b="52844"/>
          <a:stretch>
            <a:fillRect/>
          </a:stretch>
        </p:blipFill>
        <p:spPr bwMode="auto">
          <a:xfrm>
            <a:off x="533400" y="990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矩形 2"/>
          <p:cNvSpPr>
            <a:spLocks noChangeArrowheads="1"/>
          </p:cNvSpPr>
          <p:nvPr/>
        </p:nvSpPr>
        <p:spPr bwMode="auto">
          <a:xfrm>
            <a:off x="5486400" y="2743200"/>
            <a:ext cx="2724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66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5.</a:t>
            </a:r>
            <a:r>
              <a:rPr kumimoji="0" lang="zh-TW" altLang="en-US" sz="66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熨斗</a:t>
            </a:r>
            <a:endParaRPr lang="zh-TW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綵帶 (弧形向上) 1"/>
          <p:cNvSpPr/>
          <p:nvPr/>
        </p:nvSpPr>
        <p:spPr bwMode="auto">
          <a:xfrm>
            <a:off x="838200" y="6096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製作過程</a:t>
            </a:r>
          </a:p>
        </p:txBody>
      </p:sp>
      <p:sp>
        <p:nvSpPr>
          <p:cNvPr id="34818" name="文字方塊 2"/>
          <p:cNvSpPr txBox="1">
            <a:spLocks noChangeArrowheads="1"/>
          </p:cNvSpPr>
          <p:nvPr/>
        </p:nvSpPr>
        <p:spPr bwMode="auto">
          <a:xfrm>
            <a:off x="1219200" y="2819400"/>
            <a:ext cx="518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zh-TW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           </a:t>
            </a:r>
            <a:r>
              <a:rPr kumimoji="0" lang="zh-TW" altLang="en-US" sz="3600" dirty="0" smtClean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        </a:t>
            </a:r>
            <a:r>
              <a:rPr kumimoji="0" lang="en-US" altLang="zh-TW" sz="3600" dirty="0" smtClean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1</a:t>
            </a:r>
            <a:r>
              <a:rPr kumimoji="0" lang="en-US" altLang="zh-TW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.</a:t>
            </a:r>
            <a:r>
              <a:rPr kumimoji="0" lang="zh-TW" altLang="en-US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排膠珠</a:t>
            </a:r>
            <a:endParaRPr kumimoji="0" lang="en-US" altLang="zh-TW" sz="3600" dirty="0">
              <a:solidFill>
                <a:srgbClr val="0070C0"/>
              </a:solidFill>
              <a:latin typeface="華康粗黑體(P)"/>
              <a:ea typeface="華康粗黑體(P)"/>
              <a:cs typeface="華康粗黑體(P)"/>
            </a:endParaRPr>
          </a:p>
          <a:p>
            <a:pPr eaLnBrk="0" hangingPunct="0"/>
            <a:r>
              <a:rPr kumimoji="0" lang="zh-TW" altLang="en-US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           </a:t>
            </a:r>
            <a:r>
              <a:rPr kumimoji="0" lang="zh-TW" altLang="en-US" sz="3600" dirty="0" smtClean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        </a:t>
            </a:r>
            <a:r>
              <a:rPr kumimoji="0" lang="en-US" altLang="zh-TW" sz="3600" dirty="0" smtClean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2</a:t>
            </a:r>
            <a:r>
              <a:rPr kumimoji="0" lang="en-US" altLang="zh-TW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.</a:t>
            </a:r>
            <a:r>
              <a:rPr kumimoji="0" lang="zh-TW" altLang="en-US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燙膠珠</a:t>
            </a:r>
            <a:r>
              <a:rPr kumimoji="0" lang="en-US" altLang="zh-TW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/>
            </a:r>
            <a:br>
              <a:rPr kumimoji="0" lang="en-US" altLang="zh-TW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</a:br>
            <a:r>
              <a:rPr kumimoji="0" lang="en-US" altLang="zh-TW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           </a:t>
            </a:r>
            <a:r>
              <a:rPr kumimoji="0" lang="zh-TW" altLang="en-US" sz="3600" dirty="0" smtClean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        </a:t>
            </a:r>
            <a:r>
              <a:rPr kumimoji="0" lang="en-US" altLang="zh-TW" sz="3600" dirty="0" smtClean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3</a:t>
            </a:r>
            <a:r>
              <a:rPr kumimoji="0" lang="en-US" altLang="zh-TW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.</a:t>
            </a:r>
            <a:r>
              <a:rPr kumimoji="0" lang="zh-TW" altLang="en-US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冷卻並壓平</a:t>
            </a:r>
            <a:endParaRPr kumimoji="0" lang="en-US" altLang="zh-TW" sz="3600" dirty="0">
              <a:solidFill>
                <a:srgbClr val="0070C0"/>
              </a:solidFill>
              <a:latin typeface="華康粗黑體(P)"/>
              <a:ea typeface="華康粗黑體(P)"/>
              <a:cs typeface="華康粗黑體(P)"/>
            </a:endParaRPr>
          </a:p>
          <a:p>
            <a:pPr eaLnBrk="0" hangingPunct="0"/>
            <a:r>
              <a:rPr kumimoji="0" lang="en-US" altLang="zh-TW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           </a:t>
            </a:r>
            <a:r>
              <a:rPr kumimoji="0" lang="zh-TW" altLang="en-US" sz="3600" dirty="0" smtClean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        </a:t>
            </a:r>
            <a:r>
              <a:rPr kumimoji="0" lang="en-US" altLang="zh-TW" sz="3600" dirty="0" smtClean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4</a:t>
            </a:r>
            <a:r>
              <a:rPr kumimoji="0" lang="en-US" altLang="zh-TW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.</a:t>
            </a:r>
            <a:r>
              <a:rPr kumimoji="0" lang="zh-TW" altLang="en-US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成品</a:t>
            </a:r>
            <a:endParaRPr kumimoji="0" lang="en-US" altLang="zh-TW" sz="3600" dirty="0">
              <a:solidFill>
                <a:srgbClr val="0070C0"/>
              </a:solidFill>
              <a:latin typeface="華康粗黑體(P)"/>
              <a:ea typeface="華康粗黑體(P)"/>
              <a:cs typeface="華康粗黑體(P)"/>
            </a:endParaRPr>
          </a:p>
          <a:p>
            <a:pPr eaLnBrk="0" hangingPunct="0"/>
            <a:r>
              <a:rPr kumimoji="0" lang="en-US" altLang="zh-TW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          </a:t>
            </a:r>
            <a:r>
              <a:rPr kumimoji="0" lang="zh-TW" altLang="en-US" sz="3600" dirty="0" smtClean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   </a:t>
            </a:r>
            <a:r>
              <a:rPr kumimoji="0" lang="en-US" altLang="zh-TW" sz="3600" dirty="0" smtClean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 </a:t>
            </a:r>
            <a:r>
              <a:rPr kumimoji="0" lang="zh-TW" altLang="en-US" sz="3600" dirty="0" smtClean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     </a:t>
            </a:r>
            <a:r>
              <a:rPr kumimoji="0" lang="en-US" altLang="zh-TW" sz="3600" dirty="0" smtClean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5</a:t>
            </a:r>
            <a:r>
              <a:rPr kumimoji="0" lang="en-US" altLang="zh-TW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.</a:t>
            </a:r>
            <a:r>
              <a:rPr kumimoji="0" lang="zh-TW" altLang="en-US" sz="3600" dirty="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製作海報</a:t>
            </a:r>
            <a:endParaRPr kumimoji="0" lang="en-US" altLang="zh-TW" sz="3600" dirty="0">
              <a:solidFill>
                <a:srgbClr val="0070C0"/>
              </a:solidFill>
              <a:latin typeface="華康粗黑體(P)"/>
              <a:ea typeface="華康粗黑體(P)"/>
              <a:cs typeface="華康粗黑體(P)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字方塊 3"/>
          <p:cNvSpPr txBox="1">
            <a:spLocks noChangeArrowheads="1"/>
          </p:cNvSpPr>
          <p:nvPr/>
        </p:nvSpPr>
        <p:spPr bwMode="auto">
          <a:xfrm>
            <a:off x="609600" y="5876925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2800" b="1">
                <a:solidFill>
                  <a:srgbClr val="0070C0"/>
                </a:solidFill>
              </a:rPr>
              <a:t>1.</a:t>
            </a:r>
            <a:r>
              <a:rPr kumimoji="0" lang="zh-TW" altLang="en-US" sz="2800" b="1">
                <a:solidFill>
                  <a:srgbClr val="0070C0"/>
                </a:solidFill>
              </a:rPr>
              <a:t>排膠珠，可排自己喜歡的圖案，自由創作。</a:t>
            </a:r>
          </a:p>
        </p:txBody>
      </p:sp>
      <p:pic>
        <p:nvPicPr>
          <p:cNvPr id="5" name="圖片 4" descr="ㄏ.JPG"/>
          <p:cNvPicPr>
            <a:picLocks noChangeAspect="1"/>
          </p:cNvPicPr>
          <p:nvPr/>
        </p:nvPicPr>
        <p:blipFill>
          <a:blip r:embed="rId3" cstate="print"/>
          <a:srcRect l="25833" t="11481" r="36667"/>
          <a:stretch>
            <a:fillRect/>
          </a:stretch>
        </p:blipFill>
        <p:spPr>
          <a:xfrm>
            <a:off x="685800" y="228600"/>
            <a:ext cx="7467600" cy="5519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..~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4355" t="4516" r="21613" b="15484"/>
          <a:stretch>
            <a:fillRect/>
          </a:stretch>
        </p:blipFill>
        <p:spPr>
          <a:xfrm>
            <a:off x="766917" y="838200"/>
            <a:ext cx="7462683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ww~.JPG"/>
          <p:cNvPicPr>
            <a:picLocks noChangeAspect="1"/>
          </p:cNvPicPr>
          <p:nvPr/>
        </p:nvPicPr>
        <p:blipFill>
          <a:blip r:embed="rId3" cstate="print"/>
          <a:srcRect l="10833" r="22500"/>
          <a:stretch>
            <a:fillRect/>
          </a:stretch>
        </p:blipFill>
        <p:spPr>
          <a:xfrm>
            <a:off x="228600" y="304800"/>
            <a:ext cx="4800600" cy="4050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0962" name="肘形接點 5"/>
          <p:cNvCxnSpPr>
            <a:cxnSpLocks noChangeShapeType="1"/>
          </p:cNvCxnSpPr>
          <p:nvPr/>
        </p:nvCxnSpPr>
        <p:spPr bwMode="auto">
          <a:xfrm flipV="1">
            <a:off x="3276600" y="2057400"/>
            <a:ext cx="2057400" cy="19050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11" name="圖片 10" descr="ww~.JPG"/>
          <p:cNvPicPr>
            <a:picLocks noChangeAspect="1"/>
          </p:cNvPicPr>
          <p:nvPr/>
        </p:nvPicPr>
        <p:blipFill>
          <a:blip r:embed="rId4" cstate="print"/>
          <a:srcRect l="21667" t="52963" r="32500"/>
          <a:stretch>
            <a:fillRect/>
          </a:stretch>
        </p:blipFill>
        <p:spPr>
          <a:xfrm>
            <a:off x="5257800" y="685800"/>
            <a:ext cx="3733800" cy="2419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4" name="文字方塊 14"/>
          <p:cNvSpPr txBox="1">
            <a:spLocks noChangeArrowheads="1"/>
          </p:cNvSpPr>
          <p:nvPr/>
        </p:nvSpPr>
        <p:spPr bwMode="auto">
          <a:xfrm>
            <a:off x="838200" y="4800600"/>
            <a:ext cx="746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2800" b="1">
                <a:solidFill>
                  <a:srgbClr val="0070C0"/>
                </a:solidFill>
              </a:rPr>
              <a:t>2.</a:t>
            </a:r>
            <a:r>
              <a:rPr kumimoji="0" lang="zh-TW" altLang="en-US" sz="2800" b="1">
                <a:solidFill>
                  <a:srgbClr val="0070C0"/>
                </a:solidFill>
              </a:rPr>
              <a:t>燙膠珠，將燙紙放在拼好的膠珠上，再用熨斗燙平。</a:t>
            </a:r>
            <a:r>
              <a:rPr kumimoji="0" lang="en-US" altLang="zh-TW" sz="2800" b="1">
                <a:solidFill>
                  <a:srgbClr val="FF0000"/>
                </a:solidFill>
              </a:rPr>
              <a:t>(</a:t>
            </a:r>
            <a:r>
              <a:rPr kumimoji="0" lang="zh-TW" altLang="en-US" sz="2800" b="1">
                <a:solidFill>
                  <a:srgbClr val="FF0000"/>
                </a:solidFill>
              </a:rPr>
              <a:t>要小心不要燙傷</a:t>
            </a:r>
            <a:r>
              <a:rPr kumimoji="0" lang="en-US" altLang="zh-TW" sz="2800" b="1">
                <a:solidFill>
                  <a:srgbClr val="FF0000"/>
                </a:solidFill>
              </a:rPr>
              <a:t>)</a:t>
            </a:r>
            <a:endParaRPr kumimoji="0" lang="zh-TW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1437.JPG"/>
          <p:cNvPicPr>
            <a:picLocks noChangeAspect="1"/>
          </p:cNvPicPr>
          <p:nvPr/>
        </p:nvPicPr>
        <p:blipFill>
          <a:blip r:embed="rId3" cstate="print"/>
          <a:srcRect l="17500" r="19167" b="17407"/>
          <a:stretch>
            <a:fillRect/>
          </a:stretch>
        </p:blipFill>
        <p:spPr>
          <a:xfrm>
            <a:off x="1219200" y="533400"/>
            <a:ext cx="6324600" cy="463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0" name="文字方塊 2"/>
          <p:cNvSpPr txBox="1">
            <a:spLocks noChangeArrowheads="1"/>
          </p:cNvSpPr>
          <p:nvPr/>
        </p:nvSpPr>
        <p:spPr bwMode="auto">
          <a:xfrm>
            <a:off x="2209800" y="5715000"/>
            <a:ext cx="451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800" b="1">
                <a:solidFill>
                  <a:srgbClr val="0070C0"/>
                </a:solidFill>
              </a:rPr>
              <a:t>3.</a:t>
            </a:r>
            <a:r>
              <a:rPr kumimoji="0" lang="zh-TW" altLang="en-US" sz="2800" b="1">
                <a:solidFill>
                  <a:srgbClr val="0070C0"/>
                </a:solidFill>
              </a:rPr>
              <a:t>冷卻並壓平。</a:t>
            </a:r>
            <a:r>
              <a:rPr kumimoji="0" lang="en-US" altLang="zh-TW" sz="2800" b="1">
                <a:solidFill>
                  <a:srgbClr val="FF0000"/>
                </a:solidFill>
              </a:rPr>
              <a:t>(</a:t>
            </a:r>
            <a:r>
              <a:rPr kumimoji="0" lang="zh-TW" altLang="en-US" sz="2800" b="1">
                <a:solidFill>
                  <a:srgbClr val="FF0000"/>
                </a:solidFill>
              </a:rPr>
              <a:t>小心</a:t>
            </a:r>
            <a:r>
              <a:rPr lang="zh-TW" altLang="en-US" sz="2800">
                <a:solidFill>
                  <a:srgbClr val="FF0000"/>
                </a:solidFill>
              </a:rPr>
              <a:t>燙唷</a:t>
            </a:r>
            <a:r>
              <a:rPr lang="en-US" altLang="zh-TW" sz="2800">
                <a:solidFill>
                  <a:srgbClr val="FF0000"/>
                </a:solidFill>
              </a:rPr>
              <a:t>!!)</a:t>
            </a:r>
            <a:endParaRPr lang="zh-TW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群組 1"/>
          <p:cNvGrpSpPr>
            <a:grpSpLocks/>
          </p:cNvGrpSpPr>
          <p:nvPr/>
        </p:nvGrpSpPr>
        <p:grpSpPr bwMode="auto">
          <a:xfrm>
            <a:off x="152400" y="1600200"/>
            <a:ext cx="8763000" cy="4648200"/>
            <a:chOff x="381000" y="2133600"/>
            <a:chExt cx="2615591" cy="1295400"/>
          </a:xfrm>
        </p:grpSpPr>
        <p:pic>
          <p:nvPicPr>
            <p:cNvPr id="45060" name="圖片 2" descr="NT 20  &amp;.jpg"/>
            <p:cNvPicPr>
              <a:picLocks noChangeAspect="1"/>
            </p:cNvPicPr>
            <p:nvPr/>
          </p:nvPicPr>
          <p:blipFill>
            <a:blip r:embed="rId3"/>
            <a:srcRect l="20166" t="4266" r="28513" b="14687"/>
            <a:stretch>
              <a:fillRect/>
            </a:stretch>
          </p:blipFill>
          <p:spPr bwMode="auto">
            <a:xfrm flipH="1">
              <a:off x="2382980" y="2133600"/>
              <a:ext cx="613611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圖片 3" descr="NT~20  &amp;.jpg"/>
            <p:cNvPicPr>
              <a:picLocks noChangeAspect="1"/>
            </p:cNvPicPr>
            <p:nvPr/>
          </p:nvPicPr>
          <p:blipFill>
            <a:blip r:embed="rId4"/>
            <a:srcRect t="15851" b="20744"/>
            <a:stretch>
              <a:fillRect/>
            </a:stretch>
          </p:blipFill>
          <p:spPr bwMode="auto">
            <a:xfrm rot="16200000" flipH="1">
              <a:off x="101248" y="2413352"/>
              <a:ext cx="1066800" cy="507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2" name="圖片 4" descr="NT20  &amp;.jpg"/>
            <p:cNvPicPr>
              <a:picLocks noChangeAspect="1"/>
            </p:cNvPicPr>
            <p:nvPr/>
          </p:nvPicPr>
          <p:blipFill>
            <a:blip r:embed="rId5"/>
            <a:srcRect l="14462" t="12798" b="18951"/>
            <a:stretch>
              <a:fillRect/>
            </a:stretch>
          </p:blipFill>
          <p:spPr bwMode="auto">
            <a:xfrm flipH="1">
              <a:off x="1496289" y="2133600"/>
              <a:ext cx="85205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圖片 5" descr="NT-20  &amp;.jpg"/>
            <p:cNvPicPr>
              <a:picLocks noChangeAspect="1"/>
            </p:cNvPicPr>
            <p:nvPr/>
          </p:nvPicPr>
          <p:blipFill>
            <a:blip r:embed="rId6"/>
            <a:srcRect l="21107" r="22604"/>
            <a:stretch>
              <a:fillRect/>
            </a:stretch>
          </p:blipFill>
          <p:spPr bwMode="auto">
            <a:xfrm>
              <a:off x="914400" y="2133600"/>
              <a:ext cx="53340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綵帶 (弧形向上) 6"/>
          <p:cNvSpPr/>
          <p:nvPr/>
        </p:nvSpPr>
        <p:spPr bwMode="auto">
          <a:xfrm>
            <a:off x="914400" y="1524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成品</a:t>
            </a:r>
          </a:p>
        </p:txBody>
      </p:sp>
      <p:sp>
        <p:nvSpPr>
          <p:cNvPr id="45059" name="文字方塊 7"/>
          <p:cNvSpPr txBox="1">
            <a:spLocks noChangeArrowheads="1"/>
          </p:cNvSpPr>
          <p:nvPr/>
        </p:nvSpPr>
        <p:spPr bwMode="auto">
          <a:xfrm>
            <a:off x="4419600" y="58674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NT</a:t>
            </a:r>
            <a:r>
              <a:rPr lang="zh-TW" altLang="en-US" sz="3600">
                <a:solidFill>
                  <a:srgbClr val="FF0000"/>
                </a:solidFill>
              </a:rPr>
              <a:t>：</a:t>
            </a:r>
            <a:r>
              <a:rPr lang="en-US" altLang="zh-TW" sz="3600">
                <a:solidFill>
                  <a:srgbClr val="FF0000"/>
                </a:solidFill>
              </a:rPr>
              <a:t>20</a:t>
            </a:r>
            <a:endParaRPr lang="zh-TW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群組 1"/>
          <p:cNvGrpSpPr>
            <a:grpSpLocks/>
          </p:cNvGrpSpPr>
          <p:nvPr/>
        </p:nvGrpSpPr>
        <p:grpSpPr bwMode="auto">
          <a:xfrm>
            <a:off x="1143000" y="1676400"/>
            <a:ext cx="6858000" cy="4495800"/>
            <a:chOff x="3505200" y="2133600"/>
            <a:chExt cx="1657247" cy="1219200"/>
          </a:xfrm>
        </p:grpSpPr>
        <p:pic>
          <p:nvPicPr>
            <p:cNvPr id="47108" name="圖片 2" descr="NT 40  &amp;.jpg"/>
            <p:cNvPicPr>
              <a:picLocks noChangeAspect="1"/>
            </p:cNvPicPr>
            <p:nvPr/>
          </p:nvPicPr>
          <p:blipFill>
            <a:blip r:embed="rId3"/>
            <a:srcRect l="14462" t="17062" r="17107" b="10420"/>
            <a:stretch>
              <a:fillRect/>
            </a:stretch>
          </p:blipFill>
          <p:spPr bwMode="auto">
            <a:xfrm flipH="1">
              <a:off x="4301835" y="2133600"/>
              <a:ext cx="860612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9" name="圖片 3" descr="NT40  &amp;.jpg"/>
            <p:cNvPicPr>
              <a:picLocks noChangeAspect="1"/>
            </p:cNvPicPr>
            <p:nvPr/>
          </p:nvPicPr>
          <p:blipFill>
            <a:blip r:embed="rId4"/>
            <a:srcRect l="19791" t="10001" b="14999"/>
            <a:stretch>
              <a:fillRect/>
            </a:stretch>
          </p:blipFill>
          <p:spPr bwMode="auto">
            <a:xfrm flipH="1">
              <a:off x="3505200" y="2133600"/>
              <a:ext cx="7620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綵帶 (弧形向上) 4"/>
          <p:cNvSpPr/>
          <p:nvPr/>
        </p:nvSpPr>
        <p:spPr bwMode="auto">
          <a:xfrm>
            <a:off x="838200" y="1524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成品</a:t>
            </a:r>
          </a:p>
        </p:txBody>
      </p:sp>
      <p:sp>
        <p:nvSpPr>
          <p:cNvPr id="47107" name="文字方塊 6"/>
          <p:cNvSpPr txBox="1">
            <a:spLocks noChangeArrowheads="1"/>
          </p:cNvSpPr>
          <p:nvPr/>
        </p:nvSpPr>
        <p:spPr bwMode="auto">
          <a:xfrm>
            <a:off x="1905000" y="5638800"/>
            <a:ext cx="1758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NT</a:t>
            </a:r>
            <a:r>
              <a:rPr lang="zh-TW" altLang="en-US" sz="3600">
                <a:solidFill>
                  <a:srgbClr val="FF0000"/>
                </a:solidFill>
              </a:rPr>
              <a:t>：</a:t>
            </a:r>
            <a:r>
              <a:rPr lang="en-US" altLang="zh-TW" sz="3600">
                <a:solidFill>
                  <a:srgbClr val="FF0000"/>
                </a:solidFill>
              </a:rPr>
              <a:t>40</a:t>
            </a:r>
            <a:endParaRPr lang="zh-TW" altLang="en-US" sz="3600">
              <a:solidFill>
                <a:srgbClr val="FF0000"/>
              </a:solidFill>
            </a:endParaRPr>
          </a:p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群組 11"/>
          <p:cNvGrpSpPr>
            <a:grpSpLocks/>
          </p:cNvGrpSpPr>
          <p:nvPr/>
        </p:nvGrpSpPr>
        <p:grpSpPr bwMode="auto">
          <a:xfrm>
            <a:off x="228600" y="1600200"/>
            <a:ext cx="8763000" cy="4876800"/>
            <a:chOff x="2063409" y="2133600"/>
            <a:chExt cx="5193371" cy="2240280"/>
          </a:xfrm>
        </p:grpSpPr>
        <p:pic>
          <p:nvPicPr>
            <p:cNvPr id="49156" name="圖片 2" descr="NT 60  &amp;.jpg"/>
            <p:cNvPicPr>
              <a:picLocks noChangeAspect="1"/>
            </p:cNvPicPr>
            <p:nvPr/>
          </p:nvPicPr>
          <p:blipFill>
            <a:blip r:embed="rId3"/>
            <a:srcRect l="37273" t="12798" r="34213" b="10420"/>
            <a:stretch>
              <a:fillRect/>
            </a:stretch>
          </p:blipFill>
          <p:spPr bwMode="auto">
            <a:xfrm flipH="1">
              <a:off x="6634480" y="2133600"/>
              <a:ext cx="622300" cy="224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7" name="圖片 5" descr="NT  60  &amp;.jpg"/>
            <p:cNvPicPr>
              <a:picLocks noChangeAspect="1"/>
            </p:cNvPicPr>
            <p:nvPr/>
          </p:nvPicPr>
          <p:blipFill>
            <a:blip r:embed="rId4"/>
            <a:srcRect l="4945" r="12674"/>
            <a:stretch>
              <a:fillRect/>
            </a:stretch>
          </p:blipFill>
          <p:spPr bwMode="auto">
            <a:xfrm flipH="1">
              <a:off x="4269740" y="2133600"/>
              <a:ext cx="1120140" cy="2019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8" name="圖片 6" descr="NT~60  &amp;.jpg"/>
            <p:cNvPicPr>
              <a:picLocks noChangeAspect="1"/>
            </p:cNvPicPr>
            <p:nvPr/>
          </p:nvPicPr>
          <p:blipFill>
            <a:blip r:embed="rId5"/>
            <a:srcRect l="14462" t="8531" r="28513" b="6154"/>
            <a:stretch>
              <a:fillRect/>
            </a:stretch>
          </p:blipFill>
          <p:spPr bwMode="auto">
            <a:xfrm flipH="1">
              <a:off x="5514340" y="2133600"/>
              <a:ext cx="995680" cy="199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圖片 7" descr="NT  80  &amp;.jpg"/>
            <p:cNvPicPr>
              <a:picLocks noChangeAspect="1"/>
            </p:cNvPicPr>
            <p:nvPr/>
          </p:nvPicPr>
          <p:blipFill>
            <a:blip r:embed="rId6"/>
            <a:srcRect l="25868" t="17062" r="11404" b="14687"/>
            <a:stretch>
              <a:fillRect/>
            </a:stretch>
          </p:blipFill>
          <p:spPr bwMode="auto">
            <a:xfrm flipH="1">
              <a:off x="3138289" y="2133600"/>
              <a:ext cx="1040940" cy="1514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圖片 8" descr="NT60  &amp;.jpg"/>
            <p:cNvPicPr>
              <a:picLocks noChangeAspect="1"/>
            </p:cNvPicPr>
            <p:nvPr/>
          </p:nvPicPr>
          <p:blipFill>
            <a:blip r:embed="rId7"/>
            <a:srcRect l="20694" t="27592" r="26094" b="25108"/>
            <a:stretch>
              <a:fillRect/>
            </a:stretch>
          </p:blipFill>
          <p:spPr bwMode="auto">
            <a:xfrm rot="5400000">
              <a:off x="1814489" y="2382520"/>
              <a:ext cx="1493520" cy="99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綵帶 (弧形向上) 9"/>
          <p:cNvSpPr/>
          <p:nvPr/>
        </p:nvSpPr>
        <p:spPr bwMode="auto">
          <a:xfrm>
            <a:off x="838200" y="1524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成品</a:t>
            </a:r>
          </a:p>
        </p:txBody>
      </p:sp>
      <p:sp>
        <p:nvSpPr>
          <p:cNvPr id="49155" name="文字方塊 10"/>
          <p:cNvSpPr txBox="1">
            <a:spLocks noChangeArrowheads="1"/>
          </p:cNvSpPr>
          <p:nvPr/>
        </p:nvSpPr>
        <p:spPr bwMode="auto">
          <a:xfrm>
            <a:off x="914400" y="5562600"/>
            <a:ext cx="1758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NT</a:t>
            </a:r>
            <a:r>
              <a:rPr lang="zh-TW" altLang="en-US" sz="3600">
                <a:solidFill>
                  <a:srgbClr val="FF0000"/>
                </a:solidFill>
              </a:rPr>
              <a:t>：</a:t>
            </a:r>
            <a:r>
              <a:rPr lang="en-US" altLang="zh-TW" sz="3600">
                <a:solidFill>
                  <a:srgbClr val="FF0000"/>
                </a:solidFill>
              </a:rPr>
              <a:t>60</a:t>
            </a:r>
            <a:endParaRPr lang="zh-TW" altLang="en-US" sz="3600">
              <a:solidFill>
                <a:srgbClr val="FF0000"/>
              </a:solidFill>
            </a:endParaRPr>
          </a:p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綵帶 (弧形向上) 3"/>
          <p:cNvSpPr/>
          <p:nvPr/>
        </p:nvSpPr>
        <p:spPr bwMode="auto">
          <a:xfrm>
            <a:off x="838200" y="1524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成品</a:t>
            </a:r>
          </a:p>
        </p:txBody>
      </p:sp>
      <p:sp>
        <p:nvSpPr>
          <p:cNvPr id="51202" name="文字方塊 5"/>
          <p:cNvSpPr txBox="1">
            <a:spLocks noChangeArrowheads="1"/>
          </p:cNvSpPr>
          <p:nvPr/>
        </p:nvSpPr>
        <p:spPr bwMode="auto">
          <a:xfrm>
            <a:off x="381000" y="5942013"/>
            <a:ext cx="1758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NT</a:t>
            </a:r>
            <a:r>
              <a:rPr lang="zh-TW" altLang="en-US" sz="3600">
                <a:solidFill>
                  <a:srgbClr val="FF0000"/>
                </a:solidFill>
              </a:rPr>
              <a:t>：</a:t>
            </a:r>
            <a:r>
              <a:rPr lang="en-US" altLang="zh-TW" sz="3600">
                <a:solidFill>
                  <a:srgbClr val="FF0000"/>
                </a:solidFill>
              </a:rPr>
              <a:t>60</a:t>
            </a:r>
            <a:endParaRPr lang="zh-TW" altLang="en-US" sz="3600">
              <a:solidFill>
                <a:srgbClr val="FF0000"/>
              </a:solidFill>
            </a:endParaRPr>
          </a:p>
          <a:p>
            <a:endParaRPr lang="zh-TW" altLang="en-US"/>
          </a:p>
        </p:txBody>
      </p:sp>
      <p:grpSp>
        <p:nvGrpSpPr>
          <p:cNvPr id="51203" name="群組 9"/>
          <p:cNvGrpSpPr>
            <a:grpSpLocks/>
          </p:cNvGrpSpPr>
          <p:nvPr/>
        </p:nvGrpSpPr>
        <p:grpSpPr bwMode="auto">
          <a:xfrm>
            <a:off x="228600" y="1524000"/>
            <a:ext cx="8763000" cy="4800600"/>
            <a:chOff x="1676400" y="2362200"/>
            <a:chExt cx="6484456" cy="2544775"/>
          </a:xfrm>
        </p:grpSpPr>
        <p:pic>
          <p:nvPicPr>
            <p:cNvPr id="51204" name="圖片 1" descr="NT..60  &amp;.jpg"/>
            <p:cNvPicPr>
              <a:picLocks noChangeAspect="1"/>
            </p:cNvPicPr>
            <p:nvPr/>
          </p:nvPicPr>
          <p:blipFill>
            <a:blip r:embed="rId3"/>
            <a:srcRect l="8762" r="17107" b="10420"/>
            <a:stretch>
              <a:fillRect/>
            </a:stretch>
          </p:blipFill>
          <p:spPr bwMode="auto">
            <a:xfrm flipH="1">
              <a:off x="1676400" y="2362200"/>
              <a:ext cx="995680" cy="1608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5" name="圖片 2" descr="NT-60  &amp;.jpg"/>
            <p:cNvPicPr>
              <a:picLocks noChangeAspect="1"/>
            </p:cNvPicPr>
            <p:nvPr/>
          </p:nvPicPr>
          <p:blipFill>
            <a:blip r:embed="rId4"/>
            <a:srcRect l="26476" t="5000" r="20052" b="10001"/>
            <a:stretch>
              <a:fillRect/>
            </a:stretch>
          </p:blipFill>
          <p:spPr bwMode="auto">
            <a:xfrm flipH="1">
              <a:off x="2743200" y="2362200"/>
              <a:ext cx="995680" cy="211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6" name="Picture 2" descr="C:\Users\user\Desktop\DSC01587.JPG"/>
            <p:cNvPicPr>
              <a:picLocks noChangeAspect="1" noChangeArrowheads="1"/>
            </p:cNvPicPr>
            <p:nvPr/>
          </p:nvPicPr>
          <p:blipFill>
            <a:blip r:embed="rId5"/>
            <a:srcRect l="8333" t="25185" r="11667" b="27037"/>
            <a:stretch>
              <a:fillRect/>
            </a:stretch>
          </p:blipFill>
          <p:spPr bwMode="auto">
            <a:xfrm rot="5400000" flipV="1">
              <a:off x="4200600" y="3190801"/>
              <a:ext cx="2495550" cy="838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3" descr="C:\Users\user\Desktop\DSC01585.JPG"/>
            <p:cNvPicPr>
              <a:picLocks noChangeAspect="1" noChangeArrowheads="1"/>
            </p:cNvPicPr>
            <p:nvPr/>
          </p:nvPicPr>
          <p:blipFill>
            <a:blip r:embed="rId6"/>
            <a:srcRect l="17084" t="1482" r="23334" b="5927"/>
            <a:stretch>
              <a:fillRect/>
            </a:stretch>
          </p:blipFill>
          <p:spPr bwMode="auto">
            <a:xfrm rot="5400000">
              <a:off x="5947329" y="2587071"/>
              <a:ext cx="2362198" cy="2064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8" name="Picture 4" descr="C:\Users\user\Desktop\DSC01586.JPG"/>
            <p:cNvPicPr>
              <a:picLocks noChangeAspect="1" noChangeArrowheads="1"/>
            </p:cNvPicPr>
            <p:nvPr/>
          </p:nvPicPr>
          <p:blipFill>
            <a:blip r:embed="rId7"/>
            <a:srcRect l="6667" t="24074" r="22501" b="28519"/>
            <a:stretch>
              <a:fillRect/>
            </a:stretch>
          </p:blipFill>
          <p:spPr bwMode="auto">
            <a:xfrm rot="5400000">
              <a:off x="3092830" y="3155571"/>
              <a:ext cx="2544774" cy="958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綵帶 (弧形向上) 2"/>
          <p:cNvSpPr/>
          <p:nvPr/>
        </p:nvSpPr>
        <p:spPr bwMode="auto">
          <a:xfrm>
            <a:off x="838200" y="6096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目錄</a:t>
            </a:r>
          </a:p>
        </p:txBody>
      </p:sp>
      <p:sp>
        <p:nvSpPr>
          <p:cNvPr id="16386" name="文字方塊 3"/>
          <p:cNvSpPr txBox="1">
            <a:spLocks noChangeArrowheads="1"/>
          </p:cNvSpPr>
          <p:nvPr/>
        </p:nvSpPr>
        <p:spPr bwMode="auto">
          <a:xfrm>
            <a:off x="1295400" y="2895600"/>
            <a:ext cx="27432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1.</a:t>
            </a:r>
            <a:r>
              <a:rPr kumimoji="0" lang="zh-TW" altLang="en-US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築夢動機</a:t>
            </a:r>
            <a:endParaRPr kumimoji="0" lang="en-US" altLang="zh-TW" sz="3600">
              <a:solidFill>
                <a:srgbClr val="0070C0"/>
              </a:solidFill>
              <a:latin typeface="華康粗黑體(P)"/>
              <a:ea typeface="華康粗黑體(P)"/>
              <a:cs typeface="華康粗黑體(P)"/>
            </a:endParaRPr>
          </a:p>
          <a:p>
            <a:pPr eaLnBrk="0" hangingPunct="0"/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2.</a:t>
            </a:r>
            <a:r>
              <a:rPr kumimoji="0" lang="zh-TW" altLang="en-US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目標</a:t>
            </a:r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/>
            </a:r>
            <a:b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</a:br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3.</a:t>
            </a:r>
            <a:r>
              <a:rPr kumimoji="0" lang="zh-TW" altLang="en-US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材料</a:t>
            </a:r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/>
            </a:r>
            <a:b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</a:br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4.</a:t>
            </a:r>
            <a:r>
              <a:rPr kumimoji="0" lang="zh-TW" altLang="en-US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製作過程</a:t>
            </a:r>
            <a:endParaRPr kumimoji="0" lang="en-US" altLang="zh-TW" sz="3600">
              <a:solidFill>
                <a:srgbClr val="0070C0"/>
              </a:solidFill>
              <a:latin typeface="華康粗黑體(P)"/>
              <a:ea typeface="華康粗黑體(P)"/>
              <a:cs typeface="華康粗黑體(P)"/>
            </a:endParaRPr>
          </a:p>
          <a:p>
            <a:pPr eaLnBrk="0" hangingPunct="0"/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5.</a:t>
            </a:r>
            <a:r>
              <a:rPr kumimoji="0" lang="zh-TW" altLang="en-US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成品</a:t>
            </a:r>
            <a:endParaRPr kumimoji="0" lang="en-US" altLang="zh-TW" sz="3600">
              <a:solidFill>
                <a:srgbClr val="0070C0"/>
              </a:solidFill>
              <a:latin typeface="華康粗黑體(P)"/>
              <a:ea typeface="華康粗黑體(P)"/>
              <a:cs typeface="華康粗黑體(P)"/>
            </a:endParaRPr>
          </a:p>
          <a:p>
            <a:pPr eaLnBrk="0" hangingPunct="0"/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6.</a:t>
            </a:r>
            <a:r>
              <a:rPr kumimoji="0" lang="zh-TW" altLang="en-US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義賣過程</a:t>
            </a:r>
            <a:r>
              <a:rPr kumimoji="0" lang="en-US" altLang="zh-TW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/>
            </a:r>
            <a:br>
              <a:rPr kumimoji="0" lang="en-US" altLang="zh-TW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</a:br>
            <a:endParaRPr lang="zh-TW" altLang="en-US"/>
          </a:p>
        </p:txBody>
      </p:sp>
      <p:sp>
        <p:nvSpPr>
          <p:cNvPr id="16387" name="文字方塊 4"/>
          <p:cNvSpPr txBox="1">
            <a:spLocks noChangeArrowheads="1"/>
          </p:cNvSpPr>
          <p:nvPr/>
        </p:nvSpPr>
        <p:spPr bwMode="auto">
          <a:xfrm>
            <a:off x="4724400" y="2819400"/>
            <a:ext cx="31162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7.</a:t>
            </a:r>
            <a:r>
              <a:rPr kumimoji="0" lang="zh-TW" altLang="en-US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粉絲專頁</a:t>
            </a:r>
            <a:endParaRPr kumimoji="0" lang="en-US" altLang="zh-TW" sz="3600">
              <a:solidFill>
                <a:srgbClr val="0070C0"/>
              </a:solidFill>
              <a:latin typeface="華康粗黑體(P)"/>
              <a:ea typeface="華康粗黑體(P)"/>
              <a:cs typeface="華康粗黑體(P)"/>
            </a:endParaRPr>
          </a:p>
          <a:p>
            <a:pPr eaLnBrk="0" hangingPunct="0"/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8.</a:t>
            </a:r>
            <a:r>
              <a:rPr kumimoji="0" lang="zh-TW" altLang="en-US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匯款單</a:t>
            </a:r>
            <a:endParaRPr kumimoji="0" lang="en-US" altLang="zh-TW" sz="3600">
              <a:solidFill>
                <a:srgbClr val="0070C0"/>
              </a:solidFill>
              <a:latin typeface="華康粗黑體(P)"/>
              <a:ea typeface="華康粗黑體(P)"/>
              <a:cs typeface="華康粗黑體(P)"/>
            </a:endParaRPr>
          </a:p>
          <a:p>
            <a:pPr eaLnBrk="0" hangingPunct="0"/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9.</a:t>
            </a:r>
            <a:r>
              <a:rPr kumimoji="0" lang="zh-TW" altLang="en-US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心得感想</a:t>
            </a:r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/>
            </a:r>
            <a:b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</a:br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10.</a:t>
            </a:r>
            <a:r>
              <a:rPr kumimoji="0" lang="zh-TW" altLang="en-US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想感謝的人</a:t>
            </a:r>
            <a:endParaRPr kumimoji="0" lang="en-US" altLang="zh-TW" sz="3600">
              <a:solidFill>
                <a:srgbClr val="0070C0"/>
              </a:solidFill>
              <a:latin typeface="華康粗黑體(P)"/>
              <a:ea typeface="華康粗黑體(P)"/>
              <a:cs typeface="華康粗黑體(P)"/>
            </a:endParaRPr>
          </a:p>
          <a:p>
            <a:pPr eaLnBrk="0" hangingPunct="0"/>
            <a:r>
              <a:rPr kumimoji="0" lang="en-US" altLang="zh-TW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11.</a:t>
            </a:r>
            <a:r>
              <a:rPr kumimoji="0" lang="zh-TW" altLang="en-US" sz="3600">
                <a:solidFill>
                  <a:srgbClr val="0070C0"/>
                </a:solidFill>
                <a:latin typeface="華康粗黑體(P)"/>
                <a:ea typeface="華康粗黑體(P)"/>
                <a:cs typeface="華康粗黑體(P)"/>
              </a:rPr>
              <a:t>報告結束</a:t>
            </a:r>
          </a:p>
          <a:p>
            <a:endParaRPr lang="zh-TW" altLang="en-US" sz="3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群組 1"/>
          <p:cNvGrpSpPr>
            <a:grpSpLocks/>
          </p:cNvGrpSpPr>
          <p:nvPr/>
        </p:nvGrpSpPr>
        <p:grpSpPr bwMode="auto">
          <a:xfrm>
            <a:off x="838200" y="1524000"/>
            <a:ext cx="7391400" cy="4267200"/>
            <a:chOff x="304800" y="4343400"/>
            <a:chExt cx="1608667" cy="1524000"/>
          </a:xfrm>
        </p:grpSpPr>
        <p:pic>
          <p:nvPicPr>
            <p:cNvPr id="53252" name="圖片 2" descr="NT~70  &amp;.jpg"/>
            <p:cNvPicPr>
              <a:picLocks noChangeAspect="1"/>
            </p:cNvPicPr>
            <p:nvPr/>
          </p:nvPicPr>
          <p:blipFill>
            <a:blip r:embed="rId3"/>
            <a:srcRect l="20166" r="28513" b="14687"/>
            <a:stretch>
              <a:fillRect/>
            </a:stretch>
          </p:blipFill>
          <p:spPr bwMode="auto">
            <a:xfrm flipH="1">
              <a:off x="304800" y="4343400"/>
              <a:ext cx="685801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3" name="圖片 3" descr="NT70  &amp;.jpg"/>
            <p:cNvPicPr>
              <a:picLocks noChangeAspect="1"/>
            </p:cNvPicPr>
            <p:nvPr/>
          </p:nvPicPr>
          <p:blipFill>
            <a:blip r:embed="rId4"/>
            <a:srcRect l="13107" r="20052" b="10001"/>
            <a:stretch>
              <a:fillRect/>
            </a:stretch>
          </p:blipFill>
          <p:spPr bwMode="auto">
            <a:xfrm flipH="1">
              <a:off x="1066800" y="4343400"/>
              <a:ext cx="846667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綵帶 (弧形向上) 4"/>
          <p:cNvSpPr/>
          <p:nvPr/>
        </p:nvSpPr>
        <p:spPr bwMode="auto">
          <a:xfrm>
            <a:off x="838200" y="1524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成品</a:t>
            </a:r>
          </a:p>
        </p:txBody>
      </p:sp>
      <p:sp>
        <p:nvSpPr>
          <p:cNvPr id="53251" name="文字方塊 5"/>
          <p:cNvSpPr txBox="1">
            <a:spLocks noChangeArrowheads="1"/>
          </p:cNvSpPr>
          <p:nvPr/>
        </p:nvSpPr>
        <p:spPr bwMode="auto">
          <a:xfrm>
            <a:off x="3505200" y="5934075"/>
            <a:ext cx="1758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NT</a:t>
            </a:r>
            <a:r>
              <a:rPr lang="zh-TW" altLang="en-US" sz="3600">
                <a:solidFill>
                  <a:srgbClr val="FF0000"/>
                </a:solidFill>
              </a:rPr>
              <a:t>：</a:t>
            </a:r>
            <a:r>
              <a:rPr lang="en-US" altLang="zh-TW" sz="3600">
                <a:solidFill>
                  <a:srgbClr val="FF0000"/>
                </a:solidFill>
              </a:rPr>
              <a:t>70</a:t>
            </a:r>
            <a:endParaRPr lang="zh-TW" altLang="en-US" sz="3600">
              <a:solidFill>
                <a:srgbClr val="FF0000"/>
              </a:solidFill>
            </a:endParaRPr>
          </a:p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群組 1"/>
          <p:cNvGrpSpPr>
            <a:grpSpLocks/>
          </p:cNvGrpSpPr>
          <p:nvPr/>
        </p:nvGrpSpPr>
        <p:grpSpPr bwMode="auto">
          <a:xfrm>
            <a:off x="228600" y="1752600"/>
            <a:ext cx="8555038" cy="3962400"/>
            <a:chOff x="2133600" y="3886200"/>
            <a:chExt cx="3581400" cy="1371600"/>
          </a:xfrm>
        </p:grpSpPr>
        <p:pic>
          <p:nvPicPr>
            <p:cNvPr id="55300" name="圖片 2" descr="NT 80  &amp;.jpg"/>
            <p:cNvPicPr>
              <a:picLocks noChangeAspect="1"/>
            </p:cNvPicPr>
            <p:nvPr/>
          </p:nvPicPr>
          <p:blipFill>
            <a:blip r:embed="rId3"/>
            <a:srcRect l="20166" t="12798" r="22810" b="10420"/>
            <a:stretch>
              <a:fillRect/>
            </a:stretch>
          </p:blipFill>
          <p:spPr bwMode="auto">
            <a:xfrm flipH="1">
              <a:off x="3581400" y="3886200"/>
              <a:ext cx="762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1" name="圖片 3" descr="NT......80.jpg"/>
            <p:cNvPicPr>
              <a:picLocks noChangeAspect="1"/>
            </p:cNvPicPr>
            <p:nvPr/>
          </p:nvPicPr>
          <p:blipFill>
            <a:blip r:embed="rId4"/>
            <a:srcRect l="25868" t="8531" r="34215" b="14687"/>
            <a:stretch>
              <a:fillRect/>
            </a:stretch>
          </p:blipFill>
          <p:spPr bwMode="auto">
            <a:xfrm flipH="1">
              <a:off x="4405745" y="3886200"/>
              <a:ext cx="533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2" name="圖片 4" descr="NT..80  &amp;.jpg"/>
            <p:cNvPicPr>
              <a:picLocks noChangeAspect="1"/>
            </p:cNvPicPr>
            <p:nvPr/>
          </p:nvPicPr>
          <p:blipFill>
            <a:blip r:embed="rId5"/>
            <a:srcRect l="14462" r="22810" b="10420"/>
            <a:stretch>
              <a:fillRect/>
            </a:stretch>
          </p:blipFill>
          <p:spPr bwMode="auto">
            <a:xfrm flipH="1">
              <a:off x="5029200" y="3886200"/>
              <a:ext cx="685800" cy="1309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3" name="圖片 5" descr="NT~~80  &amp;.jpg"/>
            <p:cNvPicPr>
              <a:picLocks noChangeAspect="1"/>
            </p:cNvPicPr>
            <p:nvPr/>
          </p:nvPicPr>
          <p:blipFill>
            <a:blip r:embed="rId6"/>
            <a:srcRect b="10178"/>
            <a:stretch>
              <a:fillRect/>
            </a:stretch>
          </p:blipFill>
          <p:spPr bwMode="auto">
            <a:xfrm rot="16200000" flipH="1">
              <a:off x="1969664" y="4050136"/>
              <a:ext cx="1004719" cy="67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4" name="圖片 6" descr="NT80  &amp;.jpg"/>
            <p:cNvPicPr>
              <a:picLocks noChangeAspect="1"/>
            </p:cNvPicPr>
            <p:nvPr/>
          </p:nvPicPr>
          <p:blipFill>
            <a:blip r:embed="rId7"/>
            <a:srcRect l="6445" t="8594" b="14073"/>
            <a:stretch>
              <a:fillRect/>
            </a:stretch>
          </p:blipFill>
          <p:spPr bwMode="auto">
            <a:xfrm rot="5400000">
              <a:off x="2594721" y="4110880"/>
              <a:ext cx="1182400" cy="733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綵帶 (弧形向上) 7"/>
          <p:cNvSpPr/>
          <p:nvPr/>
        </p:nvSpPr>
        <p:spPr bwMode="auto">
          <a:xfrm>
            <a:off x="838200" y="1524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成品</a:t>
            </a:r>
          </a:p>
        </p:txBody>
      </p:sp>
      <p:sp>
        <p:nvSpPr>
          <p:cNvPr id="55299" name="文字方塊 8"/>
          <p:cNvSpPr txBox="1">
            <a:spLocks noChangeArrowheads="1"/>
          </p:cNvSpPr>
          <p:nvPr/>
        </p:nvSpPr>
        <p:spPr bwMode="auto">
          <a:xfrm>
            <a:off x="3505200" y="5715000"/>
            <a:ext cx="177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NT</a:t>
            </a:r>
            <a:r>
              <a:rPr lang="zh-TW" altLang="en-US" sz="3600">
                <a:solidFill>
                  <a:srgbClr val="FF0000"/>
                </a:solidFill>
              </a:rPr>
              <a:t>：</a:t>
            </a:r>
            <a:r>
              <a:rPr lang="en-US" altLang="zh-TW" sz="3600">
                <a:solidFill>
                  <a:srgbClr val="FF0000"/>
                </a:solidFill>
              </a:rPr>
              <a:t>80</a:t>
            </a:r>
            <a:endParaRPr lang="zh-TW" altLang="en-US" sz="3600">
              <a:solidFill>
                <a:srgbClr val="FF0000"/>
              </a:solidFill>
            </a:endParaRPr>
          </a:p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群組 1"/>
          <p:cNvGrpSpPr>
            <a:grpSpLocks/>
          </p:cNvGrpSpPr>
          <p:nvPr/>
        </p:nvGrpSpPr>
        <p:grpSpPr bwMode="auto">
          <a:xfrm>
            <a:off x="381000" y="1524000"/>
            <a:ext cx="8534400" cy="4495800"/>
            <a:chOff x="2133600" y="4953000"/>
            <a:chExt cx="3124200" cy="1693333"/>
          </a:xfrm>
        </p:grpSpPr>
        <p:pic>
          <p:nvPicPr>
            <p:cNvPr id="57348" name="圖片 2" descr="NA201307281253070036-62-800000.jpg"/>
            <p:cNvPicPr>
              <a:picLocks noChangeAspect="1"/>
            </p:cNvPicPr>
            <p:nvPr/>
          </p:nvPicPr>
          <p:blipFill>
            <a:blip r:embed="rId3"/>
            <a:srcRect l="19791" t="10001" r="26736" b="14999"/>
            <a:stretch>
              <a:fillRect/>
            </a:stretch>
          </p:blipFill>
          <p:spPr bwMode="auto">
            <a:xfrm flipH="1">
              <a:off x="2819400" y="5181600"/>
              <a:ext cx="69088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9" name="圖片 3" descr="NT_80  &amp;.jpg"/>
            <p:cNvPicPr>
              <a:picLocks noChangeAspect="1"/>
            </p:cNvPicPr>
            <p:nvPr/>
          </p:nvPicPr>
          <p:blipFill>
            <a:blip r:embed="rId4"/>
            <a:srcRect l="14462" r="11404" b="10420"/>
            <a:stretch>
              <a:fillRect/>
            </a:stretch>
          </p:blipFill>
          <p:spPr bwMode="auto">
            <a:xfrm flipH="1">
              <a:off x="3581400" y="5334000"/>
              <a:ext cx="762000" cy="1230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0" name="圖片 4" descr="NT~80  &amp;.jpg"/>
            <p:cNvPicPr>
              <a:picLocks noChangeAspect="1"/>
            </p:cNvPicPr>
            <p:nvPr/>
          </p:nvPicPr>
          <p:blipFill>
            <a:blip r:embed="rId5"/>
            <a:srcRect l="20166" t="12798" r="17107" b="14687"/>
            <a:stretch>
              <a:fillRect/>
            </a:stretch>
          </p:blipFill>
          <p:spPr bwMode="auto">
            <a:xfrm flipH="1">
              <a:off x="4419600" y="5334000"/>
              <a:ext cx="838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1" name="圖片 5" descr="NT--80  &amp;.jpg"/>
            <p:cNvPicPr>
              <a:picLocks noChangeAspect="1"/>
            </p:cNvPicPr>
            <p:nvPr/>
          </p:nvPicPr>
          <p:blipFill>
            <a:blip r:embed="rId6"/>
            <a:srcRect t="28571" r="10715" b="28572"/>
            <a:stretch>
              <a:fillRect/>
            </a:stretch>
          </p:blipFill>
          <p:spPr bwMode="auto">
            <a:xfrm rot="5400000">
              <a:off x="1591733" y="5494867"/>
              <a:ext cx="1693333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綵帶 (弧形向上) 6"/>
          <p:cNvSpPr/>
          <p:nvPr/>
        </p:nvSpPr>
        <p:spPr bwMode="auto">
          <a:xfrm>
            <a:off x="838200" y="1524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成品</a:t>
            </a:r>
          </a:p>
        </p:txBody>
      </p:sp>
      <p:sp>
        <p:nvSpPr>
          <p:cNvPr id="57347" name="文字方塊 7"/>
          <p:cNvSpPr txBox="1">
            <a:spLocks noChangeArrowheads="1"/>
          </p:cNvSpPr>
          <p:nvPr/>
        </p:nvSpPr>
        <p:spPr bwMode="auto">
          <a:xfrm>
            <a:off x="2667000" y="5934075"/>
            <a:ext cx="1758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NT</a:t>
            </a:r>
            <a:r>
              <a:rPr lang="zh-TW" altLang="en-US" sz="3600">
                <a:solidFill>
                  <a:srgbClr val="FF0000"/>
                </a:solidFill>
              </a:rPr>
              <a:t>：</a:t>
            </a:r>
            <a:r>
              <a:rPr lang="en-US" altLang="zh-TW" sz="3600">
                <a:solidFill>
                  <a:srgbClr val="FF0000"/>
                </a:solidFill>
              </a:rPr>
              <a:t>80</a:t>
            </a:r>
            <a:endParaRPr lang="zh-TW" altLang="en-US" sz="3600">
              <a:solidFill>
                <a:srgbClr val="FF0000"/>
              </a:solidFill>
            </a:endParaRPr>
          </a:p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圖片 1" descr="NT  100  &amp;.jpg"/>
          <p:cNvPicPr>
            <a:picLocks noChangeAspect="1"/>
          </p:cNvPicPr>
          <p:nvPr/>
        </p:nvPicPr>
        <p:blipFill>
          <a:blip r:embed="rId3"/>
          <a:srcRect l="17107" t="8531" r="20166" b="6155"/>
          <a:stretch>
            <a:fillRect/>
          </a:stretch>
        </p:blipFill>
        <p:spPr bwMode="auto">
          <a:xfrm>
            <a:off x="2386013" y="1371600"/>
            <a:ext cx="28717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綵帶 (弧形向上) 2"/>
          <p:cNvSpPr/>
          <p:nvPr/>
        </p:nvSpPr>
        <p:spPr bwMode="auto">
          <a:xfrm>
            <a:off x="838200" y="1524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成品</a:t>
            </a:r>
          </a:p>
        </p:txBody>
      </p:sp>
      <p:sp>
        <p:nvSpPr>
          <p:cNvPr id="59395" name="文字方塊 3"/>
          <p:cNvSpPr txBox="1">
            <a:spLocks noChangeArrowheads="1"/>
          </p:cNvSpPr>
          <p:nvPr/>
        </p:nvSpPr>
        <p:spPr bwMode="auto">
          <a:xfrm>
            <a:off x="6553200" y="5715000"/>
            <a:ext cx="2012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NT</a:t>
            </a:r>
            <a:r>
              <a:rPr lang="zh-TW" altLang="en-US" sz="3600">
                <a:solidFill>
                  <a:srgbClr val="FF0000"/>
                </a:solidFill>
              </a:rPr>
              <a:t>：</a:t>
            </a:r>
            <a:r>
              <a:rPr lang="en-US" altLang="zh-TW" sz="3600">
                <a:solidFill>
                  <a:srgbClr val="FF0000"/>
                </a:solidFill>
              </a:rPr>
              <a:t>100</a:t>
            </a:r>
            <a:endParaRPr lang="zh-TW" altLang="en-US" sz="3600">
              <a:solidFill>
                <a:srgbClr val="FF0000"/>
              </a:solidFill>
            </a:endParaRPr>
          </a:p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圖片 2" descr="NA201307281254150020-62-800000.jpg"/>
          <p:cNvPicPr>
            <a:picLocks noChangeAspect="1"/>
          </p:cNvPicPr>
          <p:nvPr/>
        </p:nvPicPr>
        <p:blipFill>
          <a:blip r:embed="rId3"/>
          <a:srcRect l="23381" t="38803" r="29317" b="23602"/>
          <a:stretch>
            <a:fillRect/>
          </a:stretch>
        </p:blipFill>
        <p:spPr bwMode="auto">
          <a:xfrm>
            <a:off x="2703513" y="2133600"/>
            <a:ext cx="30114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圖片 3" descr="NA201307281255320035-62-800000 - 複製.jpg"/>
          <p:cNvPicPr>
            <a:picLocks noChangeAspect="1"/>
          </p:cNvPicPr>
          <p:nvPr/>
        </p:nvPicPr>
        <p:blipFill>
          <a:blip r:embed="rId4"/>
          <a:srcRect l="24908" t="33633" r="21452" b="27423"/>
          <a:stretch>
            <a:fillRect/>
          </a:stretch>
        </p:blipFill>
        <p:spPr bwMode="auto">
          <a:xfrm>
            <a:off x="5975350" y="2133600"/>
            <a:ext cx="2863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圖片 6" descr="NT100  &amp;.jpg"/>
          <p:cNvPicPr>
            <a:picLocks noChangeAspect="1"/>
          </p:cNvPicPr>
          <p:nvPr/>
        </p:nvPicPr>
        <p:blipFill>
          <a:blip r:embed="rId5"/>
          <a:srcRect l="24336" t="21014" r="38802" b="14648"/>
          <a:stretch>
            <a:fillRect/>
          </a:stretch>
        </p:blipFill>
        <p:spPr bwMode="auto">
          <a:xfrm>
            <a:off x="762000" y="1828800"/>
            <a:ext cx="17526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文字方塊 8"/>
          <p:cNvSpPr txBox="1">
            <a:spLocks noChangeArrowheads="1"/>
          </p:cNvSpPr>
          <p:nvPr/>
        </p:nvSpPr>
        <p:spPr bwMode="auto">
          <a:xfrm>
            <a:off x="2971800" y="6096000"/>
            <a:ext cx="307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NT</a:t>
            </a:r>
            <a:r>
              <a:rPr lang="zh-TW" altLang="en-US" sz="3600">
                <a:solidFill>
                  <a:srgbClr val="FF0000"/>
                </a:solidFill>
              </a:rPr>
              <a:t>：</a:t>
            </a:r>
            <a:r>
              <a:rPr lang="en-US" altLang="zh-TW" sz="3600">
                <a:solidFill>
                  <a:srgbClr val="FF0000"/>
                </a:solidFill>
              </a:rPr>
              <a:t>150~200</a:t>
            </a:r>
            <a:endParaRPr lang="zh-TW" altLang="en-US" sz="3600">
              <a:solidFill>
                <a:srgbClr val="FF0000"/>
              </a:solidFill>
            </a:endParaRPr>
          </a:p>
          <a:p>
            <a:endParaRPr lang="zh-TW" altLang="en-US"/>
          </a:p>
        </p:txBody>
      </p:sp>
      <p:sp>
        <p:nvSpPr>
          <p:cNvPr id="2" name="綵帶 (弧形向上) 1"/>
          <p:cNvSpPr/>
          <p:nvPr/>
        </p:nvSpPr>
        <p:spPr bwMode="auto">
          <a:xfrm>
            <a:off x="838200" y="762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成品</a:t>
            </a:r>
            <a:r>
              <a:rPr kumimoji="0" lang="en-US" altLang="zh-TW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-</a:t>
            </a: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精品區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綵帶 (弧形向上) 1"/>
          <p:cNvSpPr/>
          <p:nvPr/>
        </p:nvSpPr>
        <p:spPr bwMode="auto">
          <a:xfrm>
            <a:off x="838200" y="1524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成品</a:t>
            </a:r>
            <a:r>
              <a:rPr kumimoji="0" lang="en-US" altLang="zh-TW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-</a:t>
            </a: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精品區</a:t>
            </a:r>
          </a:p>
        </p:txBody>
      </p:sp>
      <p:pic>
        <p:nvPicPr>
          <p:cNvPr id="63490" name="圖片 4" descr="NA201307281257070068-62-800000.jpg"/>
          <p:cNvPicPr>
            <a:picLocks noChangeAspect="1"/>
          </p:cNvPicPr>
          <p:nvPr/>
        </p:nvPicPr>
        <p:blipFill>
          <a:blip r:embed="rId3"/>
          <a:srcRect l="20425" t="30559" r="28510" b="27423"/>
          <a:stretch>
            <a:fillRect/>
          </a:stretch>
        </p:blipFill>
        <p:spPr bwMode="auto">
          <a:xfrm>
            <a:off x="457200" y="2438400"/>
            <a:ext cx="29797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圖片 5" descr="NT~~200  &amp;.jpg"/>
          <p:cNvPicPr>
            <a:picLocks noChangeAspect="1"/>
          </p:cNvPicPr>
          <p:nvPr/>
        </p:nvPicPr>
        <p:blipFill>
          <a:blip r:embed="rId4"/>
          <a:srcRect l="38882" r="19099" b="19783"/>
          <a:stretch>
            <a:fillRect/>
          </a:stretch>
        </p:blipFill>
        <p:spPr bwMode="auto">
          <a:xfrm>
            <a:off x="6934200" y="1668463"/>
            <a:ext cx="18288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圖片 7" descr="NT200  &amp;.jpg"/>
          <p:cNvPicPr>
            <a:picLocks noChangeAspect="1"/>
          </p:cNvPicPr>
          <p:nvPr/>
        </p:nvPicPr>
        <p:blipFill>
          <a:blip r:embed="rId5"/>
          <a:srcRect l="15318" t="19099" r="13191" b="8324"/>
          <a:stretch>
            <a:fillRect/>
          </a:stretch>
        </p:blipFill>
        <p:spPr bwMode="auto">
          <a:xfrm>
            <a:off x="3886200" y="2286000"/>
            <a:ext cx="25146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文字方塊 8"/>
          <p:cNvSpPr txBox="1">
            <a:spLocks noChangeArrowheads="1"/>
          </p:cNvSpPr>
          <p:nvPr/>
        </p:nvSpPr>
        <p:spPr bwMode="auto">
          <a:xfrm>
            <a:off x="2971800" y="6096000"/>
            <a:ext cx="307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NT</a:t>
            </a:r>
            <a:r>
              <a:rPr lang="zh-TW" altLang="en-US" sz="3600">
                <a:solidFill>
                  <a:srgbClr val="FF0000"/>
                </a:solidFill>
              </a:rPr>
              <a:t>：</a:t>
            </a:r>
            <a:r>
              <a:rPr lang="en-US" altLang="zh-TW" sz="3600">
                <a:solidFill>
                  <a:srgbClr val="FF0000"/>
                </a:solidFill>
              </a:rPr>
              <a:t>150~200</a:t>
            </a:r>
            <a:endParaRPr lang="zh-TW" altLang="en-US" sz="3600">
              <a:solidFill>
                <a:srgbClr val="FF0000"/>
              </a:solidFill>
            </a:endParaRPr>
          </a:p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2.JPG"/>
          <p:cNvPicPr>
            <a:picLocks noChangeAspect="1"/>
          </p:cNvPicPr>
          <p:nvPr/>
        </p:nvPicPr>
        <p:blipFill>
          <a:blip r:embed="rId3" cstate="print"/>
          <a:srcRect l="24167" r="2500" b="7037"/>
          <a:stretch>
            <a:fillRect/>
          </a:stretch>
        </p:blipFill>
        <p:spPr>
          <a:xfrm>
            <a:off x="304800" y="381000"/>
            <a:ext cx="4191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圖片 2" descr="2.JPG"/>
          <p:cNvPicPr>
            <a:picLocks noChangeAspect="1"/>
          </p:cNvPicPr>
          <p:nvPr/>
        </p:nvPicPr>
        <p:blipFill>
          <a:blip r:embed="rId4" cstate="print"/>
          <a:srcRect l="9167" r="30000"/>
          <a:stretch>
            <a:fillRect/>
          </a:stretch>
        </p:blipFill>
        <p:spPr>
          <a:xfrm>
            <a:off x="4724400" y="609600"/>
            <a:ext cx="4267200" cy="394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539" name="文字方塊 3"/>
          <p:cNvSpPr txBox="1">
            <a:spLocks noChangeArrowheads="1"/>
          </p:cNvSpPr>
          <p:nvPr/>
        </p:nvSpPr>
        <p:spPr bwMode="auto">
          <a:xfrm>
            <a:off x="1295400" y="52578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2800" b="1">
                <a:solidFill>
                  <a:srgbClr val="0070C0"/>
                </a:solidFill>
              </a:rPr>
              <a:t>5.</a:t>
            </a:r>
            <a:r>
              <a:rPr kumimoji="0" lang="zh-TW" altLang="en-US" sz="2800" b="1">
                <a:solidFill>
                  <a:srgbClr val="0070C0"/>
                </a:solidFill>
              </a:rPr>
              <a:t>製作海報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綵帶 (弧形向上) 2"/>
          <p:cNvSpPr/>
          <p:nvPr/>
        </p:nvSpPr>
        <p:spPr bwMode="auto">
          <a:xfrm>
            <a:off x="914400" y="-19050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義賣過程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5 0.00555 C -0.121 0.01503 -0.11545 0.01249 -0.12448 0.01549 C -0.15538 0.04533 -0.19097 0.06591 -0.22205 0.09598 C -0.23455 0.10846 -0.24878 0.12858 -0.25902 0.14223 C -0.26753 0.15356 -0.2743 0.18686 -0.2776 0.20467 C -0.27725 0.2167 -0.2783 0.22895 -0.27639 0.24075 C -0.27534 0.24699 -0.271 0.25139 -0.26892 0.25717 C -0.25868 0.28469 -0.26649 0.28006 -0.2467 0.31152 C -0.2401 0.32192 -0.23281 0.33141 -0.22708 0.34274 C -0.21527 0.36633 -0.20121 0.38413 -0.18507 0.40194 C -0.1717 0.41697 -0.1592 0.43409 -0.14184 0.44149 C -0.13437 0.44473 -0.12621 0.44357 -0.1184 0.44473 C -0.10312 0.44288 -0.08993 0.44426 -0.07639 0.43478 C -0.03576 0.40634 -0.00781 0.34228 0.00018 0.28353 C 0.00139 0.26526 0.00365 0.24746 0.00504 0.22919 C 0.00295 0.19056 0.00209 0.20444 -0.03437 0.20791 C -0.06684 0.22063 -0.10086 0.22919 -0.13194 0.24746 C -0.13663 0.25023 -0.1408 0.25416 -0.14548 0.25717 C -0.15451 0.26295 -0.17274 0.27359 -0.17274 0.27382 C -0.18003 0.28353 -0.18836 0.28932 -0.19496 0.29995 C -0.19583 0.30504 -0.19861 0.30967 -0.19861 0.31475 C -0.19861 0.37419 -0.19201 0.39315 -0.17014 0.43987 C -0.16823 0.44403 -0.16718 0.44889 -0.16527 0.45305 C -0.1618 0.46092 -0.15781 0.46832 -0.15416 0.47595 C -0.14149 0.50185 -0.12309 0.51873 -0.10347 0.53353 C -0.09427 0.54047 -0.08698 0.55042 -0.0776 0.55666 C -0.05972 0.56869 -0.03941 0.58117 -0.01961 0.58626 C -0.00816 0.58927 0.00191 0.59066 0.0125 0.59759 " pathEditMode="relative" rAng="0" ptsTypes="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.JPG"/>
          <p:cNvPicPr>
            <a:picLocks noChangeAspect="1"/>
          </p:cNvPicPr>
          <p:nvPr/>
        </p:nvPicPr>
        <p:blipFill>
          <a:blip r:embed="rId3" cstate="print"/>
          <a:srcRect l="9167"/>
          <a:stretch>
            <a:fillRect/>
          </a:stretch>
        </p:blipFill>
        <p:spPr>
          <a:xfrm>
            <a:off x="4222043" y="1905000"/>
            <a:ext cx="4693357" cy="290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 descr="33.JPG"/>
          <p:cNvPicPr>
            <a:picLocks noChangeAspect="1"/>
          </p:cNvPicPr>
          <p:nvPr/>
        </p:nvPicPr>
        <p:blipFill>
          <a:blip r:embed="rId4" cstate="print"/>
          <a:srcRect l="17500" t="-1482" r="11667"/>
          <a:stretch>
            <a:fillRect/>
          </a:stretch>
        </p:blipFill>
        <p:spPr>
          <a:xfrm>
            <a:off x="228600" y="76200"/>
            <a:ext cx="400274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637" name="文字方塊 9"/>
          <p:cNvSpPr txBox="1">
            <a:spLocks noChangeArrowheads="1"/>
          </p:cNvSpPr>
          <p:nvPr/>
        </p:nvSpPr>
        <p:spPr bwMode="auto">
          <a:xfrm>
            <a:off x="304800" y="3429000"/>
            <a:ext cx="38779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 i="1" dirty="0" smtClean="0">
                <a:solidFill>
                  <a:srgbClr val="7030A0"/>
                </a:solidFill>
                <a:ea typeface="華康少女文字W7"/>
                <a:cs typeface="華康少女文字W7"/>
              </a:rPr>
              <a:t>因為這裡的</a:t>
            </a:r>
            <a:r>
              <a:rPr lang="zh-TW" altLang="en-US" sz="2400" b="1" i="1" dirty="0" smtClean="0">
                <a:solidFill>
                  <a:srgbClr val="7030A0"/>
                </a:solidFill>
                <a:ea typeface="華康少女文字W7"/>
                <a:cs typeface="華康少女文字W7"/>
              </a:rPr>
              <a:t>員工</a:t>
            </a:r>
            <a:endParaRPr lang="en-US" altLang="zh-TW" sz="2400" b="1" i="1" dirty="0" smtClean="0">
              <a:solidFill>
                <a:srgbClr val="7030A0"/>
              </a:solidFill>
              <a:ea typeface="華康少女文字W7"/>
              <a:cs typeface="華康少女文字W7"/>
            </a:endParaRPr>
          </a:p>
          <a:p>
            <a:r>
              <a:rPr lang="zh-TW" altLang="en-US" sz="2400" b="1" i="1" dirty="0" smtClean="0">
                <a:solidFill>
                  <a:srgbClr val="7030A0"/>
                </a:solidFill>
                <a:ea typeface="華康少女文字W7"/>
                <a:cs typeface="華康少女文字W7"/>
              </a:rPr>
              <a:t>是芳瑜媽媽的朋友，</a:t>
            </a:r>
            <a:endParaRPr lang="en-US" altLang="zh-TW" sz="2400" b="1" i="1" dirty="0" smtClean="0">
              <a:solidFill>
                <a:srgbClr val="7030A0"/>
              </a:solidFill>
              <a:ea typeface="華康少女文字W7"/>
              <a:cs typeface="華康少女文字W7"/>
            </a:endParaRPr>
          </a:p>
          <a:p>
            <a:r>
              <a:rPr lang="zh-TW" altLang="en-US" sz="2400" b="1" i="1" dirty="0" smtClean="0">
                <a:solidFill>
                  <a:srgbClr val="7030A0"/>
                </a:solidFill>
                <a:ea typeface="華康少女文字W7"/>
                <a:cs typeface="華康少女文字W7"/>
              </a:rPr>
              <a:t>所以我們決定在這裡義賣。</a:t>
            </a:r>
            <a:endParaRPr lang="zh-TW" altLang="en-US" sz="2400" b="1" i="1" dirty="0">
              <a:solidFill>
                <a:srgbClr val="7030A0"/>
              </a:solidFill>
              <a:ea typeface="華康少女文字W7"/>
              <a:cs typeface="華康少女文字W7"/>
            </a:endParaRPr>
          </a:p>
        </p:txBody>
      </p:sp>
      <p:sp>
        <p:nvSpPr>
          <p:cNvPr id="69638" name="矩形 11"/>
          <p:cNvSpPr>
            <a:spLocks noChangeArrowheads="1"/>
          </p:cNvSpPr>
          <p:nvPr/>
        </p:nvSpPr>
        <p:spPr bwMode="auto">
          <a:xfrm>
            <a:off x="2057400" y="5181600"/>
            <a:ext cx="548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第一站</a:t>
            </a:r>
            <a:r>
              <a:rPr lang="en-US" altLang="zh-TW" sz="28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!!</a:t>
            </a:r>
            <a:r>
              <a:rPr lang="zh-TW" altLang="en-US" sz="28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綜合市場附近的公司</a:t>
            </a:r>
            <a:endParaRPr lang="en-US" altLang="zh-TW" sz="2800">
              <a:solidFill>
                <a:srgbClr val="005DA2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en-US" altLang="zh-TW" sz="28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               (</a:t>
            </a:r>
            <a:r>
              <a:rPr lang="zh-TW" altLang="en-US" sz="28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芳瑜媽媽的朋友</a:t>
            </a:r>
            <a:r>
              <a:rPr lang="en-US" altLang="zh-TW" sz="28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)</a:t>
            </a:r>
            <a:endParaRPr lang="zh-TW" altLang="en-US" sz="2800">
              <a:solidFill>
                <a:srgbClr val="005DA2"/>
              </a:solidFill>
              <a:latin typeface="華康粗黑體(P)"/>
              <a:ea typeface="華康粗黑體(P)"/>
              <a:cs typeface="華康粗黑體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2.JPG"/>
          <p:cNvPicPr>
            <a:picLocks noChangeAspect="1"/>
          </p:cNvPicPr>
          <p:nvPr/>
        </p:nvPicPr>
        <p:blipFill>
          <a:blip r:embed="rId3" cstate="print"/>
          <a:srcRect l="15000" t="4074" r="17499"/>
          <a:stretch>
            <a:fillRect/>
          </a:stretch>
        </p:blipFill>
        <p:spPr>
          <a:xfrm>
            <a:off x="152400" y="152400"/>
            <a:ext cx="4495800" cy="260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56.JPG"/>
          <p:cNvPicPr>
            <a:picLocks noChangeAspect="1"/>
          </p:cNvPicPr>
          <p:nvPr/>
        </p:nvPicPr>
        <p:blipFill>
          <a:blip r:embed="rId4" cstate="print"/>
          <a:srcRect l="6667" t="17409" r="17500"/>
          <a:stretch>
            <a:fillRect/>
          </a:stretch>
        </p:blipFill>
        <p:spPr>
          <a:xfrm rot="425075">
            <a:off x="4495800" y="2514600"/>
            <a:ext cx="4357256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文字方塊 9"/>
          <p:cNvSpPr txBox="1"/>
          <p:nvPr/>
        </p:nvSpPr>
        <p:spPr>
          <a:xfrm>
            <a:off x="228600" y="4953000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i="1" dirty="0" smtClean="0">
                <a:solidFill>
                  <a:srgbClr val="6523AD"/>
                </a:solidFill>
              </a:rPr>
              <a:t>非常感謝這些阿姨們，</a:t>
            </a:r>
            <a:endParaRPr lang="en-US" altLang="zh-TW" sz="2400" b="1" i="1" dirty="0" smtClean="0">
              <a:solidFill>
                <a:srgbClr val="6523AD"/>
              </a:solidFill>
            </a:endParaRPr>
          </a:p>
          <a:p>
            <a:r>
              <a:rPr lang="zh-TW" altLang="en-US" sz="2400" b="1" i="1" dirty="0" smtClean="0">
                <a:solidFill>
                  <a:srgbClr val="6523AD"/>
                </a:solidFill>
              </a:rPr>
              <a:t>則這些阿姨們買了我們很多商品，</a:t>
            </a:r>
            <a:endParaRPr lang="en-US" altLang="zh-TW" sz="2400" b="1" i="1" dirty="0" smtClean="0">
              <a:solidFill>
                <a:srgbClr val="6523AD"/>
              </a:solidFill>
            </a:endParaRPr>
          </a:p>
          <a:p>
            <a:r>
              <a:rPr lang="zh-TW" altLang="en-US" sz="2400" b="1" i="1" dirty="0" smtClean="0">
                <a:solidFill>
                  <a:srgbClr val="6523AD"/>
                </a:solidFill>
              </a:rPr>
              <a:t>在這裡共賺了</a:t>
            </a:r>
            <a:r>
              <a:rPr lang="en-US" altLang="zh-TW" sz="2400" b="1" i="1" dirty="0" smtClean="0">
                <a:solidFill>
                  <a:srgbClr val="6523AD"/>
                </a:solidFill>
              </a:rPr>
              <a:t>1000</a:t>
            </a:r>
            <a:r>
              <a:rPr lang="zh-TW" altLang="en-US" sz="2400" b="1" i="1" dirty="0" smtClean="0">
                <a:solidFill>
                  <a:srgbClr val="6523AD"/>
                </a:solidFill>
              </a:rPr>
              <a:t>多元呢</a:t>
            </a:r>
            <a:r>
              <a:rPr lang="en-US" altLang="zh-TW" sz="2400" b="1" i="1" dirty="0" smtClean="0">
                <a:solidFill>
                  <a:srgbClr val="6523AD"/>
                </a:solidFill>
              </a:rPr>
              <a:t>!!</a:t>
            </a:r>
            <a:endParaRPr lang="zh-TW" altLang="en-US" sz="2400" b="1" i="1" dirty="0">
              <a:solidFill>
                <a:srgbClr val="6523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向右箭號 1"/>
          <p:cNvSpPr/>
          <p:nvPr/>
        </p:nvSpPr>
        <p:spPr bwMode="auto">
          <a:xfrm>
            <a:off x="-7696200" y="228600"/>
            <a:ext cx="7467600" cy="2133600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rgbClr val="0070C0"/>
                </a:solidFill>
                <a:latin typeface="華康少女文字W7" pitchFamily="81" charset="-120"/>
                <a:ea typeface="華康少女文字W7" pitchFamily="81" charset="-120"/>
              </a:rPr>
              <a:t>築夢動機</a:t>
            </a:r>
            <a:endParaRPr kumimoji="0" lang="zh-TW" altLang="en-US" sz="6600" dirty="0">
              <a:solidFill>
                <a:schemeClr val="tx1"/>
              </a:solidFill>
              <a:latin typeface="華康少女文字W7" pitchFamily="81" charset="-120"/>
              <a:ea typeface="華康少女文字W7" pitchFamily="81" charset="-120"/>
            </a:endParaRPr>
          </a:p>
        </p:txBody>
      </p:sp>
      <p:grpSp>
        <p:nvGrpSpPr>
          <p:cNvPr id="3" name="群組 6"/>
          <p:cNvGrpSpPr>
            <a:grpSpLocks/>
          </p:cNvGrpSpPr>
          <p:nvPr/>
        </p:nvGrpSpPr>
        <p:grpSpPr bwMode="auto">
          <a:xfrm>
            <a:off x="10287000" y="1905000"/>
            <a:ext cx="8229600" cy="4648200"/>
            <a:chOff x="0" y="1981200"/>
            <a:chExt cx="8229600" cy="4648200"/>
          </a:xfrm>
        </p:grpSpPr>
        <p:pic>
          <p:nvPicPr>
            <p:cNvPr id="18435" name="Picture 2" descr="C:\Users\user\Desktop\images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0201"/>
            <a:stretch>
              <a:fillRect/>
            </a:stretch>
          </p:blipFill>
          <p:spPr bwMode="auto">
            <a:xfrm>
              <a:off x="0" y="5257800"/>
              <a:ext cx="246888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雲朵形圖說文字 4"/>
            <p:cNvSpPr/>
            <p:nvPr/>
          </p:nvSpPr>
          <p:spPr bwMode="auto">
            <a:xfrm>
              <a:off x="762000" y="1981200"/>
              <a:ext cx="7467600" cy="3429000"/>
            </a:xfrm>
            <a:prstGeom prst="cloudCallout">
              <a:avLst>
                <a:gd name="adj1" fmla="val -29638"/>
                <a:gd name="adj2" fmla="val 60129"/>
              </a:avLst>
            </a:prstGeom>
            <a:gradFill>
              <a:gsLst>
                <a:gs pos="5000">
                  <a:srgbClr val="FFC000"/>
                </a:gs>
                <a:gs pos="85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en-US" altLang="zh-TW" sz="2400"/>
            </a:p>
            <a:p>
              <a:pPr algn="ctr" eaLnBrk="0" hangingPunct="0">
                <a:defRPr/>
              </a:pPr>
              <a:r>
                <a:rPr kumimoji="0" lang="zh-TW" altLang="en-US" sz="2400">
                  <a:solidFill>
                    <a:srgbClr val="0070C0"/>
                  </a:solidFill>
                  <a:latin typeface="華康粗黑體(P)" pitchFamily="34" charset="-120"/>
                  <a:ea typeface="華康粗黑體(P)" pitchFamily="34" charset="-120"/>
                </a:rPr>
                <a:t>想了解製作豆豆拼小吊飾的方法，</a:t>
              </a:r>
              <a:r>
                <a:rPr kumimoji="0" lang="en-US" altLang="zh-TW" sz="2400">
                  <a:solidFill>
                    <a:srgbClr val="0070C0"/>
                  </a:solidFill>
                  <a:latin typeface="華康粗黑體(P)" pitchFamily="34" charset="-120"/>
                  <a:ea typeface="華康粗黑體(P)" pitchFamily="34" charset="-120"/>
                </a:rPr>
                <a:t/>
              </a:r>
              <a:br>
                <a:rPr kumimoji="0" lang="en-US" altLang="zh-TW" sz="2400">
                  <a:solidFill>
                    <a:srgbClr val="0070C0"/>
                  </a:solidFill>
                  <a:latin typeface="華康粗黑體(P)" pitchFamily="34" charset="-120"/>
                  <a:ea typeface="華康粗黑體(P)" pitchFamily="34" charset="-120"/>
                </a:rPr>
              </a:br>
              <a:r>
                <a:rPr kumimoji="0" lang="zh-TW" altLang="en-US" sz="2400">
                  <a:solidFill>
                    <a:srgbClr val="0070C0"/>
                  </a:solidFill>
                  <a:latin typeface="華康粗黑體(P)" pitchFamily="34" charset="-120"/>
                  <a:ea typeface="華康粗黑體(P)" pitchFamily="34" charset="-120"/>
                </a:rPr>
                <a:t>並想體驗義賣的感覺，</a:t>
              </a:r>
              <a:r>
                <a:rPr kumimoji="0" lang="en-US" altLang="zh-TW" sz="2400">
                  <a:solidFill>
                    <a:srgbClr val="0070C0"/>
                  </a:solidFill>
                  <a:latin typeface="華康粗黑體(P)" pitchFamily="34" charset="-120"/>
                  <a:ea typeface="華康粗黑體(P)" pitchFamily="34" charset="-120"/>
                </a:rPr>
                <a:t/>
              </a:r>
              <a:br>
                <a:rPr kumimoji="0" lang="en-US" altLang="zh-TW" sz="2400">
                  <a:solidFill>
                    <a:srgbClr val="0070C0"/>
                  </a:solidFill>
                  <a:latin typeface="華康粗黑體(P)" pitchFamily="34" charset="-120"/>
                  <a:ea typeface="華康粗黑體(P)" pitchFamily="34" charset="-120"/>
                </a:rPr>
              </a:br>
              <a:r>
                <a:rPr kumimoji="0" lang="zh-TW" altLang="en-US" sz="2400">
                  <a:solidFill>
                    <a:srgbClr val="0070C0"/>
                  </a:solidFill>
                  <a:latin typeface="華康粗黑體(P)" pitchFamily="34" charset="-120"/>
                  <a:ea typeface="華康粗黑體(P)" pitchFamily="34" charset="-120"/>
                </a:rPr>
                <a:t>並利用暑假期間製作手作物，</a:t>
              </a:r>
              <a:endParaRPr kumimoji="0" lang="en-US" altLang="zh-TW" sz="2400">
                <a:solidFill>
                  <a:srgbClr val="0070C0"/>
                </a:solidFill>
                <a:latin typeface="華康粗黑體(P)" pitchFamily="34" charset="-120"/>
                <a:ea typeface="華康粗黑體(P)" pitchFamily="34" charset="-120"/>
              </a:endParaRPr>
            </a:p>
            <a:p>
              <a:pPr algn="ctr" eaLnBrk="0" hangingPunct="0">
                <a:defRPr/>
              </a:pPr>
              <a:r>
                <a:rPr kumimoji="0" lang="zh-TW" altLang="en-US" sz="2400">
                  <a:solidFill>
                    <a:srgbClr val="0070C0"/>
                  </a:solidFill>
                  <a:latin typeface="華康粗黑體(P)" pitchFamily="34" charset="-120"/>
                  <a:ea typeface="華康粗黑體(P)" pitchFamily="34" charset="-120"/>
                </a:rPr>
                <a:t>所得將全數捐給</a:t>
              </a:r>
              <a:r>
                <a:rPr kumimoji="0" lang="zh-TW" altLang="en-US" sz="3200">
                  <a:solidFill>
                    <a:srgbClr val="FF0000"/>
                  </a:solidFill>
                  <a:latin typeface="華康少女文字W7" pitchFamily="81" charset="-120"/>
                  <a:ea typeface="華康少女文字W7" pitchFamily="81" charset="-120"/>
                </a:rPr>
                <a:t>畢士大</a:t>
              </a:r>
              <a:r>
                <a:rPr kumimoji="0" lang="zh-TW" altLang="en-US" sz="2400">
                  <a:solidFill>
                    <a:srgbClr val="0070C0"/>
                  </a:solidFill>
                  <a:latin typeface="華康粗黑體(P)" pitchFamily="34" charset="-120"/>
                  <a:ea typeface="華康粗黑體(P)" pitchFamily="34" charset="-120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67 -0.01111 L 0.93333 0.01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1.075 0.0055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圖片 1" descr="123456.JPG"/>
          <p:cNvPicPr>
            <a:picLocks noChangeAspect="1"/>
          </p:cNvPicPr>
          <p:nvPr/>
        </p:nvPicPr>
        <p:blipFill>
          <a:blip r:embed="rId3"/>
          <a:srcRect l="4021" r="5528" b="12500"/>
          <a:stretch>
            <a:fillRect/>
          </a:stretch>
        </p:blipFill>
        <p:spPr bwMode="auto">
          <a:xfrm>
            <a:off x="4724400" y="152400"/>
            <a:ext cx="3846513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文字方塊 2"/>
          <p:cNvSpPr txBox="1">
            <a:spLocks noChangeArrowheads="1"/>
          </p:cNvSpPr>
          <p:nvPr/>
        </p:nvSpPr>
        <p:spPr bwMode="auto">
          <a:xfrm>
            <a:off x="685800" y="2667000"/>
            <a:ext cx="27606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第二站</a:t>
            </a:r>
            <a:r>
              <a:rPr lang="en-US" altLang="zh-TW" sz="32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!!</a:t>
            </a:r>
          </a:p>
          <a:p>
            <a:r>
              <a:rPr lang="zh-TW" altLang="en-US" sz="32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花蓮縣舊鐵道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456789.JPG"/>
          <p:cNvPicPr>
            <a:picLocks noChangeAspect="1"/>
          </p:cNvPicPr>
          <p:nvPr/>
        </p:nvPicPr>
        <p:blipFill>
          <a:blip r:embed="rId3" cstate="print"/>
          <a:srcRect l="15833" t="24444" r="20833" b="3333"/>
          <a:stretch>
            <a:fillRect/>
          </a:stretch>
        </p:blipFill>
        <p:spPr>
          <a:xfrm>
            <a:off x="3200400" y="1066800"/>
            <a:ext cx="5638800" cy="482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778" name="橢圓 4"/>
          <p:cNvSpPr>
            <a:spLocks noChangeArrowheads="1"/>
          </p:cNvSpPr>
          <p:nvPr/>
        </p:nvSpPr>
        <p:spPr bwMode="auto">
          <a:xfrm>
            <a:off x="4953000" y="2057400"/>
            <a:ext cx="1143000" cy="11461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0" lang="zh-TW" altLang="en-US"/>
          </a:p>
        </p:txBody>
      </p:sp>
      <p:cxnSp>
        <p:nvCxnSpPr>
          <p:cNvPr id="75779" name="肘形接點 8"/>
          <p:cNvCxnSpPr>
            <a:cxnSpLocks noChangeShapeType="1"/>
            <a:stCxn id="75778" idx="2"/>
            <a:endCxn id="75780" idx="2"/>
          </p:cNvCxnSpPr>
          <p:nvPr/>
        </p:nvCxnSpPr>
        <p:spPr bwMode="auto">
          <a:xfrm rot="10800000" flipV="1">
            <a:off x="1474788" y="2630488"/>
            <a:ext cx="3478212" cy="1649412"/>
          </a:xfrm>
          <a:prstGeom prst="bentConnector4">
            <a:avLst>
              <a:gd name="adj1" fmla="val 33190"/>
              <a:gd name="adj2" fmla="val 113852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5780" name="文字方塊 11"/>
          <p:cNvSpPr txBox="1">
            <a:spLocks noChangeArrowheads="1"/>
          </p:cNvSpPr>
          <p:nvPr/>
        </p:nvSpPr>
        <p:spPr bwMode="auto">
          <a:xfrm>
            <a:off x="304800" y="2895600"/>
            <a:ext cx="23383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7030A0"/>
                </a:solidFill>
                <a:ea typeface="文鼎海報體"/>
                <a:cs typeface="文鼎海報體"/>
              </a:rPr>
              <a:t>這位街頭藝人</a:t>
            </a:r>
            <a:endParaRPr lang="en-US" altLang="zh-TW" sz="2800" dirty="0">
              <a:solidFill>
                <a:srgbClr val="7030A0"/>
              </a:solidFill>
              <a:ea typeface="文鼎海報體"/>
              <a:cs typeface="文鼎海報體"/>
            </a:endParaRPr>
          </a:p>
          <a:p>
            <a:r>
              <a:rPr lang="zh-TW" altLang="en-US" sz="2800" dirty="0">
                <a:solidFill>
                  <a:srgbClr val="7030A0"/>
                </a:solidFill>
                <a:ea typeface="文鼎海報體"/>
                <a:cs typeface="文鼎海報體"/>
              </a:rPr>
              <a:t>對我們的商品</a:t>
            </a:r>
            <a:endParaRPr lang="en-US" altLang="zh-TW" sz="2800" dirty="0">
              <a:solidFill>
                <a:srgbClr val="7030A0"/>
              </a:solidFill>
              <a:ea typeface="文鼎海報體"/>
              <a:cs typeface="文鼎海報體"/>
            </a:endParaRPr>
          </a:p>
          <a:p>
            <a:r>
              <a:rPr lang="zh-TW" altLang="en-US" sz="2800" dirty="0">
                <a:solidFill>
                  <a:srgbClr val="7030A0"/>
                </a:solidFill>
                <a:ea typeface="文鼎海報體"/>
                <a:cs typeface="文鼎海報體"/>
              </a:rPr>
              <a:t>很</a:t>
            </a:r>
            <a:r>
              <a:rPr lang="zh-TW" altLang="en-US" sz="2800" dirty="0" smtClean="0">
                <a:solidFill>
                  <a:srgbClr val="7030A0"/>
                </a:solidFill>
                <a:ea typeface="文鼎海報體"/>
                <a:cs typeface="文鼎海報體"/>
              </a:rPr>
              <a:t>有興趣。</a:t>
            </a:r>
            <a:endParaRPr lang="zh-TW" altLang="en-US" sz="2800" dirty="0">
              <a:solidFill>
                <a:srgbClr val="7030A0"/>
              </a:solidFill>
              <a:ea typeface="文鼎海報體"/>
              <a:cs typeface="文鼎海報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234567.JPG"/>
          <p:cNvPicPr>
            <a:picLocks noChangeAspect="1"/>
          </p:cNvPicPr>
          <p:nvPr/>
        </p:nvPicPr>
        <p:blipFill>
          <a:blip r:embed="rId3" cstate="print"/>
          <a:srcRect l="26667" t="20370" r="30833"/>
          <a:stretch>
            <a:fillRect/>
          </a:stretch>
        </p:blipFill>
        <p:spPr>
          <a:xfrm>
            <a:off x="3810000" y="533400"/>
            <a:ext cx="5029200" cy="5300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826" name="橢圓 2"/>
          <p:cNvSpPr>
            <a:spLocks noChangeArrowheads="1"/>
          </p:cNvSpPr>
          <p:nvPr/>
        </p:nvSpPr>
        <p:spPr bwMode="auto">
          <a:xfrm>
            <a:off x="4953000" y="762000"/>
            <a:ext cx="1143000" cy="11461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0" lang="zh-TW" altLang="en-US"/>
          </a:p>
        </p:txBody>
      </p:sp>
      <p:cxnSp>
        <p:nvCxnSpPr>
          <p:cNvPr id="77827" name="肘形接點 8"/>
          <p:cNvCxnSpPr>
            <a:cxnSpLocks noChangeShapeType="1"/>
            <a:endCxn id="77828" idx="0"/>
          </p:cNvCxnSpPr>
          <p:nvPr/>
        </p:nvCxnSpPr>
        <p:spPr bwMode="auto">
          <a:xfrm rot="10800000" flipV="1">
            <a:off x="1936750" y="1295400"/>
            <a:ext cx="3065463" cy="1981200"/>
          </a:xfrm>
          <a:prstGeom prst="bentConnector2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7828" name="文字方塊 6"/>
          <p:cNvSpPr txBox="1">
            <a:spLocks noChangeArrowheads="1"/>
          </p:cNvSpPr>
          <p:nvPr/>
        </p:nvSpPr>
        <p:spPr bwMode="auto">
          <a:xfrm>
            <a:off x="228600" y="3276600"/>
            <a:ext cx="3416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800">
                <a:solidFill>
                  <a:srgbClr val="7030A0"/>
                </a:solidFill>
                <a:ea typeface="文鼎海報體"/>
                <a:cs typeface="文鼎海報體"/>
              </a:rPr>
              <a:t>這對情侶也非常喜歡</a:t>
            </a:r>
            <a:endParaRPr lang="en-US" altLang="zh-TW" sz="2800">
              <a:solidFill>
                <a:srgbClr val="7030A0"/>
              </a:solidFill>
              <a:ea typeface="文鼎海報體"/>
              <a:cs typeface="文鼎海報體"/>
            </a:endParaRPr>
          </a:p>
          <a:p>
            <a:pPr algn="ctr"/>
            <a:r>
              <a:rPr lang="zh-TW" altLang="en-US" sz="2800">
                <a:solidFill>
                  <a:srgbClr val="7030A0"/>
                </a:solidFill>
                <a:ea typeface="文鼎海報體"/>
                <a:cs typeface="文鼎海報體"/>
              </a:rPr>
              <a:t>我們的東西</a:t>
            </a:r>
            <a:r>
              <a:rPr lang="en-US" altLang="zh-TW" sz="2800">
                <a:solidFill>
                  <a:srgbClr val="7030A0"/>
                </a:solidFill>
                <a:ea typeface="文鼎海報體"/>
                <a:cs typeface="文鼎海報體"/>
              </a:rPr>
              <a:t/>
            </a:r>
            <a:br>
              <a:rPr lang="en-US" altLang="zh-TW" sz="2800">
                <a:solidFill>
                  <a:srgbClr val="7030A0"/>
                </a:solidFill>
                <a:ea typeface="文鼎海報體"/>
                <a:cs typeface="文鼎海報體"/>
              </a:rPr>
            </a:br>
            <a:r>
              <a:rPr lang="en-US" altLang="zh-TW" sz="2800">
                <a:solidFill>
                  <a:srgbClr val="7030A0"/>
                </a:solidFill>
                <a:ea typeface="文鼎海報體"/>
                <a:cs typeface="文鼎海報體"/>
              </a:rPr>
              <a:t>O/////O</a:t>
            </a:r>
            <a:endParaRPr lang="zh-TW" altLang="en-US" sz="2800">
              <a:solidFill>
                <a:srgbClr val="7030A0"/>
              </a:solidFill>
              <a:ea typeface="文鼎海報體"/>
              <a:cs typeface="文鼎海報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6789.JPG"/>
          <p:cNvPicPr>
            <a:picLocks noChangeAspect="1"/>
          </p:cNvPicPr>
          <p:nvPr/>
        </p:nvPicPr>
        <p:blipFill>
          <a:blip r:embed="rId3" cstate="print"/>
          <a:srcRect l="19167" t="25556" r="19167" b="8889"/>
          <a:stretch>
            <a:fillRect/>
          </a:stretch>
        </p:blipFill>
        <p:spPr>
          <a:xfrm>
            <a:off x="2743200" y="228600"/>
            <a:ext cx="5952641" cy="474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9874" name="肘形接點 8"/>
          <p:cNvCxnSpPr>
            <a:cxnSpLocks noChangeShapeType="1"/>
            <a:endCxn id="79878" idx="3"/>
          </p:cNvCxnSpPr>
          <p:nvPr/>
        </p:nvCxnSpPr>
        <p:spPr bwMode="auto">
          <a:xfrm rot="5400000">
            <a:off x="2085975" y="2701925"/>
            <a:ext cx="4883150" cy="1308100"/>
          </a:xfrm>
          <a:prstGeom prst="bentConnector2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5" name="橢圓 3"/>
          <p:cNvSpPr>
            <a:spLocks noChangeArrowheads="1"/>
          </p:cNvSpPr>
          <p:nvPr/>
        </p:nvSpPr>
        <p:spPr bwMode="auto">
          <a:xfrm>
            <a:off x="6172200" y="1066800"/>
            <a:ext cx="1600200" cy="16049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0" lang="zh-TW" altLang="en-US"/>
          </a:p>
        </p:txBody>
      </p:sp>
      <p:sp>
        <p:nvSpPr>
          <p:cNvPr id="79876" name="橢圓 4"/>
          <p:cNvSpPr>
            <a:spLocks noChangeArrowheads="1"/>
          </p:cNvSpPr>
          <p:nvPr/>
        </p:nvSpPr>
        <p:spPr bwMode="auto">
          <a:xfrm>
            <a:off x="5181600" y="381000"/>
            <a:ext cx="990600" cy="9937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kumimoji="0" lang="zh-TW" altLang="en-US"/>
          </a:p>
        </p:txBody>
      </p:sp>
      <p:cxnSp>
        <p:nvCxnSpPr>
          <p:cNvPr id="79877" name="肘形接點 8"/>
          <p:cNvCxnSpPr>
            <a:cxnSpLocks noChangeShapeType="1"/>
            <a:stCxn id="79875" idx="2"/>
            <a:endCxn id="79878" idx="3"/>
          </p:cNvCxnSpPr>
          <p:nvPr/>
        </p:nvCxnSpPr>
        <p:spPr bwMode="auto">
          <a:xfrm rot="10800000" flipV="1">
            <a:off x="3873500" y="1870075"/>
            <a:ext cx="2298700" cy="39274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8" name="文字方塊 13"/>
          <p:cNvSpPr txBox="1">
            <a:spLocks noChangeArrowheads="1"/>
          </p:cNvSpPr>
          <p:nvPr/>
        </p:nvSpPr>
        <p:spPr bwMode="auto">
          <a:xfrm>
            <a:off x="457200" y="5105400"/>
            <a:ext cx="3416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800">
                <a:solidFill>
                  <a:srgbClr val="7030A0"/>
                </a:solidFill>
                <a:ea typeface="文鼎海報體"/>
                <a:cs typeface="文鼎海報體"/>
              </a:rPr>
              <a:t>這位母親和</a:t>
            </a:r>
            <a:endParaRPr lang="en-US" altLang="zh-TW" sz="2800">
              <a:solidFill>
                <a:srgbClr val="7030A0"/>
              </a:solidFill>
              <a:ea typeface="文鼎海報體"/>
              <a:cs typeface="文鼎海報體"/>
            </a:endParaRPr>
          </a:p>
          <a:p>
            <a:pPr algn="ctr"/>
            <a:r>
              <a:rPr lang="zh-TW" altLang="en-US" sz="2800">
                <a:solidFill>
                  <a:srgbClr val="7030A0"/>
                </a:solidFill>
                <a:ea typeface="文鼎海報體"/>
                <a:cs typeface="文鼎海報體"/>
              </a:rPr>
              <a:t>兩位小妹妹可是買了</a:t>
            </a:r>
            <a:endParaRPr lang="en-US" altLang="zh-TW" sz="2800">
              <a:solidFill>
                <a:srgbClr val="7030A0"/>
              </a:solidFill>
              <a:ea typeface="文鼎海報體"/>
              <a:cs typeface="文鼎海報體"/>
            </a:endParaRPr>
          </a:p>
          <a:p>
            <a:pPr algn="ctr"/>
            <a:r>
              <a:rPr lang="zh-TW" altLang="en-US" sz="2800">
                <a:solidFill>
                  <a:srgbClr val="7030A0"/>
                </a:solidFill>
                <a:ea typeface="文鼎海報體"/>
                <a:cs typeface="文鼎海報體"/>
              </a:rPr>
              <a:t>我們很多東西呢</a:t>
            </a:r>
            <a:r>
              <a:rPr lang="en-US" altLang="zh-TW" sz="2800">
                <a:solidFill>
                  <a:srgbClr val="7030A0"/>
                </a:solidFill>
                <a:ea typeface="文鼎海報體"/>
                <a:cs typeface="文鼎海報體"/>
              </a:rPr>
              <a:t>!!</a:t>
            </a:r>
            <a:endParaRPr lang="zh-TW" altLang="en-US" sz="2800">
              <a:solidFill>
                <a:srgbClr val="7030A0"/>
              </a:solidFill>
              <a:ea typeface="文鼎海報體"/>
              <a:cs typeface="文鼎海報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綵帶 (弧形向上) 1"/>
          <p:cNvSpPr/>
          <p:nvPr/>
        </p:nvSpPr>
        <p:spPr bwMode="auto">
          <a:xfrm>
            <a:off x="838200" y="152400"/>
            <a:ext cx="7239000" cy="18288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粉絲專頁</a:t>
            </a:r>
          </a:p>
        </p:txBody>
      </p:sp>
      <p:grpSp>
        <p:nvGrpSpPr>
          <p:cNvPr id="81922" name="群組 10"/>
          <p:cNvGrpSpPr>
            <a:grpSpLocks/>
          </p:cNvGrpSpPr>
          <p:nvPr/>
        </p:nvGrpSpPr>
        <p:grpSpPr bwMode="auto">
          <a:xfrm>
            <a:off x="174625" y="2203450"/>
            <a:ext cx="8969375" cy="4349750"/>
            <a:chOff x="174171" y="2204089"/>
            <a:chExt cx="8969829" cy="4349111"/>
          </a:xfrm>
        </p:grpSpPr>
        <p:pic>
          <p:nvPicPr>
            <p:cNvPr id="81925" name="Picture 2"/>
            <p:cNvPicPr>
              <a:picLocks noChangeAspect="1" noChangeArrowheads="1"/>
            </p:cNvPicPr>
            <p:nvPr/>
          </p:nvPicPr>
          <p:blipFill>
            <a:blip r:embed="rId3"/>
            <a:srcRect l="18750" t="17188" r="14375" b="33594"/>
            <a:stretch>
              <a:fillRect/>
            </a:stretch>
          </p:blipFill>
          <p:spPr bwMode="auto">
            <a:xfrm>
              <a:off x="174171" y="2209800"/>
              <a:ext cx="6988629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3229" t="55181" r="18021" b="37047"/>
            <a:stretch>
              <a:fillRect/>
            </a:stretch>
          </p:blipFill>
          <p:spPr bwMode="auto">
            <a:xfrm rot="592633">
              <a:off x="7211113" y="2204089"/>
              <a:ext cx="1828800" cy="1371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81927" name="肘形接點 5"/>
            <p:cNvCxnSpPr>
              <a:cxnSpLocks noChangeShapeType="1"/>
            </p:cNvCxnSpPr>
            <p:nvPr/>
          </p:nvCxnSpPr>
          <p:spPr bwMode="auto">
            <a:xfrm rot="5400000" flipH="1" flipV="1">
              <a:off x="5207451" y="3697785"/>
              <a:ext cx="2981965" cy="1052467"/>
            </a:xfrm>
            <a:prstGeom prst="bentConnector2">
              <a:avLst/>
            </a:prstGeom>
            <a:noFill/>
            <a:ln w="9525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pic>
          <p:nvPicPr>
            <p:cNvPr id="81928" name="圖片 9" descr="177567021.jpg"/>
            <p:cNvPicPr>
              <a:picLocks noChangeAspect="1"/>
            </p:cNvPicPr>
            <p:nvPr/>
          </p:nvPicPr>
          <p:blipFill>
            <a:blip r:embed="rId4"/>
            <a:srcRect l="10001" t="11290" r="12666" b="15591"/>
            <a:stretch>
              <a:fillRect/>
            </a:stretch>
          </p:blipFill>
          <p:spPr bwMode="auto">
            <a:xfrm>
              <a:off x="6934200" y="5105400"/>
              <a:ext cx="2209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23" name="文字方塊 13"/>
          <p:cNvSpPr txBox="1">
            <a:spLocks noChangeArrowheads="1"/>
          </p:cNvSpPr>
          <p:nvPr/>
        </p:nvSpPr>
        <p:spPr bwMode="auto">
          <a:xfrm>
            <a:off x="762000" y="6488113"/>
            <a:ext cx="5294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hlinkClick r:id="rId5"/>
              </a:rPr>
              <a:t>網址</a:t>
            </a:r>
            <a:r>
              <a:rPr lang="en-US" altLang="zh-TW">
                <a:hlinkClick r:id="rId5"/>
              </a:rPr>
              <a:t>:</a:t>
            </a:r>
            <a:r>
              <a:rPr lang="zh-TW" altLang="en-US">
                <a:hlinkClick r:id="rId5"/>
              </a:rPr>
              <a:t>  </a:t>
            </a:r>
            <a:r>
              <a:rPr lang="en-US" altLang="zh-TW">
                <a:hlinkClick r:id="rId5"/>
              </a:rPr>
              <a:t>https://www.facebook.com/sin40425?fref=ts</a:t>
            </a:r>
            <a:endParaRPr lang="zh-TW" altLang="en-US"/>
          </a:p>
        </p:txBody>
      </p:sp>
      <p:sp>
        <p:nvSpPr>
          <p:cNvPr id="10" name="爆炸 2 15"/>
          <p:cNvSpPr>
            <a:spLocks noChangeArrowheads="1"/>
          </p:cNvSpPr>
          <p:nvPr/>
        </p:nvSpPr>
        <p:spPr bwMode="auto">
          <a:xfrm rot="896150">
            <a:off x="1545283" y="1709417"/>
            <a:ext cx="6371164" cy="2774203"/>
          </a:xfrm>
          <a:prstGeom prst="irregularSeal2">
            <a:avLst/>
          </a:prstGeom>
          <a:solidFill>
            <a:srgbClr val="8CF4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4000" dirty="0">
                <a:solidFill>
                  <a:srgbClr val="FF0000"/>
                </a:solidFill>
              </a:rPr>
              <a:t>第三站</a:t>
            </a:r>
            <a:r>
              <a:rPr lang="en-US" altLang="zh-TW" sz="4000" dirty="0">
                <a:solidFill>
                  <a:srgbClr val="FF0000"/>
                </a:solidFill>
              </a:rPr>
              <a:t>!!</a:t>
            </a:r>
            <a:r>
              <a:rPr lang="zh-TW" altLang="en-US" sz="4000" dirty="0">
                <a:solidFill>
                  <a:srgbClr val="FF0000"/>
                </a:solidFill>
              </a:rPr>
              <a:t>朋友網路訂購</a:t>
            </a:r>
            <a:r>
              <a:rPr lang="en-US" altLang="zh-TW" sz="4000" dirty="0">
                <a:solidFill>
                  <a:srgbClr val="FF0000"/>
                </a:solidFill>
              </a:rPr>
              <a:t>~</a:t>
            </a:r>
            <a:endParaRPr lang="zh-TW" altLang="en-US" sz="4000" dirty="0">
              <a:solidFill>
                <a:srgbClr val="FF0000"/>
              </a:solidFill>
            </a:endParaRPr>
          </a:p>
          <a:p>
            <a:pPr eaLnBrk="0" hangingPunct="0"/>
            <a:endParaRPr kumimoji="0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綵帶 (弧形向上) 1"/>
          <p:cNvSpPr/>
          <p:nvPr/>
        </p:nvSpPr>
        <p:spPr bwMode="auto">
          <a:xfrm>
            <a:off x="838200" y="152400"/>
            <a:ext cx="7239000" cy="18288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匯款單</a:t>
            </a:r>
          </a:p>
        </p:txBody>
      </p:sp>
      <p:pic>
        <p:nvPicPr>
          <p:cNvPr id="83970" name="圖片 2" descr="唷呵~~~ 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31242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唷呵~~~ 001.jpg"/>
          <p:cNvPicPr>
            <a:picLocks noChangeAspect="1"/>
          </p:cNvPicPr>
          <p:nvPr/>
        </p:nvPicPr>
        <p:blipFill>
          <a:blip r:embed="rId3" cstate="print"/>
          <a:srcRect l="14634" t="39772" r="29268" b="50190"/>
          <a:stretch>
            <a:fillRect/>
          </a:stretch>
        </p:blipFill>
        <p:spPr>
          <a:xfrm>
            <a:off x="4495800" y="4267200"/>
            <a:ext cx="37973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唷呵~~~ 001.jpg"/>
          <p:cNvPicPr>
            <a:picLocks noChangeAspect="1"/>
          </p:cNvPicPr>
          <p:nvPr/>
        </p:nvPicPr>
        <p:blipFill>
          <a:blip r:embed="rId3" cstate="print"/>
          <a:srcRect t="25095" r="51219" b="68213"/>
          <a:stretch>
            <a:fillRect/>
          </a:stretch>
        </p:blipFill>
        <p:spPr>
          <a:xfrm>
            <a:off x="4572000" y="2514600"/>
            <a:ext cx="3810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3973" name="肘形接點 8"/>
          <p:cNvCxnSpPr>
            <a:cxnSpLocks noChangeShapeType="1"/>
          </p:cNvCxnSpPr>
          <p:nvPr/>
        </p:nvCxnSpPr>
        <p:spPr bwMode="auto">
          <a:xfrm flipV="1">
            <a:off x="2209800" y="2743200"/>
            <a:ext cx="1981200" cy="5334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3974" name="肘形接點 10"/>
          <p:cNvCxnSpPr>
            <a:cxnSpLocks noChangeShapeType="1"/>
          </p:cNvCxnSpPr>
          <p:nvPr/>
        </p:nvCxnSpPr>
        <p:spPr bwMode="auto">
          <a:xfrm>
            <a:off x="2667000" y="4038600"/>
            <a:ext cx="1752600" cy="7620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綵帶 (弧形向上) 1"/>
          <p:cNvSpPr/>
          <p:nvPr/>
        </p:nvSpPr>
        <p:spPr bwMode="auto">
          <a:xfrm>
            <a:off x="838200" y="2286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心得感想</a:t>
            </a:r>
          </a:p>
        </p:txBody>
      </p:sp>
      <p:sp>
        <p:nvSpPr>
          <p:cNvPr id="86018" name="文字方塊 2"/>
          <p:cNvSpPr txBox="1">
            <a:spLocks noChangeArrowheads="1"/>
          </p:cNvSpPr>
          <p:nvPr/>
        </p:nvSpPr>
        <p:spPr bwMode="auto">
          <a:xfrm>
            <a:off x="685800" y="22860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dirty="0">
                <a:solidFill>
                  <a:srgbClr val="008E40"/>
                </a:solidFill>
                <a:latin typeface="華康粗黑體(P)"/>
                <a:ea typeface="華康粗黑體(P)"/>
                <a:cs typeface="華康粗黑體(P)"/>
              </a:rPr>
              <a:t>張芳瑜：在這次的麥哲倫中，</a:t>
            </a:r>
            <a:endParaRPr lang="en-US" altLang="zh-TW" sz="2800" dirty="0">
              <a:solidFill>
                <a:srgbClr val="008E40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2800" dirty="0">
                <a:solidFill>
                  <a:srgbClr val="008E40"/>
                </a:solidFill>
                <a:latin typeface="華康粗黑體(P)"/>
                <a:ea typeface="華康粗黑體(P)"/>
                <a:cs typeface="華康粗黑體(P)"/>
              </a:rPr>
              <a:t>　　　　我發現賺錢是一件很辛苦的事情；</a:t>
            </a:r>
            <a:endParaRPr lang="en-US" altLang="zh-TW" sz="2800" dirty="0">
              <a:solidFill>
                <a:srgbClr val="008E40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2800" dirty="0">
                <a:solidFill>
                  <a:srgbClr val="008E40"/>
                </a:solidFill>
                <a:latin typeface="華康粗黑體(P)"/>
                <a:ea typeface="華康粗黑體(P)"/>
                <a:cs typeface="華康粗黑體(P)"/>
              </a:rPr>
              <a:t>　　　　賣豆豆拼需要很大的勇氣，</a:t>
            </a:r>
            <a:endParaRPr lang="en-US" altLang="zh-TW" sz="2800" dirty="0">
              <a:solidFill>
                <a:srgbClr val="008E40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2800" dirty="0">
                <a:solidFill>
                  <a:srgbClr val="008E40"/>
                </a:solidFill>
                <a:latin typeface="華康粗黑體(P)"/>
                <a:ea typeface="華康粗黑體(P)"/>
                <a:cs typeface="華康粗黑體(P)"/>
              </a:rPr>
              <a:t>　　　　所以我的勇氣也增添了不少！</a:t>
            </a:r>
            <a:endParaRPr lang="en-US" altLang="zh-TW" sz="2800" dirty="0">
              <a:solidFill>
                <a:srgbClr val="008E40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2800" dirty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廖婕妤</a:t>
            </a:r>
            <a:r>
              <a:rPr lang="zh-TW" altLang="en-US" sz="2800" dirty="0" smtClean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：這次的麥哲倫義賣，</a:t>
            </a:r>
            <a:endParaRPr lang="en-US" altLang="zh-TW" sz="2800" dirty="0" smtClean="0">
              <a:solidFill>
                <a:srgbClr val="005DA2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2800" dirty="0" smtClean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                是我第一次體驗這種感覺，</a:t>
            </a:r>
            <a:endParaRPr lang="en-US" altLang="zh-TW" sz="2800" dirty="0" smtClean="0">
              <a:solidFill>
                <a:srgbClr val="005DA2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2800" dirty="0" smtClean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 </a:t>
            </a:r>
            <a:r>
              <a:rPr lang="zh-TW" altLang="en-US" sz="2800" dirty="0" smtClean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               </a:t>
            </a:r>
            <a:r>
              <a:rPr lang="zh-TW" altLang="en-US" sz="2800" dirty="0" smtClean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雖然第一次推銷被拒絕，</a:t>
            </a:r>
            <a:endParaRPr lang="en-US" altLang="zh-TW" sz="2800" dirty="0" smtClean="0">
              <a:solidFill>
                <a:srgbClr val="005DA2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2800" dirty="0" smtClean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 </a:t>
            </a:r>
            <a:r>
              <a:rPr lang="zh-TW" altLang="en-US" sz="2800" dirty="0" smtClean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               </a:t>
            </a:r>
            <a:r>
              <a:rPr lang="zh-TW" altLang="en-US" sz="2800" dirty="0" smtClean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但我們還是勇敢的站了起來，</a:t>
            </a:r>
            <a:endParaRPr lang="en-US" altLang="zh-TW" sz="2800" dirty="0" smtClean="0">
              <a:solidFill>
                <a:srgbClr val="005DA2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2800" dirty="0" smtClean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 </a:t>
            </a:r>
            <a:r>
              <a:rPr lang="zh-TW" altLang="en-US" sz="2800" dirty="0" smtClean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               </a:t>
            </a:r>
            <a:r>
              <a:rPr lang="zh-TW" altLang="en-US" sz="2800" dirty="0" smtClean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繼續把麥哲倫完成。</a:t>
            </a:r>
            <a:endParaRPr lang="en-US" altLang="zh-TW" sz="2800" dirty="0" smtClean="0">
              <a:solidFill>
                <a:srgbClr val="005DA2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2800" b="1" dirty="0" smtClean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  </a:t>
            </a:r>
            <a:r>
              <a:rPr lang="zh-TW" altLang="en-US" sz="2800" b="1" dirty="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　　　  </a:t>
            </a:r>
            <a:endParaRPr lang="en-US" altLang="zh-TW" sz="2800" b="1" dirty="0">
              <a:solidFill>
                <a:srgbClr val="005DA2"/>
              </a:solidFill>
              <a:latin typeface="華康粗黑體(P)"/>
              <a:ea typeface="華康粗黑體(P)"/>
              <a:cs typeface="華康粗黑體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綵帶 (弧形向上) 1"/>
          <p:cNvSpPr/>
          <p:nvPr/>
        </p:nvSpPr>
        <p:spPr bwMode="auto">
          <a:xfrm>
            <a:off x="838200" y="2286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想感謝的人</a:t>
            </a:r>
          </a:p>
        </p:txBody>
      </p:sp>
      <p:sp>
        <p:nvSpPr>
          <p:cNvPr id="88066" name="文字方塊 2"/>
          <p:cNvSpPr txBox="1">
            <a:spLocks noChangeArrowheads="1"/>
          </p:cNvSpPr>
          <p:nvPr/>
        </p:nvSpPr>
        <p:spPr bwMode="auto">
          <a:xfrm>
            <a:off x="762000" y="2438400"/>
            <a:ext cx="8153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solidFill>
                  <a:srgbClr val="FF0000"/>
                </a:solidFill>
                <a:latin typeface="華康粗黑體(P)"/>
                <a:ea typeface="華康粗黑體(P)"/>
                <a:cs typeface="華康粗黑體(P)"/>
              </a:rPr>
              <a:t>◎</a:t>
            </a:r>
            <a:r>
              <a:rPr lang="zh-TW" altLang="en-US" sz="3200">
                <a:solidFill>
                  <a:srgbClr val="6523AD"/>
                </a:solidFill>
                <a:latin typeface="華康粗黑體(P)"/>
                <a:ea typeface="華康粗黑體(P)"/>
                <a:cs typeface="華康粗黑體(P)"/>
              </a:rPr>
              <a:t>感謝婕妤的媽媽，</a:t>
            </a:r>
            <a:endParaRPr lang="en-US" altLang="zh-TW" sz="3200">
              <a:solidFill>
                <a:srgbClr val="6523AD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3200">
                <a:solidFill>
                  <a:srgbClr val="6523AD"/>
                </a:solidFill>
                <a:latin typeface="華康粗黑體(P)"/>
                <a:ea typeface="華康粗黑體(P)"/>
                <a:cs typeface="華康粗黑體(P)"/>
              </a:rPr>
              <a:t>    教我們如何做豆豆拼，以及提供意見，</a:t>
            </a:r>
            <a:endParaRPr lang="en-US" altLang="zh-TW" sz="3200">
              <a:solidFill>
                <a:srgbClr val="6523AD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3200">
                <a:solidFill>
                  <a:srgbClr val="6523AD"/>
                </a:solidFill>
                <a:latin typeface="華康粗黑體(P)"/>
                <a:ea typeface="華康粗黑體(P)"/>
                <a:cs typeface="華康粗黑體(P)"/>
              </a:rPr>
              <a:t>    並陪我們去義賣。 　　　　   </a:t>
            </a:r>
            <a:r>
              <a:rPr lang="en-US" altLang="zh-TW" sz="3200">
                <a:latin typeface="華康粗黑體(P)"/>
                <a:ea typeface="華康粗黑體(P)"/>
                <a:cs typeface="華康粗黑體(P)"/>
              </a:rPr>
              <a:t/>
            </a:r>
            <a:br>
              <a:rPr lang="en-US" altLang="zh-TW" sz="3200">
                <a:latin typeface="華康粗黑體(P)"/>
                <a:ea typeface="華康粗黑體(P)"/>
                <a:cs typeface="華康粗黑體(P)"/>
              </a:rPr>
            </a:br>
            <a:r>
              <a:rPr lang="zh-TW" altLang="en-US" sz="3200">
                <a:solidFill>
                  <a:srgbClr val="F97D01"/>
                </a:solidFill>
                <a:latin typeface="華康粗黑體(P)"/>
                <a:ea typeface="華康粗黑體(P)"/>
                <a:cs typeface="華康粗黑體(P)"/>
              </a:rPr>
              <a:t>◎</a:t>
            </a:r>
            <a:r>
              <a:rPr lang="zh-TW" altLang="en-US" sz="32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感謝芳瑜的媽媽，</a:t>
            </a:r>
            <a:endParaRPr lang="en-US" altLang="zh-TW" sz="3200">
              <a:solidFill>
                <a:srgbClr val="005DA2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32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　提供意見，並陪我們去義賣，</a:t>
            </a:r>
            <a:endParaRPr lang="en-US" altLang="zh-TW" sz="3200">
              <a:solidFill>
                <a:srgbClr val="005DA2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32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    以及介紹她的朋友購買。</a:t>
            </a:r>
            <a:endParaRPr lang="en-US" altLang="zh-TW" sz="3200">
              <a:solidFill>
                <a:srgbClr val="005DA2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3200">
                <a:solidFill>
                  <a:srgbClr val="008E40"/>
                </a:solidFill>
                <a:latin typeface="華康粗黑體(P)"/>
                <a:ea typeface="華康粗黑體(P)"/>
                <a:cs typeface="華康粗黑體(P)"/>
              </a:rPr>
              <a:t>◎</a:t>
            </a:r>
            <a:r>
              <a:rPr lang="zh-TW" altLang="en-US" sz="3200">
                <a:solidFill>
                  <a:srgbClr val="F97D01"/>
                </a:solidFill>
                <a:latin typeface="華康粗黑體(P)"/>
                <a:ea typeface="華康粗黑體(P)"/>
                <a:cs typeface="華康粗黑體(P)"/>
              </a:rPr>
              <a:t>感謝賣可麗餅的老闆，</a:t>
            </a:r>
            <a:endParaRPr lang="en-US" altLang="zh-TW" sz="3200">
              <a:solidFill>
                <a:srgbClr val="F97D01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3200">
                <a:solidFill>
                  <a:srgbClr val="F97D01"/>
                </a:solidFill>
                <a:latin typeface="華康粗黑體(P)"/>
                <a:ea typeface="華康粗黑體(P)"/>
                <a:cs typeface="華康粗黑體(P)"/>
              </a:rPr>
              <a:t>　給我們鼓勵，並提供意見。</a:t>
            </a:r>
            <a:endParaRPr lang="en-US" altLang="zh-TW" sz="3200">
              <a:solidFill>
                <a:srgbClr val="F97D01"/>
              </a:solidFill>
              <a:latin typeface="華康粗黑體(P)"/>
              <a:ea typeface="華康粗黑體(P)"/>
              <a:cs typeface="華康粗黑體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矩形 1"/>
          <p:cNvSpPr>
            <a:spLocks noChangeArrowheads="1"/>
          </p:cNvSpPr>
          <p:nvPr/>
        </p:nvSpPr>
        <p:spPr bwMode="auto">
          <a:xfrm>
            <a:off x="381000" y="2474913"/>
            <a:ext cx="8458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solidFill>
                  <a:srgbClr val="005DA2"/>
                </a:solidFill>
                <a:latin typeface="華康粗黑體(P)"/>
                <a:ea typeface="華康粗黑體(P)"/>
                <a:cs typeface="華康粗黑體(P)"/>
              </a:rPr>
              <a:t>◎</a:t>
            </a:r>
            <a:r>
              <a:rPr lang="zh-TW" altLang="en-US" sz="3200">
                <a:solidFill>
                  <a:srgbClr val="008E40"/>
                </a:solidFill>
                <a:latin typeface="華康粗黑體(P)"/>
                <a:ea typeface="華康粗黑體(P)"/>
                <a:cs typeface="華康粗黑體(P)"/>
              </a:rPr>
              <a:t>感謝同學們，</a:t>
            </a:r>
            <a:endParaRPr lang="en-US" altLang="zh-TW" sz="3200">
              <a:solidFill>
                <a:srgbClr val="008E40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3200">
                <a:solidFill>
                  <a:srgbClr val="008E40"/>
                </a:solidFill>
                <a:latin typeface="華康粗黑體(P)"/>
                <a:ea typeface="華康粗黑體(P)"/>
                <a:cs typeface="華康粗黑體(P)"/>
              </a:rPr>
              <a:t>　買我們的東西，並幫我們的粉絲專業按讚。</a:t>
            </a:r>
            <a:endParaRPr lang="en-US" altLang="zh-TW" sz="3200">
              <a:solidFill>
                <a:srgbClr val="008E40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3200">
                <a:solidFill>
                  <a:srgbClr val="6523AD"/>
                </a:solidFill>
                <a:latin typeface="華康粗黑體(P)"/>
                <a:ea typeface="華康粗黑體(P)"/>
                <a:cs typeface="華康粗黑體(P)"/>
              </a:rPr>
              <a:t>◎</a:t>
            </a:r>
            <a:r>
              <a:rPr lang="zh-TW" altLang="en-US" sz="3200">
                <a:solidFill>
                  <a:srgbClr val="FF0000"/>
                </a:solidFill>
                <a:latin typeface="華康粗黑體(P)"/>
                <a:ea typeface="華康粗黑體(P)"/>
                <a:cs typeface="華康粗黑體(P)"/>
              </a:rPr>
              <a:t>感謝朱志忠老師的指導與協助。</a:t>
            </a:r>
            <a:endParaRPr lang="en-US" altLang="zh-TW" sz="3200">
              <a:solidFill>
                <a:srgbClr val="FF0000"/>
              </a:solidFill>
              <a:latin typeface="華康粗黑體(P)"/>
              <a:ea typeface="華康粗黑體(P)"/>
              <a:cs typeface="華康粗黑體(P)"/>
            </a:endParaRPr>
          </a:p>
          <a:p>
            <a:r>
              <a:rPr lang="zh-TW" altLang="en-US" sz="3200">
                <a:solidFill>
                  <a:srgbClr val="FF0000"/>
                </a:solidFill>
                <a:latin typeface="華康粗黑體(P)"/>
                <a:ea typeface="華康粗黑體(P)"/>
                <a:cs typeface="華康粗黑體(P)"/>
              </a:rPr>
              <a:t>　</a:t>
            </a:r>
          </a:p>
        </p:txBody>
      </p:sp>
      <p:sp>
        <p:nvSpPr>
          <p:cNvPr id="3" name="綵帶 (弧形向上) 2"/>
          <p:cNvSpPr/>
          <p:nvPr/>
        </p:nvSpPr>
        <p:spPr bwMode="auto">
          <a:xfrm>
            <a:off x="838200" y="2286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想感謝的人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文字方塊 1"/>
          <p:cNvSpPr txBox="1">
            <a:spLocks noChangeArrowheads="1"/>
          </p:cNvSpPr>
          <p:nvPr/>
        </p:nvSpPr>
        <p:spPr bwMode="auto">
          <a:xfrm>
            <a:off x="1143000" y="2286000"/>
            <a:ext cx="693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000" b="1">
                <a:solidFill>
                  <a:srgbClr val="005DA2"/>
                </a:solidFill>
                <a:ea typeface="金梅海報大豆豆字"/>
                <a:cs typeface="金梅海報大豆豆字"/>
              </a:rPr>
              <a:t>★</a:t>
            </a:r>
            <a:r>
              <a:rPr lang="zh-TW" altLang="en-US" sz="4000" b="1">
                <a:solidFill>
                  <a:srgbClr val="FF0000"/>
                </a:solidFill>
                <a:ea typeface="金梅海報大豆豆字"/>
                <a:cs typeface="金梅海報大豆豆字"/>
              </a:rPr>
              <a:t>報告結束</a:t>
            </a:r>
            <a:r>
              <a:rPr lang="zh-TW" altLang="en-US" sz="4000" b="1">
                <a:solidFill>
                  <a:srgbClr val="005DA2"/>
                </a:solidFill>
                <a:ea typeface="金梅海報大豆豆字"/>
                <a:cs typeface="金梅海報大豆豆字"/>
              </a:rPr>
              <a:t>☆</a:t>
            </a:r>
            <a:r>
              <a:rPr lang="en-US" altLang="zh-TW" sz="4000" b="1">
                <a:ea typeface="金梅海報大豆豆字"/>
                <a:cs typeface="金梅海報大豆豆字"/>
              </a:rPr>
              <a:t/>
            </a:r>
            <a:br>
              <a:rPr lang="en-US" altLang="zh-TW" sz="4000" b="1">
                <a:ea typeface="金梅海報大豆豆字"/>
                <a:cs typeface="金梅海報大豆豆字"/>
              </a:rPr>
            </a:br>
            <a:r>
              <a:rPr lang="zh-TW" altLang="en-US" sz="4000" b="1">
                <a:solidFill>
                  <a:srgbClr val="FF0000"/>
                </a:solidFill>
                <a:ea typeface="金梅海報大豆豆字"/>
                <a:cs typeface="金梅海報大豆豆字"/>
              </a:rPr>
              <a:t>☆</a:t>
            </a:r>
            <a:r>
              <a:rPr lang="zh-TW" altLang="en-US" sz="4000" b="1">
                <a:solidFill>
                  <a:srgbClr val="005DA2"/>
                </a:solidFill>
                <a:ea typeface="金梅海報大豆豆字"/>
                <a:cs typeface="金梅海報大豆豆字"/>
              </a:rPr>
              <a:t>感謝各位的聆聽</a:t>
            </a:r>
            <a:r>
              <a:rPr lang="zh-TW" altLang="en-US" sz="4000" b="1">
                <a:solidFill>
                  <a:srgbClr val="FF0000"/>
                </a:solidFill>
                <a:ea typeface="金梅海報大豆豆字"/>
                <a:cs typeface="金梅海報大豆豆字"/>
              </a:rPr>
              <a:t>★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綵帶 (弧形向上) 1"/>
          <p:cNvSpPr/>
          <p:nvPr/>
        </p:nvSpPr>
        <p:spPr bwMode="auto">
          <a:xfrm>
            <a:off x="914400" y="228600"/>
            <a:ext cx="7239000" cy="1905000"/>
          </a:xfrm>
          <a:prstGeom prst="ellipseRibbon2">
            <a:avLst>
              <a:gd name="adj1" fmla="val 34326"/>
              <a:gd name="adj2" fmla="val 100000"/>
              <a:gd name="adj3" fmla="val 12500"/>
            </a:avLst>
          </a:prstGeom>
          <a:gradFill>
            <a:gsLst>
              <a:gs pos="5000">
                <a:schemeClr val="accent2">
                  <a:lumMod val="60000"/>
                  <a:lumOff val="40000"/>
                </a:schemeClr>
              </a:gs>
              <a:gs pos="6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chemeClr val="bg1"/>
                </a:solidFill>
                <a:latin typeface="華康少女文字W7" pitchFamily="81" charset="-120"/>
                <a:ea typeface="華康少女文字W7" pitchFamily="81" charset="-120"/>
              </a:rPr>
              <a:t>目標</a:t>
            </a:r>
          </a:p>
        </p:txBody>
      </p:sp>
      <p:sp>
        <p:nvSpPr>
          <p:cNvPr id="20482" name="文字方塊 2"/>
          <p:cNvSpPr txBox="1">
            <a:spLocks noChangeArrowheads="1"/>
          </p:cNvSpPr>
          <p:nvPr/>
        </p:nvSpPr>
        <p:spPr bwMode="auto">
          <a:xfrm>
            <a:off x="381000" y="2667000"/>
            <a:ext cx="8763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dirty="0">
                <a:solidFill>
                  <a:srgbClr val="00B050"/>
                </a:solidFill>
              </a:rPr>
              <a:t>1.</a:t>
            </a:r>
            <a:r>
              <a:rPr lang="zh-TW" altLang="en-US" sz="3200" b="1" dirty="0">
                <a:solidFill>
                  <a:srgbClr val="00B050"/>
                </a:solidFill>
              </a:rPr>
              <a:t>成品要有</a:t>
            </a:r>
            <a:r>
              <a:rPr lang="en-US" altLang="zh-TW" sz="3200" b="1" dirty="0">
                <a:solidFill>
                  <a:srgbClr val="FF0000"/>
                </a:solidFill>
              </a:rPr>
              <a:t>40</a:t>
            </a:r>
            <a:r>
              <a:rPr lang="zh-TW" altLang="en-US" sz="3200" b="1" dirty="0">
                <a:solidFill>
                  <a:srgbClr val="FF0000"/>
                </a:solidFill>
              </a:rPr>
              <a:t>個以上</a:t>
            </a:r>
            <a:r>
              <a:rPr lang="zh-TW" altLang="en-US" sz="3200" b="1" dirty="0">
                <a:solidFill>
                  <a:srgbClr val="00B050"/>
                </a:solidFill>
              </a:rPr>
              <a:t>才可以                      </a:t>
            </a:r>
            <a:r>
              <a:rPr lang="zh-TW" altLang="en-US" sz="3200" dirty="0">
                <a:solidFill>
                  <a:srgbClr val="0070C0"/>
                </a:solidFill>
              </a:rPr>
              <a:t>√完成</a:t>
            </a:r>
            <a:r>
              <a:rPr lang="zh-TW" altLang="en-US" sz="3200" b="1" dirty="0">
                <a:solidFill>
                  <a:srgbClr val="00B050"/>
                </a:solidFill>
              </a:rPr>
              <a:t>                     </a:t>
            </a:r>
            <a:endParaRPr lang="en-US" altLang="zh-TW" sz="3200" b="1" dirty="0">
              <a:solidFill>
                <a:srgbClr val="00B050"/>
              </a:solidFill>
            </a:endParaRPr>
          </a:p>
          <a:p>
            <a:endParaRPr lang="en-US" altLang="zh-TW" sz="3200" b="1" dirty="0">
              <a:solidFill>
                <a:srgbClr val="00B050"/>
              </a:solidFill>
            </a:endParaRPr>
          </a:p>
          <a:p>
            <a:r>
              <a:rPr lang="en-US" altLang="zh-TW" sz="3200" b="1" dirty="0">
                <a:solidFill>
                  <a:srgbClr val="00B050"/>
                </a:solidFill>
              </a:rPr>
              <a:t>2.</a:t>
            </a:r>
            <a:r>
              <a:rPr lang="zh-TW" altLang="en-US" sz="3200" b="1" dirty="0">
                <a:solidFill>
                  <a:srgbClr val="00B050"/>
                </a:solidFill>
              </a:rPr>
              <a:t>賺的錢至少要有</a:t>
            </a:r>
            <a:r>
              <a:rPr lang="en-US" altLang="zh-TW" sz="3200" b="1" dirty="0">
                <a:solidFill>
                  <a:srgbClr val="FF0000"/>
                </a:solidFill>
              </a:rPr>
              <a:t>1000</a:t>
            </a:r>
            <a:r>
              <a:rPr lang="zh-TW" altLang="en-US" sz="3200" b="1" dirty="0">
                <a:solidFill>
                  <a:srgbClr val="FF0000"/>
                </a:solidFill>
              </a:rPr>
              <a:t>元以上</a:t>
            </a:r>
            <a:r>
              <a:rPr lang="zh-TW" altLang="en-US" sz="3200" b="1" dirty="0">
                <a:solidFill>
                  <a:srgbClr val="00B050"/>
                </a:solidFill>
              </a:rPr>
              <a:t>才可以       </a:t>
            </a:r>
            <a:r>
              <a:rPr lang="zh-TW" altLang="en-US" sz="3200" dirty="0">
                <a:solidFill>
                  <a:srgbClr val="0070C0"/>
                </a:solidFill>
              </a:rPr>
              <a:t>√完成</a:t>
            </a:r>
            <a:endParaRPr lang="en-US" altLang="zh-TW" sz="3200" b="1" dirty="0">
              <a:solidFill>
                <a:srgbClr val="0070C0"/>
              </a:solidFill>
            </a:endParaRPr>
          </a:p>
          <a:p>
            <a:endParaRPr lang="en-US" altLang="zh-TW" sz="3200" b="1" dirty="0">
              <a:solidFill>
                <a:srgbClr val="00B050"/>
              </a:solidFill>
            </a:endParaRPr>
          </a:p>
          <a:p>
            <a:r>
              <a:rPr lang="en-US" altLang="zh-TW" sz="3200" b="1" dirty="0">
                <a:solidFill>
                  <a:srgbClr val="00B050"/>
                </a:solidFill>
              </a:rPr>
              <a:t>3.</a:t>
            </a:r>
            <a:r>
              <a:rPr lang="zh-TW" altLang="en-US" sz="3200" b="1" dirty="0">
                <a:solidFill>
                  <a:srgbClr val="00B050"/>
                </a:solidFill>
              </a:rPr>
              <a:t>成功的把</a:t>
            </a:r>
            <a:r>
              <a:rPr lang="en-US" altLang="zh-TW" sz="3200" b="1" dirty="0">
                <a:solidFill>
                  <a:srgbClr val="FF0000"/>
                </a:solidFill>
              </a:rPr>
              <a:t>20</a:t>
            </a:r>
            <a:r>
              <a:rPr lang="zh-TW" altLang="en-US" sz="3200" b="1" dirty="0">
                <a:solidFill>
                  <a:srgbClr val="FF0000"/>
                </a:solidFill>
              </a:rPr>
              <a:t>個以上</a:t>
            </a:r>
            <a:r>
              <a:rPr lang="zh-TW" altLang="en-US" sz="3200" b="1" dirty="0">
                <a:solidFill>
                  <a:srgbClr val="00B050"/>
                </a:solidFill>
              </a:rPr>
              <a:t>的成品賣掉才可以 </a:t>
            </a:r>
            <a:r>
              <a:rPr lang="zh-TW" altLang="en-US" sz="3200" b="1" dirty="0" smtClean="0">
                <a:solidFill>
                  <a:srgbClr val="00B050"/>
                </a:solidFill>
              </a:rPr>
              <a:t>   </a:t>
            </a:r>
            <a:r>
              <a:rPr lang="zh-TW" altLang="en-US" sz="3200" dirty="0" smtClean="0">
                <a:solidFill>
                  <a:srgbClr val="0070C0"/>
                </a:solidFill>
              </a:rPr>
              <a:t>√</a:t>
            </a:r>
            <a:r>
              <a:rPr lang="zh-TW" altLang="en-US" sz="3200" dirty="0">
                <a:solidFill>
                  <a:srgbClr val="0070C0"/>
                </a:solidFill>
              </a:rPr>
              <a:t>完成</a:t>
            </a:r>
            <a:endParaRPr lang="en-US" altLang="zh-TW" sz="3200" b="1" dirty="0">
              <a:solidFill>
                <a:srgbClr val="0070C0"/>
              </a:solidFill>
            </a:endParaRPr>
          </a:p>
          <a:p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圖: 文件 5"/>
          <p:cNvSpPr/>
          <p:nvPr/>
        </p:nvSpPr>
        <p:spPr bwMode="auto">
          <a:xfrm>
            <a:off x="3962400" y="457200"/>
            <a:ext cx="4648200" cy="1295400"/>
          </a:xfrm>
          <a:prstGeom prst="flowChartDocument">
            <a:avLst/>
          </a:prstGeom>
          <a:gradFill>
            <a:gsLst>
              <a:gs pos="5000">
                <a:srgbClr val="66FF99"/>
              </a:gs>
              <a:gs pos="85000">
                <a:srgbClr val="A7E8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6600" dirty="0">
                <a:solidFill>
                  <a:srgbClr val="002060"/>
                </a:solidFill>
                <a:latin typeface="華康粗黑體(P)" pitchFamily="34" charset="-120"/>
                <a:ea typeface="華康粗黑體(P)" pitchFamily="34" charset="-120"/>
              </a:rPr>
              <a:t>材料</a:t>
            </a:r>
          </a:p>
        </p:txBody>
      </p:sp>
      <p:sp>
        <p:nvSpPr>
          <p:cNvPr id="22530" name="文字方塊 6"/>
          <p:cNvSpPr txBox="1">
            <a:spLocks noChangeArrowheads="1"/>
          </p:cNvSpPr>
          <p:nvPr/>
        </p:nvSpPr>
        <p:spPr bwMode="auto">
          <a:xfrm>
            <a:off x="4038600" y="2438400"/>
            <a:ext cx="4648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1.</a:t>
            </a:r>
            <a:r>
              <a:rPr kumimoji="0" lang="zh-TW" altLang="en-US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小膠珠</a:t>
            </a:r>
            <a:endParaRPr kumimoji="0" lang="en-US" altLang="zh-TW" sz="4000">
              <a:solidFill>
                <a:srgbClr val="6523AD"/>
              </a:solidFill>
              <a:latin typeface="華康少女文字W7"/>
              <a:ea typeface="華康少女文字W7"/>
              <a:cs typeface="華康少女文字W7"/>
            </a:endParaRPr>
          </a:p>
          <a:p>
            <a:pPr eaLnBrk="0" hangingPunct="0"/>
            <a:r>
              <a:rPr kumimoji="0" lang="zh-TW" altLang="en-US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  </a:t>
            </a:r>
            <a:r>
              <a:rPr kumimoji="0" lang="en-US" altLang="zh-TW" sz="28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(</a:t>
            </a:r>
            <a:r>
              <a:rPr kumimoji="0" lang="zh-TW" altLang="en-US" sz="28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為</a:t>
            </a:r>
            <a:r>
              <a:rPr kumimoji="0" lang="en-US" altLang="zh-TW" sz="28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3mm</a:t>
            </a:r>
            <a:r>
              <a:rPr kumimoji="0" lang="zh-TW" altLang="en-US" sz="28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、</a:t>
            </a:r>
            <a:r>
              <a:rPr kumimoji="0" lang="en-US" altLang="zh-TW" sz="28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5mm)</a:t>
            </a:r>
            <a:r>
              <a:rPr kumimoji="0" lang="en-US" altLang="zh-TW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/>
            </a:r>
            <a:br>
              <a:rPr kumimoji="0" lang="en-US" altLang="zh-TW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</a:br>
            <a:r>
              <a:rPr kumimoji="0" lang="en-US" altLang="zh-TW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2.</a:t>
            </a:r>
            <a:r>
              <a:rPr kumimoji="0" lang="zh-TW" altLang="en-US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小配件</a:t>
            </a:r>
            <a:r>
              <a:rPr kumimoji="0" lang="en-US" altLang="zh-TW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/>
            </a:r>
            <a:br>
              <a:rPr kumimoji="0" lang="en-US" altLang="zh-TW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</a:br>
            <a:r>
              <a:rPr kumimoji="0" lang="en-US" altLang="zh-TW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3.</a:t>
            </a:r>
            <a:r>
              <a:rPr kumimoji="0" lang="zh-TW" altLang="en-US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膠珠模型</a:t>
            </a:r>
            <a:endParaRPr kumimoji="0" lang="en-US" altLang="zh-TW" sz="4000">
              <a:solidFill>
                <a:srgbClr val="6523AD"/>
              </a:solidFill>
              <a:latin typeface="華康少女文字W7"/>
              <a:ea typeface="華康少女文字W7"/>
              <a:cs typeface="華康少女文字W7"/>
            </a:endParaRPr>
          </a:p>
          <a:p>
            <a:pPr eaLnBrk="0" hangingPunct="0"/>
            <a:r>
              <a:rPr kumimoji="0" lang="en-US" altLang="zh-TW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4.</a:t>
            </a:r>
            <a:r>
              <a:rPr kumimoji="0" lang="zh-TW" altLang="en-US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燙紙</a:t>
            </a:r>
            <a:r>
              <a:rPr kumimoji="0" lang="en-US" altLang="zh-TW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/>
            </a:r>
            <a:br>
              <a:rPr kumimoji="0" lang="en-US" altLang="zh-TW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</a:br>
            <a:r>
              <a:rPr kumimoji="0" lang="en-US" altLang="zh-TW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5.</a:t>
            </a:r>
            <a:r>
              <a:rPr kumimoji="0" lang="zh-TW" altLang="en-US" sz="4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熨斗</a:t>
            </a:r>
            <a:endParaRPr kumimoji="0" lang="en-US" altLang="zh-TW" sz="2800">
              <a:solidFill>
                <a:srgbClr val="6523AD"/>
              </a:solidFill>
              <a:latin typeface="華康少女文字W7"/>
              <a:ea typeface="華康少女文字W7"/>
              <a:cs typeface="華康少女文字W7"/>
            </a:endParaRPr>
          </a:p>
        </p:txBody>
      </p:sp>
      <p:pic>
        <p:nvPicPr>
          <p:cNvPr id="22531" name="圖片 7" descr="wwwwwwwwwwwwwwwwwwwwwwwwwwwwwwwwwwwwww.JPG"/>
          <p:cNvPicPr>
            <a:picLocks noChangeAspect="1"/>
          </p:cNvPicPr>
          <p:nvPr/>
        </p:nvPicPr>
        <p:blipFill>
          <a:blip r:embed="rId3"/>
          <a:srcRect l="29167" r="27499" b="7037"/>
          <a:stretch>
            <a:fillRect/>
          </a:stretch>
        </p:blipFill>
        <p:spPr bwMode="auto">
          <a:xfrm>
            <a:off x="152400" y="838200"/>
            <a:ext cx="365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圖片 7" descr="wwwwwwwwwwwwwwwwwwwwwwwwwwwwwwwwwwwwww.JPG"/>
          <p:cNvPicPr>
            <a:picLocks noChangeAspect="1"/>
          </p:cNvPicPr>
          <p:nvPr/>
        </p:nvPicPr>
        <p:blipFill>
          <a:blip r:embed="rId3"/>
          <a:srcRect l="50835" t="18924" r="31110" b="36678"/>
          <a:stretch>
            <a:fillRect/>
          </a:stretch>
        </p:blipFill>
        <p:spPr bwMode="auto">
          <a:xfrm>
            <a:off x="838200" y="838200"/>
            <a:ext cx="3352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4267200" y="236220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54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1.</a:t>
            </a:r>
            <a:r>
              <a:rPr kumimoji="0" lang="zh-TW" altLang="en-US" sz="54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小膠珠</a:t>
            </a:r>
            <a:endParaRPr kumimoji="0" lang="en-US" altLang="zh-TW" sz="5400">
              <a:solidFill>
                <a:srgbClr val="6523AD"/>
              </a:solidFill>
              <a:latin typeface="華康少女文字W7"/>
              <a:ea typeface="華康少女文字W7"/>
              <a:cs typeface="華康少女文字W7"/>
            </a:endParaRPr>
          </a:p>
          <a:p>
            <a:pPr eaLnBrk="0" hangingPunct="0"/>
            <a:r>
              <a:rPr kumimoji="0" lang="en-US" altLang="zh-TW" sz="54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(</a:t>
            </a:r>
            <a:r>
              <a:rPr kumimoji="0" lang="zh-TW" altLang="en-US" sz="54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為</a:t>
            </a:r>
            <a:r>
              <a:rPr kumimoji="0" lang="en-US" altLang="zh-TW" sz="54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3mm</a:t>
            </a:r>
            <a:r>
              <a:rPr kumimoji="0" lang="zh-TW" altLang="en-US" sz="54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、</a:t>
            </a:r>
            <a:r>
              <a:rPr kumimoji="0" lang="en-US" altLang="zh-TW" sz="54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5mm)</a:t>
            </a:r>
            <a:endParaRPr lang="zh-TW" altLang="en-US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7" descr="wwwwwwwwwwwwwwwwwwwwwwwwwwwwwwwwwwwwww.JPG"/>
          <p:cNvPicPr>
            <a:picLocks noChangeAspect="1"/>
          </p:cNvPicPr>
          <p:nvPr/>
        </p:nvPicPr>
        <p:blipFill>
          <a:blip r:embed="rId3"/>
          <a:srcRect l="46320" t="36377" r="46458" b="36678"/>
          <a:stretch>
            <a:fillRect/>
          </a:stretch>
        </p:blipFill>
        <p:spPr bwMode="auto">
          <a:xfrm>
            <a:off x="1143000" y="533400"/>
            <a:ext cx="23622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4876800" y="2743200"/>
            <a:ext cx="35702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66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2.</a:t>
            </a:r>
            <a:r>
              <a:rPr kumimoji="0" lang="zh-TW" altLang="en-US" sz="66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小配件</a:t>
            </a:r>
            <a:endParaRPr lang="zh-TW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圖片 7" descr="wwwwwwwwwwwwwwwwwwwwwwwwwwwwwwwwwwwwww.JPG"/>
          <p:cNvPicPr>
            <a:picLocks noChangeAspect="1"/>
          </p:cNvPicPr>
          <p:nvPr/>
        </p:nvPicPr>
        <p:blipFill>
          <a:blip r:embed="rId3"/>
          <a:srcRect l="52640" t="61975" r="27499" b="7037"/>
          <a:stretch>
            <a:fillRect/>
          </a:stretch>
        </p:blipFill>
        <p:spPr bwMode="auto">
          <a:xfrm>
            <a:off x="228600" y="914400"/>
            <a:ext cx="46275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矩形 2"/>
          <p:cNvSpPr>
            <a:spLocks noChangeArrowheads="1"/>
          </p:cNvSpPr>
          <p:nvPr/>
        </p:nvSpPr>
        <p:spPr bwMode="auto">
          <a:xfrm>
            <a:off x="4806950" y="3048000"/>
            <a:ext cx="403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6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3.</a:t>
            </a:r>
            <a:r>
              <a:rPr kumimoji="0" lang="zh-TW" altLang="en-US" sz="60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膠珠模型</a:t>
            </a:r>
            <a:endParaRPr lang="zh-TW" altLang="en-US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7" descr="wwwwwwwwwwwwwwwwwwwwwwwwwwwwwwwwwwwwww.JPG"/>
          <p:cNvPicPr>
            <a:picLocks noChangeAspect="1"/>
          </p:cNvPicPr>
          <p:nvPr/>
        </p:nvPicPr>
        <p:blipFill>
          <a:blip r:embed="rId3"/>
          <a:srcRect l="39098" t="61975" r="46457" b="9732"/>
          <a:stretch>
            <a:fillRect/>
          </a:stretch>
        </p:blipFill>
        <p:spPr bwMode="auto">
          <a:xfrm>
            <a:off x="685800" y="1066800"/>
            <a:ext cx="38862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矩形 3"/>
          <p:cNvSpPr>
            <a:spLocks noChangeArrowheads="1"/>
          </p:cNvSpPr>
          <p:nvPr/>
        </p:nvSpPr>
        <p:spPr bwMode="auto">
          <a:xfrm>
            <a:off x="5562600" y="2895600"/>
            <a:ext cx="2724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66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4.</a:t>
            </a:r>
            <a:r>
              <a:rPr kumimoji="0" lang="zh-TW" altLang="en-US" sz="6600">
                <a:solidFill>
                  <a:srgbClr val="6523AD"/>
                </a:solidFill>
                <a:latin typeface="華康少女文字W7"/>
                <a:ea typeface="華康少女文字W7"/>
                <a:cs typeface="華康少女文字W7"/>
              </a:rPr>
              <a:t>燙紙</a:t>
            </a:r>
            <a:endParaRPr lang="zh-TW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651</TotalTime>
  <Words>475</Words>
  <Application>Microsoft Office PowerPoint</Application>
  <PresentationFormat>如螢幕大小 (4:3)</PresentationFormat>
  <Paragraphs>149</Paragraphs>
  <Slides>39</Slides>
  <Notes>39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72</cp:revision>
  <cp:lastPrinted>1601-01-01T00:00:00Z</cp:lastPrinted>
  <dcterms:created xsi:type="dcterms:W3CDTF">2013-08-08T06:15:28Z</dcterms:created>
  <dcterms:modified xsi:type="dcterms:W3CDTF">2013-10-22T05:42:27Z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