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83" r:id="rId12"/>
    <p:sldId id="284" r:id="rId13"/>
    <p:sldId id="285" r:id="rId14"/>
    <p:sldId id="278" r:id="rId15"/>
  </p:sldIdLst>
  <p:sldSz cx="9144000" cy="6858000" type="screen4x3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8CAB2A6-97EA-4666-BE16-50C68A8F0D5F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470BAB3-47BD-4ABE-8460-AEF6068407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44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7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46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3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30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7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BAB3-47BD-4ABE-8460-AEF6068407B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3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21B7CC-4D2A-4F6B-9A00-3743A7DCA1F2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FF93-84C2-4672-AEE0-48575F0321DB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8D12-DC13-460F-B223-AB31B7981143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41C5C1-8FE1-4D8D-800B-3F96F117F3C5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102EDE-CD08-4BB2-8FC4-5BDA8CF09220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52FD-F999-4927-A8FC-1ECCFB62E954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E80-A4AD-4CF3-A566-5C3E850CEB8A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3FD9D-876B-4080-87D6-D7D7F959858E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FD04-D192-47DA-B56B-BDDC9641D6E0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176ABB-8019-4243-8F98-00956E6C5054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58B8B4-2547-4020-BFD6-0E1563347015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C4DC30-B51A-4E1C-91A8-1AC6028277E1}" type="datetime1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C48FF0-4BD1-43AD-A26F-DF8BE4332A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14546" y="357166"/>
            <a:ext cx="6172200" cy="3571900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0" dirty="0">
                <a:latin typeface="Times New Roman" pitchFamily="18" charset="0"/>
                <a:ea typeface="標楷體" pitchFamily="65" charset="-120"/>
              </a:rPr>
              <a:t>2023</a:t>
            </a:r>
            <a:r>
              <a:rPr lang="zh-TW" altLang="en-US" sz="3200" b="0" dirty="0">
                <a:latin typeface="Times New Roman" pitchFamily="18" charset="0"/>
                <a:ea typeface="標楷體" pitchFamily="65" charset="-120"/>
              </a:rPr>
              <a:t>第</a:t>
            </a:r>
            <a:r>
              <a:rPr lang="en-US" altLang="zh-TW" sz="3200" b="0" dirty="0">
                <a:latin typeface="Times New Roman" pitchFamily="18" charset="0"/>
                <a:ea typeface="標楷體" pitchFamily="65" charset="-120"/>
              </a:rPr>
              <a:t>26</a:t>
            </a:r>
            <a:r>
              <a:rPr lang="zh-TW" altLang="en-US" sz="3200" b="0" dirty="0">
                <a:latin typeface="Times New Roman" pitchFamily="18" charset="0"/>
                <a:ea typeface="標楷體" pitchFamily="65" charset="-120"/>
              </a:rPr>
              <a:t>屆麥哲倫探索築夢計畫</a:t>
            </a:r>
            <a:r>
              <a:rPr lang="en-US" altLang="zh-TW" sz="3200" b="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b="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3200" b="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b="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3200" b="0" dirty="0">
                <a:latin typeface="Times New Roman" pitchFamily="18" charset="0"/>
                <a:ea typeface="標楷體" pitchFamily="65" charset="-120"/>
              </a:rPr>
              <a:t>築夢名稱：</a:t>
            </a:r>
            <a:r>
              <a:rPr lang="en-US" altLang="zh-TW" sz="4800" b="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4800" b="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b="0" dirty="0">
                <a:latin typeface="Times New Roman" pitchFamily="18" charset="0"/>
                <a:ea typeface="標楷體" pitchFamily="65" charset="-120"/>
              </a:rPr>
              <a:t>樂高成果分享暨簡易教學</a:t>
            </a:r>
            <a:endParaRPr lang="zh-TW" altLang="en-US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5343548"/>
            <a:ext cx="6912768" cy="893764"/>
          </a:xfrm>
        </p:spPr>
        <p:txBody>
          <a:bodyPr>
            <a:normAutofit/>
          </a:bodyPr>
          <a:lstStyle/>
          <a:p>
            <a:r>
              <a:rPr lang="zh-TW" altLang="en-US" sz="4000" b="0" cap="small" dirty="0">
                <a:latin typeface="Times New Roman" pitchFamily="18" charset="0"/>
                <a:ea typeface="標楷體" pitchFamily="65" charset="-120"/>
                <a:cs typeface="+mj-cs"/>
              </a:rPr>
              <a:t>計畫申請人：三年仁班古靖暟</a:t>
            </a:r>
            <a:endParaRPr lang="en-US" altLang="zh-TW" sz="4000" b="0" cap="small" dirty="0">
              <a:latin typeface="Times New Roman" pitchFamily="18" charset="0"/>
              <a:ea typeface="標楷體" pitchFamily="65" charset="-120"/>
              <a:cs typeface="+mj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20B8C2-087A-D207-3695-21A35F82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695918" y="-61024"/>
            <a:ext cx="5122538" cy="5382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4032017" y="1478898"/>
            <a:ext cx="4623816" cy="4897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建築物的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49–50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49</a:t>
            </a:r>
            <a:r>
              <a:rPr lang="zh-TW" altLang="en-US" sz="2500" dirty="0"/>
              <a:t>步驟是小樹、電燈、路燈，大家可以按自己想像的創意來拚，不一定要按造步驟圖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50</a:t>
            </a:r>
            <a:r>
              <a:rPr lang="zh-TW" altLang="en-US" sz="2500" dirty="0"/>
              <a:t>步就是完成啦</a:t>
            </a:r>
            <a:r>
              <a:rPr lang="en-US" altLang="zh-TW" sz="2500" dirty="0"/>
              <a:t>!!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079BE0-9055-FE3C-F2F3-891094E8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171275"/>
            <a:ext cx="2612764" cy="241565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7E1501C-3D74-C726-AE5E-C88D6DC18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959" y="1590534"/>
            <a:ext cx="2359543" cy="52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61544-9994-4A3C-B34C-BDD4698E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     築夢過程瓶頸與解決方法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BC2A9-F7B0-48C4-86F9-07E6F54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88DD6C3-C7AE-4608-B8DB-01EC63956E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1290"/>
            <a:ext cx="2755691" cy="1768770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348561E-A5E8-4584-990A-25FB1274A57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瓶頸：基礎底座是穩固底盤的，卻安裝不進去</a:t>
            </a:r>
            <a:r>
              <a:rPr lang="en-US" altLang="zh-TW" dirty="0">
                <a:latin typeface="+mn-ea"/>
              </a:rPr>
              <a:t>……</a:t>
            </a:r>
          </a:p>
          <a:p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解決方法：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善用樂高組附的零件</a:t>
            </a:r>
            <a:r>
              <a:rPr lang="en-US" altLang="zh-TW" dirty="0">
                <a:latin typeface="+mn-ea"/>
              </a:rPr>
              <a:t>『</a:t>
            </a:r>
            <a:r>
              <a:rPr lang="zh-TW" altLang="en-US" dirty="0">
                <a:latin typeface="+mn-ea"/>
              </a:rPr>
              <a:t>扳扳器</a:t>
            </a:r>
            <a:r>
              <a:rPr lang="en-US" altLang="zh-TW" dirty="0">
                <a:latin typeface="+mn-ea"/>
              </a:rPr>
              <a:t>』(</a:t>
            </a:r>
            <a:r>
              <a:rPr lang="zh-TW" altLang="en-US" dirty="0">
                <a:latin typeface="+mn-ea"/>
              </a:rPr>
              <a:t>我自己取的名字</a:t>
            </a:r>
            <a:r>
              <a:rPr lang="en-US" altLang="zh-TW" dirty="0">
                <a:latin typeface="+mn-ea"/>
              </a:rPr>
              <a:t>&gt;&lt;“)</a:t>
            </a:r>
            <a:r>
              <a:rPr lang="zh-TW" altLang="en-US" dirty="0">
                <a:latin typeface="+mn-ea"/>
              </a:rPr>
              <a:t>就可以順利安裝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底座。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</p:txBody>
      </p:sp>
      <p:pic>
        <p:nvPicPr>
          <p:cNvPr id="6" name="圖片 5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BA4F34D1-04DF-402D-807A-46132DFE5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876316" cy="122388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11B6DE5-E62D-491F-831E-B2CCC54BD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2755691" cy="206676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A8E4B5-03F4-91CE-77BD-1276AAE4E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2635675"/>
            <a:ext cx="1080120" cy="709462"/>
          </a:xfrm>
          <a:prstGeom prst="rect">
            <a:avLst/>
          </a:prstGeom>
        </p:spPr>
      </p:pic>
      <p:pic>
        <p:nvPicPr>
          <p:cNvPr id="10" name="圖片 9" descr="一張含有 室內, 螺絲 的圖片&#10;&#10;自動產生的描述">
            <a:extLst>
              <a:ext uri="{FF2B5EF4-FFF2-40B4-BE49-F238E27FC236}">
                <a16:creationId xmlns:a16="http://schemas.microsoft.com/office/drawing/2014/main" id="{5746F430-D47D-4C13-A636-096C34F3C3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3556" y="5028790"/>
            <a:ext cx="1372824" cy="18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61544-9994-4A3C-B34C-BDD4698E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築夢過程瓶頸與解決方法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BC2A9-F7B0-48C4-86F9-07E6F54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348561E-A5E8-4584-990A-25FB1274A57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380952" y="1520254"/>
            <a:ext cx="3935463" cy="50631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300" dirty="0">
                <a:latin typeface="+mn-ea"/>
              </a:rPr>
              <a:t>瓶頸：樂高數量很多，</a:t>
            </a:r>
            <a:endParaRPr lang="en-US" altLang="zh-TW" sz="23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300" dirty="0">
                <a:latin typeface="+mn-ea"/>
              </a:rPr>
              <a:t>要找一個就要花時間和眼力</a:t>
            </a:r>
            <a:r>
              <a:rPr lang="en-US" altLang="zh-TW" sz="2300" dirty="0">
                <a:latin typeface="+mn-ea"/>
              </a:rPr>
              <a:t>……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TW" sz="23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300" dirty="0">
                <a:latin typeface="+mn-ea"/>
              </a:rPr>
              <a:t>解決方法：剛拆開的樂高組，有很多包零件混和在一起，建議相同顏色或類似形狀的樂高先分類，就會加快找尋速度。</a:t>
            </a:r>
            <a:endParaRPr lang="en-US" altLang="zh-TW" sz="2300" dirty="0">
              <a:latin typeface="+mn-ea"/>
            </a:endParaRP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6" name="圖片 5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BA4F34D1-04DF-402D-807A-46132DFE5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876316" cy="12238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A8E4B5-03F4-91CE-77BD-1276AAE4E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98" y="2852936"/>
            <a:ext cx="1152128" cy="756759"/>
          </a:xfrm>
          <a:prstGeom prst="rect">
            <a:avLst/>
          </a:prstGeom>
        </p:spPr>
      </p:pic>
      <p:pic>
        <p:nvPicPr>
          <p:cNvPr id="14" name="圖片 13" descr="一張含有 人員, 人的臉孔, 室內, 服裝 的圖片&#10;&#10;自動產生的描述">
            <a:extLst>
              <a:ext uri="{FF2B5EF4-FFF2-40B4-BE49-F238E27FC236}">
                <a16:creationId xmlns:a16="http://schemas.microsoft.com/office/drawing/2014/main" id="{61C3B5DB-49FE-E551-E76E-A60252D3E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6" y="3979496"/>
            <a:ext cx="2171466" cy="2697533"/>
          </a:xfrm>
          <a:prstGeom prst="rect">
            <a:avLst/>
          </a:prstGeom>
        </p:spPr>
      </p:pic>
      <p:pic>
        <p:nvPicPr>
          <p:cNvPr id="11" name="內容版面配置區 10" descr="一張含有 人員, 人的臉孔, 室內, 幼兒 的圖片&#10;&#10;自動產生的描述">
            <a:extLst>
              <a:ext uri="{FF2B5EF4-FFF2-40B4-BE49-F238E27FC236}">
                <a16:creationId xmlns:a16="http://schemas.microsoft.com/office/drawing/2014/main" id="{E5834B47-D707-03FC-43A8-008B0C0B27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9496"/>
            <a:ext cx="1863433" cy="1397259"/>
          </a:xfrm>
        </p:spPr>
      </p:pic>
      <p:pic>
        <p:nvPicPr>
          <p:cNvPr id="16" name="圖片 15" descr="一張含有 室內, 牆, 食物, 人的臉孔 的圖片&#10;&#10;自動產生的描述">
            <a:extLst>
              <a:ext uri="{FF2B5EF4-FFF2-40B4-BE49-F238E27FC236}">
                <a16:creationId xmlns:a16="http://schemas.microsoft.com/office/drawing/2014/main" id="{EF92EED1-4AF0-5C89-6C6F-1C74F4EA8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1245"/>
            <a:ext cx="3680643" cy="22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61544-9994-4A3C-B34C-BDD4698E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築夢過程心得分享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BC2A9-F7B0-48C4-86F9-07E6F54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" name="內容版面配置區 9" descr="一張含有 人員, 室內, 人的臉孔, 生日蛋糕 的圖片&#10;&#10;自動產生的描述">
            <a:extLst>
              <a:ext uri="{FF2B5EF4-FFF2-40B4-BE49-F238E27FC236}">
                <a16:creationId xmlns:a16="http://schemas.microsoft.com/office/drawing/2014/main" id="{3F5CD35C-574C-72BF-2606-DF7D8E3B39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91" y="1655052"/>
            <a:ext cx="2459413" cy="1844143"/>
          </a:xfrm>
        </p:spPr>
      </p:pic>
      <p:pic>
        <p:nvPicPr>
          <p:cNvPr id="13" name="內容版面配置區 12" descr="一張含有 室內, 玩具, 人的臉孔, 人員 的圖片&#10;&#10;自動產生的描述">
            <a:extLst>
              <a:ext uri="{FF2B5EF4-FFF2-40B4-BE49-F238E27FC236}">
                <a16:creationId xmlns:a16="http://schemas.microsoft.com/office/drawing/2014/main" id="{35215463-1605-15EB-564F-B7D91B619F5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44" y="1655052"/>
            <a:ext cx="2304256" cy="1727802"/>
          </a:xfrm>
        </p:spPr>
      </p:pic>
      <p:pic>
        <p:nvPicPr>
          <p:cNvPr id="6" name="圖片 5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BA4F34D1-04DF-402D-807A-46132DFE5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876316" cy="122388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D5CE46-3078-124B-136E-8813B5FDCFC6}"/>
              </a:ext>
            </a:extLst>
          </p:cNvPr>
          <p:cNvSpPr txBox="1"/>
          <p:nvPr/>
        </p:nvSpPr>
        <p:spPr>
          <a:xfrm>
            <a:off x="953818" y="3715958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築夢時間：</a:t>
            </a:r>
            <a:r>
              <a:rPr lang="en-US" altLang="zh-TW" sz="2400" dirty="0"/>
              <a:t>112</a:t>
            </a:r>
            <a:r>
              <a:rPr lang="zh-TW" altLang="en-US" sz="2400" dirty="0"/>
              <a:t>年</a:t>
            </a:r>
            <a:r>
              <a:rPr lang="en-US" altLang="zh-TW" sz="2400" dirty="0"/>
              <a:t>7</a:t>
            </a:r>
            <a:r>
              <a:rPr lang="zh-TW" altLang="en-US" sz="2400" dirty="0"/>
              <a:t>月</a:t>
            </a:r>
            <a:r>
              <a:rPr lang="en-US" altLang="zh-TW" sz="2400" dirty="0"/>
              <a:t>3</a:t>
            </a:r>
            <a:r>
              <a:rPr lang="zh-TW" altLang="en-US" sz="2400" dirty="0"/>
              <a:t>日暑假開始到</a:t>
            </a:r>
            <a:r>
              <a:rPr lang="en-US" altLang="zh-TW" sz="2400" dirty="0"/>
              <a:t>8</a:t>
            </a:r>
            <a:r>
              <a:rPr lang="zh-TW" altLang="en-US" sz="2400" dirty="0"/>
              <a:t>月初，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zh-TW" altLang="en-US" sz="2400" dirty="0"/>
              <a:t>完成作品，拚樂高的時間為每日早上和假日，中間遇到困難時會先停止，等爸爸有空再幫我解決問題，雖然這個成品很大，耗費很多時間，但我覺得非常有成就感，希望分享給大家。</a:t>
            </a:r>
            <a:endParaRPr lang="en-US" altLang="zh-TW" sz="2400" dirty="0"/>
          </a:p>
          <a:p>
            <a:endParaRPr lang="en-US" altLang="zh-TW" dirty="0"/>
          </a:p>
        </p:txBody>
      </p:sp>
      <p:pic>
        <p:nvPicPr>
          <p:cNvPr id="19" name="圖片 18" descr="一張含有 人的臉孔, 人員, 生日蛋糕, 室內 的圖片&#10;&#10;自動產生的描述">
            <a:extLst>
              <a:ext uri="{FF2B5EF4-FFF2-40B4-BE49-F238E27FC236}">
                <a16:creationId xmlns:a16="http://schemas.microsoft.com/office/drawing/2014/main" id="{B2266625-54DD-6295-1C9D-6C6FD85EE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" y="1655052"/>
            <a:ext cx="2459414" cy="1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3" name="標題 3">
            <a:extLst>
              <a:ext uri="{FF2B5EF4-FFF2-40B4-BE49-F238E27FC236}">
                <a16:creationId xmlns:a16="http://schemas.microsoft.com/office/drawing/2014/main" id="{440C75C6-00FE-F895-F82B-9C65A8256F8D}"/>
              </a:ext>
            </a:extLst>
          </p:cNvPr>
          <p:cNvSpPr txBox="1">
            <a:spLocks/>
          </p:cNvSpPr>
          <p:nvPr/>
        </p:nvSpPr>
        <p:spPr>
          <a:xfrm>
            <a:off x="747738" y="642926"/>
            <a:ext cx="7467600" cy="1478011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謝謝大家的觀賞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謝謝.png">
            <a:extLst>
              <a:ext uri="{FF2B5EF4-FFF2-40B4-BE49-F238E27FC236}">
                <a16:creationId xmlns:a16="http://schemas.microsoft.com/office/drawing/2014/main" id="{40641F27-2013-CE73-0E32-222D8F30A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39" y="2326506"/>
            <a:ext cx="2585729" cy="2125851"/>
          </a:xfrm>
          <a:prstGeom prst="rect">
            <a:avLst/>
          </a:prstGeom>
        </p:spPr>
      </p:pic>
      <p:sp>
        <p:nvSpPr>
          <p:cNvPr id="8" name="心形 7">
            <a:extLst>
              <a:ext uri="{FF2B5EF4-FFF2-40B4-BE49-F238E27FC236}">
                <a16:creationId xmlns:a16="http://schemas.microsoft.com/office/drawing/2014/main" id="{DCC53637-8779-858A-5F33-E18D9DC57DA2}"/>
              </a:ext>
            </a:extLst>
          </p:cNvPr>
          <p:cNvSpPr/>
          <p:nvPr/>
        </p:nvSpPr>
        <p:spPr>
          <a:xfrm>
            <a:off x="6550387" y="2040754"/>
            <a:ext cx="357190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id="{EADF5920-EE1F-1EAE-A109-12A56B2444AE}"/>
              </a:ext>
            </a:extLst>
          </p:cNvPr>
          <p:cNvSpPr/>
          <p:nvPr/>
        </p:nvSpPr>
        <p:spPr>
          <a:xfrm>
            <a:off x="2057830" y="2058244"/>
            <a:ext cx="357190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比例模型, 室內, 玩具 的圖片&#10;&#10;自動產生的描述">
            <a:extLst>
              <a:ext uri="{FF2B5EF4-FFF2-40B4-BE49-F238E27FC236}">
                <a16:creationId xmlns:a16="http://schemas.microsoft.com/office/drawing/2014/main" id="{86795E8B-214D-9826-45D1-30BD8FC05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62" y="4900519"/>
            <a:ext cx="2223249" cy="1667061"/>
          </a:xfrm>
          <a:prstGeom prst="rect">
            <a:avLst/>
          </a:prstGeom>
        </p:spPr>
      </p:pic>
      <p:pic>
        <p:nvPicPr>
          <p:cNvPr id="13" name="圖片 12" descr="一張含有 室內, 耶誕, 玩具, 牆 的圖片&#10;&#10;自動產生的描述">
            <a:extLst>
              <a:ext uri="{FF2B5EF4-FFF2-40B4-BE49-F238E27FC236}">
                <a16:creationId xmlns:a16="http://schemas.microsoft.com/office/drawing/2014/main" id="{FF1F97D8-60AB-0B54-2ABA-5CCFBEE36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" y="3839638"/>
            <a:ext cx="2027379" cy="2703781"/>
          </a:xfrm>
          <a:prstGeom prst="rect">
            <a:avLst/>
          </a:prstGeom>
        </p:spPr>
      </p:pic>
      <p:pic>
        <p:nvPicPr>
          <p:cNvPr id="15" name="圖片 14" descr="一張含有 室內, 牆, 卡通, 房子 的圖片&#10;&#10;自動產生的描述">
            <a:extLst>
              <a:ext uri="{FF2B5EF4-FFF2-40B4-BE49-F238E27FC236}">
                <a16:creationId xmlns:a16="http://schemas.microsoft.com/office/drawing/2014/main" id="{AB56D0C2-8826-8F0B-7A72-9EC18D99D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76" y="3839638"/>
            <a:ext cx="2027379" cy="2703781"/>
          </a:xfrm>
          <a:prstGeom prst="rect">
            <a:avLst/>
          </a:prstGeom>
        </p:spPr>
      </p:pic>
      <p:pic>
        <p:nvPicPr>
          <p:cNvPr id="17" name="圖片 16" descr="一張含有 玩具, 卡通, 室內, 木製的 的圖片&#10;&#10;自動產生的描述">
            <a:extLst>
              <a:ext uri="{FF2B5EF4-FFF2-40B4-BE49-F238E27FC236}">
                <a16:creationId xmlns:a16="http://schemas.microsoft.com/office/drawing/2014/main" id="{5CF89DB6-54FF-34E1-5ADA-ED197B7E72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9" y="2553003"/>
            <a:ext cx="1585956" cy="21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7200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動機：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</a:rPr>
              <a:t>從小和爸爸一起玩樂高，從最簡單的開始學起，現在已經可以完成中大型的樂高。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目標：完成難度六顆星的瓦西里教堂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成果展現：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PowerPoint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成果照片分享或成果帶去學校分享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視成品大小而決定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22D7CE23-8776-FEDA-CC19-5D94E19BC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4058973" y="1508919"/>
            <a:ext cx="4102604" cy="473261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俄羅斯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莫斯科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景點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b="1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門票</a:t>
            </a:r>
            <a:r>
              <a:rPr lang="en-US" altLang="zh-TW" sz="2400" b="1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(</a:t>
            </a:r>
            <a:r>
              <a:rPr lang="en-US" altLang="zh-TW" sz="2400" b="1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2020</a:t>
            </a:r>
            <a:r>
              <a:rPr lang="zh-TW" altLang="en-US" sz="2400" b="1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年</a:t>
            </a:r>
            <a:r>
              <a:rPr lang="en-US" altLang="zh-TW" sz="2400" b="1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)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： </a:t>
            </a:r>
            <a:r>
              <a:rPr lang="en-US" altLang="zh-TW" sz="2400" b="0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1200 ~1500</a:t>
            </a:r>
            <a:r>
              <a:rPr lang="zh-TW" altLang="en-US" sz="2400" b="0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盧布</a:t>
            </a:r>
            <a:r>
              <a:rPr lang="en-US" altLang="zh-TW" sz="2400" b="0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(</a:t>
            </a:r>
            <a:r>
              <a:rPr lang="zh-TW" altLang="en-US" sz="2400" b="0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含語音導覽</a:t>
            </a:r>
            <a:r>
              <a:rPr lang="en-US" altLang="zh-TW" sz="2400" b="0" i="0" dirty="0">
                <a:solidFill>
                  <a:srgbClr val="555555"/>
                </a:solidFill>
                <a:effectLst/>
                <a:latin typeface="Lato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b="1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建築特色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每一面都是正面</a:t>
            </a:r>
            <a:endParaRPr lang="zh-TW" altLang="en-US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座五彩洋蔥頭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0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 9</a:t>
            </a:r>
            <a:r>
              <a:rPr lang="zh-TW" altLang="en-US" b="0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個教堂之間互相連通，卻又都是單獨的個體，組合成一個大教堂，每一座圓頂內皆有一間禮拜堂。</a:t>
            </a:r>
            <a:endParaRPr lang="en-US" altLang="zh-TW" b="0" i="0" dirty="0">
              <a:solidFill>
                <a:srgbClr val="555555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20D210-B664-7A70-42FA-92501B29B4ED}"/>
              </a:ext>
            </a:extLst>
          </p:cNvPr>
          <p:cNvSpPr txBox="1"/>
          <p:nvPr/>
        </p:nvSpPr>
        <p:spPr>
          <a:xfrm>
            <a:off x="457200" y="5352486"/>
            <a:ext cx="354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800" b="0" i="0" dirty="0">
                <a:solidFill>
                  <a:srgbClr val="FF0000"/>
                </a:solidFill>
                <a:effectLst/>
                <a:latin typeface="Montserrat" panose="020F0502020204030204" pitchFamily="2" charset="0"/>
              </a:rPr>
              <a:t>瓦西里大教堂</a:t>
            </a:r>
            <a:endParaRPr lang="en-US" altLang="zh-TW" sz="2800" b="0" i="0" dirty="0">
              <a:solidFill>
                <a:srgbClr val="FF0000"/>
              </a:solidFill>
              <a:effectLst/>
              <a:latin typeface="Montserrat" panose="020F0502020204030204" pitchFamily="2" charset="0"/>
            </a:endParaRPr>
          </a:p>
        </p:txBody>
      </p:sp>
      <p:pic>
        <p:nvPicPr>
          <p:cNvPr id="12" name="圖片 1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7D7CF03B-B968-8A99-29CA-672923D48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pic>
        <p:nvPicPr>
          <p:cNvPr id="14" name="圖片 13" descr="一張含有 天空, 戶外, 建築, 克里姆林宮 的圖片&#10;&#10;自動產生的描述">
            <a:extLst>
              <a:ext uri="{FF2B5EF4-FFF2-40B4-BE49-F238E27FC236}">
                <a16:creationId xmlns:a16="http://schemas.microsoft.com/office/drawing/2014/main" id="{132E2B9C-FAB8-0BB0-8E27-24ECB1199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353" y="2132856"/>
            <a:ext cx="4468050" cy="29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98848" y="1632856"/>
            <a:ext cx="387365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事前準備：</a:t>
            </a:r>
            <a:endParaRPr lang="en-US" altLang="zh-TW" sz="26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樂高</a:t>
            </a:r>
            <a:endParaRPr lang="en-US" altLang="zh-TW" sz="25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步驟圖</a:t>
            </a:r>
            <a:endParaRPr lang="en-US" altLang="zh-TW" sz="25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剪刀</a:t>
            </a:r>
            <a:endParaRPr lang="en-US" altLang="zh-TW" sz="25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尺</a:t>
            </a:r>
            <a:endParaRPr lang="en-US" altLang="zh-TW" sz="25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幾個空盒子</a:t>
            </a:r>
            <a:endParaRPr lang="en-US" altLang="zh-TW" sz="25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內容版面配置區 4" descr="一張含有 文字, 牆, 室內, 人的臉孔 的圖片&#10;&#10;自動產生的描述">
            <a:extLst>
              <a:ext uri="{FF2B5EF4-FFF2-40B4-BE49-F238E27FC236}">
                <a16:creationId xmlns:a16="http://schemas.microsoft.com/office/drawing/2014/main" id="{1C891CDB-D51E-882B-04D8-66DAC1F592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653" y="2172510"/>
            <a:ext cx="4572000" cy="3429000"/>
          </a:xfrm>
        </p:spPr>
      </p:pic>
      <p:pic>
        <p:nvPicPr>
          <p:cNvPr id="6" name="圖片 5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33795135-1233-6934-5CE5-050E51A95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321233" y="1745750"/>
            <a:ext cx="4623816" cy="48979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開始做建築物的第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1-4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基礎底層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依步驟圖找出所需零件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要</a:t>
            </a:r>
            <a:r>
              <a:rPr lang="en-US" altLang="zh-TW" sz="2500" dirty="0"/>
              <a:t>4</a:t>
            </a:r>
            <a:r>
              <a:rPr lang="zh-TW" altLang="en-US" sz="2500" dirty="0"/>
              <a:t>個步驟，才能完全固定基礎底座</a:t>
            </a:r>
            <a:endParaRPr lang="en-US" altLang="zh-TW" sz="2500" dirty="0"/>
          </a:p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技巧：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/>
              <a:t>建議可以從最左下角的開始拼，有利定位</a:t>
            </a:r>
            <a:endParaRPr lang="en-US" altLang="zh-TW" sz="2500" dirty="0"/>
          </a:p>
          <a:p>
            <a:pPr lvl="1"/>
            <a:r>
              <a:rPr lang="zh-TW" altLang="en-US" sz="2500" dirty="0"/>
              <a:t>建議調整底座，讓它平整</a:t>
            </a:r>
            <a:endParaRPr lang="en-US" altLang="zh-TW" sz="2500" dirty="0"/>
          </a:p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特殊狀況（塞不進去）：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可以微調周圍的樂高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102B7B0-6C5E-9FE9-8C18-F9E760CFADB8}"/>
              </a:ext>
            </a:extLst>
          </p:cNvPr>
          <p:cNvGrpSpPr/>
          <p:nvPr/>
        </p:nvGrpSpPr>
        <p:grpSpPr>
          <a:xfrm>
            <a:off x="4868295" y="1906544"/>
            <a:ext cx="3889762" cy="4576372"/>
            <a:chOff x="266429" y="1630221"/>
            <a:chExt cx="3889762" cy="457637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36427EB-90E1-5B5A-F582-BDB0E5637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429" y="4309006"/>
              <a:ext cx="2908908" cy="189758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EC670FF-3D16-8CC9-3FEF-E0AD6510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780" y="3339498"/>
              <a:ext cx="2865411" cy="1897587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605935E-2514-E60B-5F6B-94AB6CC8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29" y="1630221"/>
              <a:ext cx="3860483" cy="1727307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6D88865-BEAF-6AD2-B817-6FFFD63D9197}"/>
              </a:ext>
            </a:extLst>
          </p:cNvPr>
          <p:cNvSpPr/>
          <p:nvPr/>
        </p:nvSpPr>
        <p:spPr>
          <a:xfrm>
            <a:off x="2987824" y="4293096"/>
            <a:ext cx="932874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" name="接點: 弧形 20">
            <a:extLst>
              <a:ext uri="{FF2B5EF4-FFF2-40B4-BE49-F238E27FC236}">
                <a16:creationId xmlns:a16="http://schemas.microsoft.com/office/drawing/2014/main" id="{DEC40A02-07EC-E432-A7F0-AE5CA1B4C57B}"/>
              </a:ext>
            </a:extLst>
          </p:cNvPr>
          <p:cNvCxnSpPr>
            <a:cxnSpLocks/>
          </p:cNvCxnSpPr>
          <p:nvPr/>
        </p:nvCxnSpPr>
        <p:spPr>
          <a:xfrm flipV="1">
            <a:off x="3911591" y="3303615"/>
            <a:ext cx="2235478" cy="1003695"/>
          </a:xfrm>
          <a:prstGeom prst="curvedConnector3">
            <a:avLst>
              <a:gd name="adj1" fmla="val 4602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D5AED832-7758-E05A-0B2A-B476856CB8FA}"/>
              </a:ext>
            </a:extLst>
          </p:cNvPr>
          <p:cNvSpPr/>
          <p:nvPr/>
        </p:nvSpPr>
        <p:spPr>
          <a:xfrm>
            <a:off x="2961928" y="2591115"/>
            <a:ext cx="1313778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6" name="接點: 弧形 25">
            <a:extLst>
              <a:ext uri="{FF2B5EF4-FFF2-40B4-BE49-F238E27FC236}">
                <a16:creationId xmlns:a16="http://schemas.microsoft.com/office/drawing/2014/main" id="{42A42788-362C-0C6C-4D80-721EE18C3698}"/>
              </a:ext>
            </a:extLst>
          </p:cNvPr>
          <p:cNvCxnSpPr>
            <a:cxnSpLocks/>
          </p:cNvCxnSpPr>
          <p:nvPr/>
        </p:nvCxnSpPr>
        <p:spPr>
          <a:xfrm flipV="1">
            <a:off x="3920698" y="2430321"/>
            <a:ext cx="1192913" cy="1553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接點: 弧形 29">
            <a:extLst>
              <a:ext uri="{FF2B5EF4-FFF2-40B4-BE49-F238E27FC236}">
                <a16:creationId xmlns:a16="http://schemas.microsoft.com/office/drawing/2014/main" id="{E58EB6C0-62D2-1B27-12E1-943C1B4AFE14}"/>
              </a:ext>
            </a:extLst>
          </p:cNvPr>
          <p:cNvCxnSpPr>
            <a:cxnSpLocks/>
          </p:cNvCxnSpPr>
          <p:nvPr/>
        </p:nvCxnSpPr>
        <p:spPr>
          <a:xfrm flipV="1">
            <a:off x="3887441" y="4677819"/>
            <a:ext cx="3377367" cy="102656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184080" y="1579664"/>
            <a:ext cx="4623816" cy="4897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建築物的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5–19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依步驟圖找出所需零件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掌握最左下角定位的技巧，按步驟圖即可完成</a:t>
            </a: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特殊步驟的建議拼法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14</a:t>
            </a:r>
            <a:r>
              <a:rPr lang="zh-TW" altLang="en-US" sz="2500" dirty="0"/>
              <a:t>步驟有懸空的零件拼法，對初學者比較難，建議倒過來</a:t>
            </a:r>
            <a:r>
              <a:rPr lang="zh-TW" altLang="en-US" sz="2400" dirty="0"/>
              <a:t>拼</a:t>
            </a:r>
            <a:r>
              <a:rPr lang="zh-TW" altLang="en-US" sz="2500" dirty="0"/>
              <a:t>好再裝回去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19</a:t>
            </a:r>
            <a:r>
              <a:rPr lang="zh-TW" altLang="en-US" sz="2500" dirty="0"/>
              <a:t>步驟有特殊零件要拚到柱子上，建議先拆下來裝好，再</a:t>
            </a:r>
            <a:r>
              <a:rPr lang="zh-TW" altLang="en-US" sz="2400" dirty="0"/>
              <a:t>拼</a:t>
            </a:r>
            <a:r>
              <a:rPr lang="zh-TW" altLang="en-US" sz="2500" dirty="0"/>
              <a:t>上去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B2158EE-1A4D-DB87-5685-0B30E3EF6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959" y="4037648"/>
            <a:ext cx="3941555" cy="254428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4519E69-DD03-99FA-37DD-ACD997705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93631"/>
            <a:ext cx="3839788" cy="24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4032017" y="1478898"/>
            <a:ext cx="4623816" cy="4897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建築物的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20–29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依步驟圖找出所需零件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掌握最左下角定位的技巧，按步驟圖即可完成</a:t>
            </a: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特殊步驟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19</a:t>
            </a:r>
            <a:r>
              <a:rPr lang="zh-TW" altLang="en-US" sz="2500" dirty="0"/>
              <a:t>步驟正確拚好，第</a:t>
            </a:r>
            <a:r>
              <a:rPr lang="en-US" altLang="zh-TW" sz="2500" dirty="0"/>
              <a:t>20</a:t>
            </a:r>
            <a:r>
              <a:rPr lang="zh-TW" altLang="en-US" sz="2500" dirty="0"/>
              <a:t>步驟的大板子才能順利</a:t>
            </a:r>
            <a:r>
              <a:rPr lang="zh-TW" altLang="en-US" sz="2400" dirty="0"/>
              <a:t>拼</a:t>
            </a:r>
            <a:r>
              <a:rPr lang="zh-TW" altLang="en-US" sz="2500" dirty="0"/>
              <a:t>上去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21-23</a:t>
            </a:r>
            <a:r>
              <a:rPr lang="zh-TW" altLang="en-US" sz="2500" dirty="0"/>
              <a:t>步驟的正中心點要</a:t>
            </a:r>
            <a:r>
              <a:rPr lang="zh-TW" altLang="en-US" sz="2400" dirty="0"/>
              <a:t>拼</a:t>
            </a:r>
            <a:r>
              <a:rPr lang="en-US" altLang="zh-TW" sz="2500" dirty="0"/>
              <a:t>2X2</a:t>
            </a:r>
            <a:r>
              <a:rPr lang="zh-TW" altLang="en-US" sz="2500" dirty="0"/>
              <a:t>的零件，要注意定位正確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9E5185-F9AE-03CA-F3A6-A840044A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23" y="1579664"/>
            <a:ext cx="3199513" cy="207768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7D1B9F9-F3F4-6C96-029A-E7DA84F86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810"/>
          <a:stretch/>
        </p:blipFill>
        <p:spPr>
          <a:xfrm>
            <a:off x="226023" y="3713910"/>
            <a:ext cx="2130364" cy="193309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33F2D66-6B9A-6BC1-3EB7-EEF7177B0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1" y="3428994"/>
            <a:ext cx="18" cy="1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44B831C-2382-E6E6-0299-A460780D63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920"/>
          <a:stretch/>
        </p:blipFill>
        <p:spPr>
          <a:xfrm>
            <a:off x="1930783" y="4374958"/>
            <a:ext cx="2243795" cy="180675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0B8FDA2-4016-272E-D5C2-9C0C3B8D2E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123"/>
          <a:stretch/>
        </p:blipFill>
        <p:spPr>
          <a:xfrm>
            <a:off x="488167" y="5178380"/>
            <a:ext cx="1923465" cy="17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323528" y="1579664"/>
            <a:ext cx="4623816" cy="4897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建築物的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30–43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30</a:t>
            </a:r>
            <a:r>
              <a:rPr lang="zh-TW" altLang="en-US" sz="2500" dirty="0"/>
              <a:t>步驟的第</a:t>
            </a:r>
            <a:r>
              <a:rPr lang="en-US" altLang="zh-TW" sz="2500" dirty="0"/>
              <a:t>1</a:t>
            </a:r>
            <a:r>
              <a:rPr lang="zh-TW" altLang="en-US" sz="2500" dirty="0"/>
              <a:t>子層要全部完成，才會完全固定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其他按步驟圖即可完成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60133EA-BA43-C861-117F-1F952D271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9" y="3819435"/>
            <a:ext cx="4863973" cy="294295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F4B7A66-38B4-4172-AF53-7D84D41D6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79665"/>
            <a:ext cx="4161902" cy="2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3424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築夢計畫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8FF0-4BD1-43AD-A26F-DF8BE4332A87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" name="圖片 1" descr="一張含有 戶外, 天空, 雲, 建築 的圖片&#10;&#10;自動產生的描述">
            <a:extLst>
              <a:ext uri="{FF2B5EF4-FFF2-40B4-BE49-F238E27FC236}">
                <a16:creationId xmlns:a16="http://schemas.microsoft.com/office/drawing/2014/main" id="{CF78A71C-31B3-E261-00E3-12F529A6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035"/>
            <a:ext cx="876316" cy="1223884"/>
          </a:xfrm>
          <a:prstGeom prst="rect">
            <a:avLst/>
          </a:prstGeom>
        </p:spPr>
      </p:pic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ECA01710-0D03-E360-7924-DE25FC83B4C0}"/>
              </a:ext>
            </a:extLst>
          </p:cNvPr>
          <p:cNvSpPr txBox="1">
            <a:spLocks/>
          </p:cNvSpPr>
          <p:nvPr/>
        </p:nvSpPr>
        <p:spPr>
          <a:xfrm>
            <a:off x="683568" y="1740135"/>
            <a:ext cx="4623816" cy="4897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建築物的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44–48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31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500" dirty="0"/>
              <a:t>第</a:t>
            </a:r>
            <a:r>
              <a:rPr lang="en-US" altLang="zh-TW" sz="2500" dirty="0"/>
              <a:t>47</a:t>
            </a:r>
            <a:r>
              <a:rPr lang="zh-TW" altLang="en-US" sz="2500" dirty="0"/>
              <a:t>步驟有很多懸空拼法，所以要注意定位正確</a:t>
            </a: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TW" sz="25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DCE7AA9-9EA9-15D8-FA71-F129EB71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34989" y="3558713"/>
            <a:ext cx="7274024" cy="32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8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687</Words>
  <Application>Microsoft Office PowerPoint</Application>
  <PresentationFormat>如螢幕大小 (4:3)</PresentationFormat>
  <Paragraphs>116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Lato</vt:lpstr>
      <vt:lpstr>Montserrat</vt:lpstr>
      <vt:lpstr>新細明體</vt:lpstr>
      <vt:lpstr>標楷體</vt:lpstr>
      <vt:lpstr>Calibri</vt:lpstr>
      <vt:lpstr>Century Schoolbook</vt:lpstr>
      <vt:lpstr>Times New Roman</vt:lpstr>
      <vt:lpstr>Wingdings</vt:lpstr>
      <vt:lpstr>Wingdings 2</vt:lpstr>
      <vt:lpstr>壁窗</vt:lpstr>
      <vt:lpstr>2023第26屆麥哲倫探索築夢計畫  築夢名稱： 樂高成果分享暨簡易教學</vt:lpstr>
      <vt:lpstr>築夢計畫</vt:lpstr>
      <vt:lpstr>築夢計畫</vt:lpstr>
      <vt:lpstr>築夢計畫</vt:lpstr>
      <vt:lpstr>築夢計畫</vt:lpstr>
      <vt:lpstr>築夢計畫</vt:lpstr>
      <vt:lpstr>築夢計畫</vt:lpstr>
      <vt:lpstr>築夢計畫</vt:lpstr>
      <vt:lpstr>築夢計畫</vt:lpstr>
      <vt:lpstr>築夢計畫</vt:lpstr>
      <vt:lpstr>       築夢過程瓶頸與解決方法</vt:lpstr>
      <vt:lpstr>築夢過程瓶頸與解決方法</vt:lpstr>
      <vt:lpstr>築夢過程心得分享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思亭</dc:creator>
  <cp:lastModifiedBy>bcps</cp:lastModifiedBy>
  <cp:revision>174</cp:revision>
  <dcterms:created xsi:type="dcterms:W3CDTF">2022-07-22T01:31:09Z</dcterms:created>
  <dcterms:modified xsi:type="dcterms:W3CDTF">2023-09-08T06:05:31Z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2023-07-31T07:22:54Z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2a0d2097-f4b9-4c1b-9e78-b168a4bac22e</vt:lpwstr>
  </property>
  <property fmtid="{D5CDD505-2E9C-101B-9397-08002B2CF9AE}" pid="7" name="MSIP_Label_defa4170-0d19-0005-0004-bc88714345d2_ActionId">
    <vt:lpwstr>1d4a50f8-4574-4f6b-bd71-b68a97471667</vt:lpwstr>
  </property>
  <property fmtid="{D5CDD505-2E9C-101B-9397-08002B2CF9AE}" pid="8" name="MSIP_Label_defa4170-0d19-0005-0004-bc88714345d2_ContentBits">
    <vt:lpwstr>0</vt:lpwstr>
  </property>
</Properties>
</file>