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0D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roundedCorners val="1"/>
  <c:style val="3"/>
  <c:chart>
    <c:title>
      <c:layout>
        <c:manualLayout>
          <c:xMode val="edge"/>
          <c:yMode val="edge"/>
          <c:x val="9.134420272784197E-3"/>
          <c:y val="2.07320114091360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889627869934199E-2"/>
          <c:y val="0.13760219596076753"/>
          <c:w val="0.93087564474009765"/>
          <c:h val="0.50770716605239241"/>
        </c:manualLayout>
      </c:layout>
      <c:lineChart>
        <c:grouping val="standar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數量</c:v>
                </c:pt>
              </c:strCache>
            </c:strRef>
          </c:tx>
          <c:cat>
            <c:strRef>
              <c:f>Sheet1!$B$1:$AE$1</c:f>
              <c:strCache>
                <c:ptCount val="30"/>
                <c:pt idx="0">
                  <c:v>碳酸水</c:v>
                </c:pt>
                <c:pt idx="1">
                  <c:v>白糖</c:v>
                </c:pt>
                <c:pt idx="2">
                  <c:v>酸度調節劑</c:v>
                </c:pt>
                <c:pt idx="3">
                  <c:v>調味劑</c:v>
                </c:pt>
                <c:pt idx="4">
                  <c:v>防腐劑</c:v>
                </c:pt>
                <c:pt idx="5">
                  <c:v>甜味劑</c:v>
                </c:pt>
                <c:pt idx="6">
                  <c:v>水</c:v>
                </c:pt>
                <c:pt idx="7">
                  <c:v>蔗糖</c:v>
                </c:pt>
                <c:pt idx="8">
                  <c:v>綠茶</c:v>
                </c:pt>
                <c:pt idx="9">
                  <c:v>茉莉綠茶</c:v>
                </c:pt>
                <c:pt idx="10">
                  <c:v>冰折綠茶</c:v>
                </c:pt>
                <c:pt idx="11">
                  <c:v>抗氧化劑</c:v>
                </c:pt>
                <c:pt idx="12">
                  <c:v>小蘇打</c:v>
                </c:pt>
                <c:pt idx="13">
                  <c:v>奶粉</c:v>
                </c:pt>
                <c:pt idx="14">
                  <c:v>葡萄糖</c:v>
                </c:pt>
                <c:pt idx="15">
                  <c:v>香料</c:v>
                </c:pt>
                <c:pt idx="16">
                  <c:v>菊糖</c:v>
                </c:pt>
                <c:pt idx="17">
                  <c:v>活性乳酸菌</c:v>
                </c:pt>
                <c:pt idx="18">
                  <c:v>婀娜多</c:v>
                </c:pt>
                <c:pt idx="19">
                  <c:v>乳脂肪</c:v>
                </c:pt>
                <c:pt idx="20">
                  <c:v>非乳脂肪固形物</c:v>
                </c:pt>
                <c:pt idx="21">
                  <c:v>紅茶</c:v>
                </c:pt>
                <c:pt idx="22">
                  <c:v>大麥</c:v>
                </c:pt>
                <c:pt idx="23">
                  <c:v>碳酸氫鈉</c:v>
                </c:pt>
                <c:pt idx="24">
                  <c:v>柳橙濃縮汁</c:v>
                </c:pt>
                <c:pt idx="25">
                  <c:v>柳橙果肉</c:v>
                </c:pt>
                <c:pt idx="26">
                  <c:v>蘋果濃縮汁</c:v>
                </c:pt>
                <c:pt idx="27">
                  <c:v>鳳梨濃縮汁</c:v>
                </c:pt>
                <c:pt idx="28">
                  <c:v>檸檬濃縮果汁</c:v>
                </c:pt>
                <c:pt idx="29">
                  <c:v>冬瓜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02400"/>
        <c:axId val="50543936"/>
      </c:lineChart>
      <c:catAx>
        <c:axId val="5130240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50543936"/>
        <c:crosses val="autoZero"/>
        <c:auto val="1"/>
        <c:lblAlgn val="ctr"/>
        <c:lblOffset val="80"/>
        <c:noMultiLvlLbl val="1"/>
      </c:catAx>
      <c:valAx>
        <c:axId val="50543936"/>
        <c:scaling>
          <c:orientation val="minMax"/>
          <c:max val="5"/>
          <c:min val="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1302400"/>
        <c:crosses val="autoZero"/>
        <c:crossBetween val="between"/>
        <c:majorUnit val="1"/>
        <c:minorUnit val="2.0000000000000011E-2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飲料成分大探索</a:t>
            </a:r>
            <a:endParaRPr lang="zh-TW" altLang="en-US" sz="5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2400" dirty="0" smtClean="0"/>
              <a:t>製作人</a:t>
            </a:r>
            <a:r>
              <a:rPr lang="zh-TW" altLang="en-US" sz="2400" dirty="0" smtClean="0"/>
              <a:t>：五愛張</a:t>
            </a:r>
            <a:r>
              <a:rPr lang="zh-TW" altLang="en-US" sz="2400" dirty="0" smtClean="0"/>
              <a:t>硯瑄</a:t>
            </a:r>
            <a:endParaRPr lang="en-US" altLang="zh-TW" sz="2400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3310224" cy="1862001"/>
          </a:xfrm>
          <a:prstGeom prst="rect">
            <a:avLst/>
          </a:prstGeom>
        </p:spPr>
      </p:pic>
      <p:pic>
        <p:nvPicPr>
          <p:cNvPr id="8" name="圖片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928670"/>
            <a:ext cx="2357422" cy="2357422"/>
          </a:xfrm>
          <a:prstGeom prst="rect">
            <a:avLst/>
          </a:prstGeom>
        </p:spPr>
      </p:pic>
      <p:pic>
        <p:nvPicPr>
          <p:cNvPr id="9" name="圖片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928934"/>
            <a:ext cx="2791157" cy="1857388"/>
          </a:xfrm>
          <a:prstGeom prst="rect">
            <a:avLst/>
          </a:prstGeom>
        </p:spPr>
      </p:pic>
      <p:pic>
        <p:nvPicPr>
          <p:cNvPr id="10" name="圖片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000108"/>
            <a:ext cx="2835400" cy="1891190"/>
          </a:xfrm>
          <a:prstGeom prst="rect">
            <a:avLst/>
          </a:prstGeom>
        </p:spPr>
      </p:pic>
      <p:pic>
        <p:nvPicPr>
          <p:cNvPr id="11" name="圖片 10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928934"/>
            <a:ext cx="3320590" cy="2214578"/>
          </a:xfrm>
          <a:prstGeom prst="rect">
            <a:avLst/>
          </a:prstGeom>
        </p:spPr>
      </p:pic>
      <p:pic>
        <p:nvPicPr>
          <p:cNvPr id="12" name="圖片 11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3357562"/>
            <a:ext cx="2143108" cy="2857477"/>
          </a:xfrm>
          <a:prstGeom prst="rect">
            <a:avLst/>
          </a:prstGeom>
        </p:spPr>
      </p:pic>
      <p:pic>
        <p:nvPicPr>
          <p:cNvPr id="13" name="圖片 12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5214950"/>
            <a:ext cx="1000132" cy="1402076"/>
          </a:xfrm>
          <a:prstGeom prst="rect">
            <a:avLst/>
          </a:prstGeom>
        </p:spPr>
      </p:pic>
      <p:pic>
        <p:nvPicPr>
          <p:cNvPr id="14" name="圖片 13" descr="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5143512"/>
            <a:ext cx="1851660" cy="1584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66"/>
                </a:solidFill>
              </a:rPr>
              <a:t>飲料成分統計表</a:t>
            </a:r>
            <a:endParaRPr lang="en-US" altLang="zh-TW" sz="60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42976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甜味劑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573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水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43174" y="25003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蔗糖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14678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抗氧化劑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00562" y="33575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香料</a:t>
            </a:r>
            <a:endParaRPr lang="zh-TW" alt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心得</a:t>
            </a:r>
            <a:endParaRPr lang="zh-TW" altLang="en-US" sz="60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這次麥哲倫計畫我學到喝飲料前要先看飲料包裝上的成分。如果要解渴，喝白開水還是最好。</a:t>
            </a:r>
            <a:endParaRPr lang="en-US" altLang="zh-TW" sz="3200" dirty="0" smtClean="0"/>
          </a:p>
          <a:p>
            <a:r>
              <a:rPr lang="zh-TW" altLang="en-US" sz="3200" dirty="0" smtClean="0"/>
              <a:t>以後還可以進一步了解飲料中為什麼要加入這些添加物？添加物對身體有哪些影響？</a:t>
            </a:r>
            <a:endParaRPr lang="zh-TW" altLang="en-US" sz="3200" dirty="0"/>
          </a:p>
        </p:txBody>
      </p:sp>
      <p:pic>
        <p:nvPicPr>
          <p:cNvPr id="9" name="內容版面配置區 8" descr="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6120" y="1600200"/>
            <a:ext cx="2702760" cy="452596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14553"/>
            <a:ext cx="4786346" cy="23931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目錄</a:t>
            </a:r>
            <a:endParaRPr lang="zh-TW" altLang="en-US" sz="6000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600" dirty="0" smtClean="0">
                <a:solidFill>
                  <a:srgbClr val="000066"/>
                </a:solidFill>
              </a:rPr>
              <a:t>目錄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動機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七種飲料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飲料成分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飲料成分對身體的好處與壞處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飲料成分統計表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心得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r>
              <a:rPr lang="zh-TW" altLang="en-US" sz="3600" dirty="0" smtClean="0">
                <a:solidFill>
                  <a:srgbClr val="000066"/>
                </a:solidFill>
              </a:rPr>
              <a:t>謝謝大家</a:t>
            </a:r>
            <a:endParaRPr lang="en-US" altLang="zh-TW" sz="3600" dirty="0" smtClean="0">
              <a:solidFill>
                <a:srgbClr val="000066"/>
              </a:solidFill>
            </a:endParaRPr>
          </a:p>
          <a:p>
            <a:endParaRPr lang="zh-TW" altLang="en-US" dirty="0"/>
          </a:p>
        </p:txBody>
      </p:sp>
      <p:pic>
        <p:nvPicPr>
          <p:cNvPr id="6" name="內容版面配置區 5" descr="12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123" y="1357298"/>
            <a:ext cx="3142682" cy="476886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動機</a:t>
            </a:r>
            <a:endParaRPr lang="zh-TW" altLang="en-US" sz="6000" dirty="0"/>
          </a:p>
        </p:txBody>
      </p:sp>
      <p:sp>
        <p:nvSpPr>
          <p:cNvPr id="12" name="直排文字版面配置區 1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最近夏天，大家都會去買飲料來喝，但現在的飲料，越來越多添加物，所以我想趁這個機會調查看看，我最常喝的飲料當中，添加了什麼化學調味劑。</a:t>
            </a:r>
            <a:endParaRPr lang="zh-TW" altLang="en-US" sz="3600" dirty="0"/>
          </a:p>
        </p:txBody>
      </p:sp>
      <p:pic>
        <p:nvPicPr>
          <p:cNvPr id="9" name="內容版面配置區 8" descr="lk;kk'k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14348" y="4143380"/>
            <a:ext cx="2674938" cy="2471738"/>
          </a:xfrm>
        </p:spPr>
      </p:pic>
      <p:pic>
        <p:nvPicPr>
          <p:cNvPr id="11" name="內容版面配置區 10" descr="1062464_1338237177XWLS.gif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2910" y="1214422"/>
            <a:ext cx="2857520" cy="28142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七種飲料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</a:rPr>
              <a:t>雪碧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綠茶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比非多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牛奶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紅茶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每日</a:t>
            </a:r>
            <a:r>
              <a:rPr lang="en-US" altLang="zh-TW" dirty="0" smtClean="0">
                <a:solidFill>
                  <a:srgbClr val="000066"/>
                </a:solidFill>
              </a:rPr>
              <a:t>c</a:t>
            </a:r>
          </a:p>
          <a:p>
            <a:r>
              <a:rPr lang="zh-TW" altLang="en-US" dirty="0" smtClean="0">
                <a:solidFill>
                  <a:srgbClr val="000066"/>
                </a:solidFill>
              </a:rPr>
              <a:t>檸檬冬瓜</a:t>
            </a:r>
            <a:r>
              <a:rPr lang="zh-TW" altLang="en-US" dirty="0">
                <a:solidFill>
                  <a:srgbClr val="000066"/>
                </a:solidFill>
              </a:rPr>
              <a:t>茶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ui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2199488" cy="105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4710088639790_0501_綠茶650m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1755522" cy="2730549"/>
          </a:xfrm>
          <a:prstGeom prst="rect">
            <a:avLst/>
          </a:prstGeom>
        </p:spPr>
      </p:pic>
      <p:pic>
        <p:nvPicPr>
          <p:cNvPr id="6" name="圖片 5" descr="IMG_09281-6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428868"/>
            <a:ext cx="1785934" cy="1785934"/>
          </a:xfrm>
          <a:prstGeom prst="rect">
            <a:avLst/>
          </a:prstGeom>
        </p:spPr>
      </p:pic>
      <p:pic>
        <p:nvPicPr>
          <p:cNvPr id="7" name="圖片 6" descr="zofz2r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428736"/>
            <a:ext cx="1754232" cy="2445988"/>
          </a:xfrm>
          <a:prstGeom prst="rect">
            <a:avLst/>
          </a:prstGeom>
        </p:spPr>
      </p:pic>
      <p:pic>
        <p:nvPicPr>
          <p:cNvPr id="8" name="圖片 7" descr="640_048e591f1f39f7f1234c5f5a3189a2c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286256"/>
            <a:ext cx="1700211" cy="2196655"/>
          </a:xfrm>
          <a:prstGeom prst="rect">
            <a:avLst/>
          </a:prstGeom>
        </p:spPr>
      </p:pic>
      <p:pic>
        <p:nvPicPr>
          <p:cNvPr id="9" name="圖片 8" descr="FC3169DEEB-SP-5890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714876" y="4286256"/>
            <a:ext cx="2285992" cy="228599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圖片 9" descr="2017060620551339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3929066"/>
            <a:ext cx="1333120" cy="28351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飲料成分</a:t>
            </a:r>
            <a:endParaRPr lang="zh-TW" altLang="en-US" sz="60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</a:rPr>
              <a:t>雪碧</a:t>
            </a:r>
            <a:endParaRPr lang="en-US" altLang="zh-TW" sz="4400" dirty="0">
              <a:solidFill>
                <a:srgbClr val="00B050"/>
              </a:solidFill>
            </a:endParaRPr>
          </a:p>
          <a:p>
            <a:r>
              <a:rPr lang="zh-TW" altLang="en-US" dirty="0">
                <a:solidFill>
                  <a:srgbClr val="00B050"/>
                </a:solidFill>
              </a:rPr>
              <a:t> 碳酸水、白糖、酸度調節</a:t>
            </a:r>
            <a:r>
              <a:rPr lang="zh-TW" altLang="en-US" dirty="0" smtClean="0">
                <a:solidFill>
                  <a:srgbClr val="00B050"/>
                </a:solidFill>
              </a:rPr>
              <a:t>劑</a:t>
            </a:r>
            <a:r>
              <a:rPr lang="zh-TW" altLang="en-US" dirty="0">
                <a:solidFill>
                  <a:srgbClr val="00B050"/>
                </a:solidFill>
              </a:rPr>
              <a:t>、調味劑、</a:t>
            </a:r>
            <a:r>
              <a:rPr lang="zh-TW" altLang="en-US" dirty="0" smtClean="0">
                <a:solidFill>
                  <a:srgbClr val="00B050"/>
                </a:solidFill>
              </a:rPr>
              <a:t>防腐劑</a:t>
            </a:r>
            <a:r>
              <a:rPr lang="zh-TW" altLang="en-US" dirty="0">
                <a:solidFill>
                  <a:srgbClr val="00B050"/>
                </a:solidFill>
              </a:rPr>
              <a:t>、甜味</a:t>
            </a:r>
            <a:r>
              <a:rPr lang="zh-TW" altLang="en-US" dirty="0" smtClean="0">
                <a:solidFill>
                  <a:srgbClr val="00B050"/>
                </a:solidFill>
              </a:rPr>
              <a:t>劑。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</a:rPr>
              <a:t>綠茶</a:t>
            </a:r>
            <a:endParaRPr lang="en-US" altLang="zh-TW" sz="4400" dirty="0" smtClean="0">
              <a:solidFill>
                <a:srgbClr val="00B050"/>
              </a:solidFill>
            </a:endParaRPr>
          </a:p>
          <a:p>
            <a:r>
              <a:rPr lang="zh-TW" altLang="en-US" dirty="0" smtClean="0">
                <a:solidFill>
                  <a:srgbClr val="00B050"/>
                </a:solidFill>
              </a:rPr>
              <a:t>水、蔗糖、綠茶、茉莉綠茶、冰折綠茶、抗氧化劑、小蘇打。</a:t>
            </a:r>
            <a:endParaRPr lang="en-US" altLang="zh-TW" dirty="0" smtClean="0">
              <a:solidFill>
                <a:srgbClr val="00B050"/>
              </a:solidFill>
            </a:endParaRPr>
          </a:p>
        </p:txBody>
      </p:sp>
      <p:pic>
        <p:nvPicPr>
          <p:cNvPr id="6" name="圖片 5" descr="D4896A1324-SP-8836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929066"/>
            <a:ext cx="2000240" cy="2000240"/>
          </a:xfrm>
          <a:prstGeom prst="rect">
            <a:avLst/>
          </a:prstGeom>
        </p:spPr>
      </p:pic>
      <p:pic>
        <p:nvPicPr>
          <p:cNvPr id="7" name="圖片 6" descr="bd35d7ef6b886fc369d5905bf60dd6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35769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飲料成分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比非多</a:t>
            </a:r>
            <a:endParaRPr lang="en-US" altLang="zh-TW" sz="4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水、蔗糖、奶粉、葡萄糖、香料、菊糖、甜味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劑、活性乳酸菌、</a:t>
            </a:r>
            <a:r>
              <a:rPr lang="zh-TW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婀娜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多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。</a:t>
            </a:r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牛奶</a:t>
            </a:r>
            <a:endParaRPr lang="en-US" altLang="zh-TW" sz="4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乳脂肪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、非乳脂肪固形物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 5" descr="0104601_471m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000504"/>
            <a:ext cx="2357454" cy="2357454"/>
          </a:xfrm>
          <a:prstGeom prst="rect">
            <a:avLst/>
          </a:prstGeom>
        </p:spPr>
      </p:pic>
      <p:pic>
        <p:nvPicPr>
          <p:cNvPr id="7" name="圖片 6" descr="de9e90b33021d1a89759c49ba3835e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429000"/>
            <a:ext cx="3095604" cy="30956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飲料成分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FA90DE"/>
                </a:solidFill>
              </a:rPr>
              <a:t>紅茶</a:t>
            </a:r>
            <a:endParaRPr lang="en-US" altLang="zh-TW" sz="4400" dirty="0" smtClean="0">
              <a:solidFill>
                <a:srgbClr val="FA90DE"/>
              </a:solidFill>
            </a:endParaRPr>
          </a:p>
          <a:p>
            <a:r>
              <a:rPr lang="zh-TW" altLang="en-US" dirty="0" smtClean="0">
                <a:solidFill>
                  <a:srgbClr val="FA90DE"/>
                </a:solidFill>
              </a:rPr>
              <a:t>水</a:t>
            </a:r>
            <a:r>
              <a:rPr lang="zh-TW" altLang="en-US" b="1" dirty="0" smtClean="0">
                <a:solidFill>
                  <a:srgbClr val="FA90DE"/>
                </a:solidFill>
              </a:rPr>
              <a:t>、</a:t>
            </a:r>
            <a:r>
              <a:rPr lang="zh-TW" altLang="en-US" dirty="0" smtClean="0">
                <a:solidFill>
                  <a:srgbClr val="FA90DE"/>
                </a:solidFill>
              </a:rPr>
              <a:t>蔗糖</a:t>
            </a:r>
            <a:r>
              <a:rPr lang="zh-TW" altLang="en-US" b="1" dirty="0" smtClean="0">
                <a:solidFill>
                  <a:srgbClr val="FA90DE"/>
                </a:solidFill>
              </a:rPr>
              <a:t>、</a:t>
            </a:r>
            <a:r>
              <a:rPr lang="zh-TW" altLang="en-US" dirty="0" smtClean="0">
                <a:solidFill>
                  <a:srgbClr val="FA90DE"/>
                </a:solidFill>
              </a:rPr>
              <a:t>紅茶</a:t>
            </a:r>
            <a:r>
              <a:rPr lang="zh-TW" altLang="en-US" b="1" dirty="0" smtClean="0">
                <a:solidFill>
                  <a:srgbClr val="FA90DE"/>
                </a:solidFill>
              </a:rPr>
              <a:t>、</a:t>
            </a:r>
            <a:r>
              <a:rPr lang="zh-TW" altLang="en-US" dirty="0" smtClean="0">
                <a:solidFill>
                  <a:srgbClr val="FA90DE"/>
                </a:solidFill>
              </a:rPr>
              <a:t>大麥</a:t>
            </a:r>
            <a:r>
              <a:rPr lang="zh-TW" altLang="en-US" b="1" dirty="0" smtClean="0">
                <a:solidFill>
                  <a:srgbClr val="FA90DE"/>
                </a:solidFill>
              </a:rPr>
              <a:t>、</a:t>
            </a:r>
            <a:r>
              <a:rPr lang="zh-TW" altLang="en-US" dirty="0" smtClean="0">
                <a:solidFill>
                  <a:srgbClr val="FA90DE"/>
                </a:solidFill>
              </a:rPr>
              <a:t>香料</a:t>
            </a:r>
            <a:r>
              <a:rPr lang="zh-TW" altLang="en-US" b="1" dirty="0" smtClean="0">
                <a:solidFill>
                  <a:srgbClr val="FA90DE"/>
                </a:solidFill>
              </a:rPr>
              <a:t>、</a:t>
            </a:r>
            <a:r>
              <a:rPr lang="zh-TW" altLang="en-US" dirty="0" smtClean="0">
                <a:solidFill>
                  <a:srgbClr val="FA90DE"/>
                </a:solidFill>
              </a:rPr>
              <a:t>抗氧化劑</a:t>
            </a:r>
            <a:r>
              <a:rPr lang="zh-TW" altLang="en-US" b="1" dirty="0" smtClean="0">
                <a:solidFill>
                  <a:srgbClr val="FA90DE"/>
                </a:solidFill>
              </a:rPr>
              <a:t>、碳酸氫鈉</a:t>
            </a:r>
            <a:r>
              <a:rPr lang="zh-TW" altLang="en-US" dirty="0" smtClean="0">
                <a:solidFill>
                  <a:srgbClr val="FA90DE"/>
                </a:solidFill>
              </a:rPr>
              <a:t>。</a:t>
            </a:r>
            <a:endParaRPr lang="en-US" altLang="zh-TW" dirty="0" smtClean="0">
              <a:solidFill>
                <a:srgbClr val="FA90DE"/>
              </a:solidFill>
            </a:endParaRPr>
          </a:p>
          <a:p>
            <a:pPr>
              <a:buNone/>
            </a:pPr>
            <a:endParaRPr lang="en-US" altLang="zh-TW" sz="4400" dirty="0" smtClean="0">
              <a:solidFill>
                <a:srgbClr val="000066"/>
              </a:solidFill>
            </a:endParaRPr>
          </a:p>
          <a:p>
            <a:endParaRPr lang="en-US" altLang="zh-TW" sz="4400" dirty="0" smtClean="0">
              <a:solidFill>
                <a:srgbClr val="000066"/>
              </a:solidFill>
            </a:endParaRPr>
          </a:p>
          <a:p>
            <a:endParaRPr lang="en-US" altLang="zh-TW" dirty="0" smtClean="0">
              <a:solidFill>
                <a:srgbClr val="000066"/>
              </a:solidFill>
            </a:endParaRPr>
          </a:p>
          <a:p>
            <a:endParaRPr lang="en-US" altLang="zh-TW" dirty="0" smtClean="0">
              <a:solidFill>
                <a:srgbClr val="000066"/>
              </a:solidFill>
            </a:endParaRPr>
          </a:p>
          <a:p>
            <a:endParaRPr lang="en-US" altLang="zh-TW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A90DE"/>
                </a:solidFill>
              </a:rPr>
              <a:t>每日</a:t>
            </a:r>
            <a:r>
              <a:rPr lang="en-US" altLang="zh-TW" sz="4400" dirty="0" smtClean="0">
                <a:solidFill>
                  <a:srgbClr val="FA90DE"/>
                </a:solidFill>
              </a:rPr>
              <a:t>c</a:t>
            </a:r>
          </a:p>
          <a:p>
            <a:r>
              <a:rPr lang="zh-TW" altLang="en-US" dirty="0" smtClean="0">
                <a:solidFill>
                  <a:srgbClr val="FA90DE"/>
                </a:solidFill>
              </a:rPr>
              <a:t>水、柳橙濃縮汁、柳橙果肉、蘋果濃縮汁、鳳梨濃縮汁。</a:t>
            </a:r>
            <a:endParaRPr lang="en-US" altLang="zh-TW" dirty="0" smtClean="0">
              <a:solidFill>
                <a:srgbClr val="FA90DE"/>
              </a:solidFill>
            </a:endParaRPr>
          </a:p>
          <a:p>
            <a:endParaRPr lang="en-US" altLang="zh-TW" sz="4400" dirty="0" smtClean="0"/>
          </a:p>
          <a:p>
            <a:pPr>
              <a:buNone/>
            </a:pPr>
            <a:endParaRPr lang="en-US" altLang="zh-TW" sz="4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786190"/>
            <a:ext cx="2143128" cy="2143128"/>
          </a:xfrm>
          <a:prstGeom prst="rect">
            <a:avLst/>
          </a:prstGeom>
        </p:spPr>
      </p:pic>
      <p:pic>
        <p:nvPicPr>
          <p:cNvPr id="6" name="圖片 5" descr="51A77CEFF8-SP-6291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929066"/>
            <a:ext cx="2000240" cy="200024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飲料成分</a:t>
            </a:r>
            <a:endParaRPr lang="zh-TW" altLang="en-US" sz="60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</a:rPr>
              <a:t>冬瓜茶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檸檬濃縮果汁</a:t>
            </a:r>
            <a:r>
              <a:rPr lang="zh-TW" altLang="en-US" b="1" dirty="0" smtClean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冬瓜</a:t>
            </a:r>
            <a:r>
              <a:rPr lang="zh-TW" altLang="en-US" b="1" dirty="0" smtClean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蔗糖。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TW" sz="4400" dirty="0" smtClean="0">
              <a:solidFill>
                <a:srgbClr val="000066"/>
              </a:solidFill>
            </a:endParaRPr>
          </a:p>
        </p:txBody>
      </p:sp>
      <p:pic>
        <p:nvPicPr>
          <p:cNvPr id="8" name="內容版面配置區 7" descr="i010001_14629559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286124"/>
            <a:ext cx="2596357" cy="2596357"/>
          </a:xfrm>
        </p:spPr>
      </p:pic>
      <p:pic>
        <p:nvPicPr>
          <p:cNvPr id="9" name="圖片 8" descr="1525011424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2" y="2000240"/>
            <a:ext cx="3857628" cy="385762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0066"/>
                </a:solidFill>
              </a:rPr>
              <a:t>飲料成分對身體的好處與壞處</a:t>
            </a:r>
            <a:endParaRPr lang="zh-TW" altLang="en-US" sz="48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14282" y="1785927"/>
          <a:ext cx="8715436" cy="350046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57718"/>
                <a:gridCol w="4357718"/>
              </a:tblGrid>
              <a:tr h="1060374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solidFill>
                            <a:schemeClr val="bg1"/>
                          </a:solidFill>
                        </a:rPr>
                        <a:t>對身體好的</a:t>
                      </a:r>
                      <a:endParaRPr lang="zh-TW" alt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水、乳脂肪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、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大麥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、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柳橙果肉、冬瓜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51052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對身體不好也不壞的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白糖、蔗糖、綠茶、茉莉綠茶、冰折綠茶、小蘇打、</a:t>
                      </a:r>
                      <a:r>
                        <a:rPr lang="zh-TW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奶粉、葡萄糖、</a:t>
                      </a:r>
                      <a:r>
                        <a:rPr lang="zh-TW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紅茶</a:t>
                      </a:r>
                      <a:r>
                        <a:rPr lang="zh-TW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、活性乳酸菌</a:t>
                      </a:r>
                      <a:endParaRPr lang="zh-TW" alt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89036">
                <a:tc>
                  <a:txBody>
                    <a:bodyPr/>
                    <a:lstStyle/>
                    <a:p>
                      <a:r>
                        <a:rPr lang="zh-TW" altLang="en-US" sz="4800" dirty="0" smtClean="0"/>
                        <a:t>對身體壞的</a:t>
                      </a: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碳酸水、酸度調節劑、調味劑、防腐劑、甜味劑、  抗氧化劑</a:t>
                      </a:r>
                      <a:r>
                        <a:rPr lang="zh-TW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、香料、菊糖、婀娜多、非乳脂肪固形物、碳酸器鈉</a:t>
                      </a:r>
                      <a:r>
                        <a:rPr lang="zh-TW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、柳橙濃縮汁、蘋果濃縮汁、鳳梨濃縮汁、檸檬濃縮果汁</a:t>
                      </a:r>
                      <a:endParaRPr lang="en-US" altLang="zh-TW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335</Words>
  <Application>Microsoft Office PowerPoint</Application>
  <PresentationFormat>如螢幕大小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飲料成分大探索</vt:lpstr>
      <vt:lpstr>目錄</vt:lpstr>
      <vt:lpstr>動機</vt:lpstr>
      <vt:lpstr>七種飲料</vt:lpstr>
      <vt:lpstr>飲料成分</vt:lpstr>
      <vt:lpstr>飲料成分</vt:lpstr>
      <vt:lpstr>飲料成分</vt:lpstr>
      <vt:lpstr>飲料成分</vt:lpstr>
      <vt:lpstr>飲料成分對身體的好處與壞處</vt:lpstr>
      <vt:lpstr>飲料成分統計表</vt:lpstr>
      <vt:lpstr>心得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飲料成分大探索</dc:title>
  <dc:creator>Administrator</dc:creator>
  <cp:lastModifiedBy>Windows 使用者</cp:lastModifiedBy>
  <cp:revision>49</cp:revision>
  <dcterms:created xsi:type="dcterms:W3CDTF">2021-09-04T04:39:42Z</dcterms:created>
  <dcterms:modified xsi:type="dcterms:W3CDTF">2021-09-23T04:15:03Z</dcterms:modified>
</cp:coreProperties>
</file>